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sldIdLst>
    <p:sldId id="259" r:id="rId5"/>
    <p:sldId id="286" r:id="rId6"/>
    <p:sldId id="287" r:id="rId7"/>
    <p:sldId id="294" r:id="rId8"/>
    <p:sldId id="288" r:id="rId9"/>
    <p:sldId id="2147483092" r:id="rId10"/>
    <p:sldId id="290" r:id="rId11"/>
    <p:sldId id="2147483093" r:id="rId12"/>
    <p:sldId id="291" r:id="rId13"/>
    <p:sldId id="2147483090" r:id="rId14"/>
    <p:sldId id="2147483091" r:id="rId15"/>
    <p:sldId id="2147473185" r:id="rId16"/>
    <p:sldId id="2147483094" r:id="rId17"/>
    <p:sldId id="2147483095" r:id="rId18"/>
    <p:sldId id="2147481364" r:id="rId19"/>
    <p:sldId id="2147481367" r:id="rId20"/>
    <p:sldId id="2147483096" r:id="rId21"/>
    <p:sldId id="2147483097" r:id="rId22"/>
    <p:sldId id="2147483098" r:id="rId23"/>
    <p:sldId id="2147483099" r:id="rId24"/>
    <p:sldId id="2147483100" r:id="rId25"/>
    <p:sldId id="2147483101" r:id="rId26"/>
  </p:sldIdLst>
  <p:sldSz cx="12192000" cy="6858000"/>
  <p:notesSz cx="6797675" cy="9872663"/>
  <p:custDataLst>
    <p:tags r:id="rId28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97A4"/>
    <a:srgbClr val="7C878E"/>
    <a:srgbClr val="000000"/>
    <a:srgbClr val="979797"/>
    <a:srgbClr val="4B4F54"/>
    <a:srgbClr val="606A70"/>
    <a:srgbClr val="D4CFBE"/>
    <a:srgbClr val="82827E"/>
    <a:srgbClr val="DDCFBF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C4AAA0-243D-410D-A52F-4CF26471CE96}" v="8" dt="2025-03-03T12:08:49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79" autoAdjust="0"/>
  </p:normalViewPr>
  <p:slideViewPr>
    <p:cSldViewPr snapToGrid="0">
      <p:cViewPr varScale="1">
        <p:scale>
          <a:sx n="105" d="100"/>
          <a:sy n="105" d="100"/>
        </p:scale>
        <p:origin x="77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án Bora" userId="87776703-78bb-46fb-aaa4-c405ef74930d" providerId="ADAL" clId="{A4C4AAA0-243D-410D-A52F-4CF26471CE96}"/>
    <pc:docChg chg="undo custSel modSld">
      <pc:chgData name="Adrián Bora" userId="87776703-78bb-46fb-aaa4-c405ef74930d" providerId="ADAL" clId="{A4C4AAA0-243D-410D-A52F-4CF26471CE96}" dt="2025-03-03T14:35:33.060" v="311" actId="14100"/>
      <pc:docMkLst>
        <pc:docMk/>
      </pc:docMkLst>
      <pc:sldChg chg="modSp mod">
        <pc:chgData name="Adrián Bora" userId="87776703-78bb-46fb-aaa4-c405ef74930d" providerId="ADAL" clId="{A4C4AAA0-243D-410D-A52F-4CF26471CE96}" dt="2025-02-25T09:12:20.232" v="109" actId="20577"/>
        <pc:sldMkLst>
          <pc:docMk/>
          <pc:sldMk cId="1996270453" sldId="259"/>
        </pc:sldMkLst>
        <pc:spChg chg="mod">
          <ac:chgData name="Adrián Bora" userId="87776703-78bb-46fb-aaa4-c405ef74930d" providerId="ADAL" clId="{A4C4AAA0-243D-410D-A52F-4CF26471CE96}" dt="2025-02-25T09:12:20.232" v="109" actId="20577"/>
          <ac:spMkLst>
            <pc:docMk/>
            <pc:sldMk cId="1996270453" sldId="259"/>
            <ac:spMk id="9" creationId="{136521AC-99D9-18E7-7863-0F25AC3E01A1}"/>
          </ac:spMkLst>
        </pc:spChg>
      </pc:sldChg>
      <pc:sldChg chg="addSp delSp modSp mod">
        <pc:chgData name="Adrián Bora" userId="87776703-78bb-46fb-aaa4-c405ef74930d" providerId="ADAL" clId="{A4C4AAA0-243D-410D-A52F-4CF26471CE96}" dt="2025-02-25T09:12:33.797" v="145" actId="20577"/>
        <pc:sldMkLst>
          <pc:docMk/>
          <pc:sldMk cId="3582336861" sldId="286"/>
        </pc:sldMkLst>
        <pc:spChg chg="add mod">
          <ac:chgData name="Adrián Bora" userId="87776703-78bb-46fb-aaa4-c405ef74930d" providerId="ADAL" clId="{A4C4AAA0-243D-410D-A52F-4CF26471CE96}" dt="2025-02-25T09:12:33.797" v="145" actId="20577"/>
          <ac:spMkLst>
            <pc:docMk/>
            <pc:sldMk cId="3582336861" sldId="286"/>
            <ac:spMk id="3" creationId="{45D542DC-B60A-96D4-B786-4346848CCAF0}"/>
          </ac:spMkLst>
        </pc:spChg>
      </pc:sldChg>
      <pc:sldChg chg="modSp mod">
        <pc:chgData name="Adrián Bora" userId="87776703-78bb-46fb-aaa4-c405ef74930d" providerId="ADAL" clId="{A4C4AAA0-243D-410D-A52F-4CF26471CE96}" dt="2025-02-25T09:12:42.548" v="162" actId="20577"/>
        <pc:sldMkLst>
          <pc:docMk/>
          <pc:sldMk cId="3027436694" sldId="287"/>
        </pc:sldMkLst>
        <pc:spChg chg="mod">
          <ac:chgData name="Adrián Bora" userId="87776703-78bb-46fb-aaa4-c405ef74930d" providerId="ADAL" clId="{A4C4AAA0-243D-410D-A52F-4CF26471CE96}" dt="2025-02-25T09:12:42.548" v="162" actId="20577"/>
          <ac:spMkLst>
            <pc:docMk/>
            <pc:sldMk cId="3027436694" sldId="287"/>
            <ac:spMk id="5" creationId="{54BC2C5C-26DE-A0DB-8CDA-663A459BC80E}"/>
          </ac:spMkLst>
        </pc:spChg>
        <pc:spChg chg="mod">
          <ac:chgData name="Adrián Bora" userId="87776703-78bb-46fb-aaa4-c405ef74930d" providerId="ADAL" clId="{A4C4AAA0-243D-410D-A52F-4CF26471CE96}" dt="2025-02-25T07:05:53.461" v="70" actId="20577"/>
          <ac:spMkLst>
            <pc:docMk/>
            <pc:sldMk cId="3027436694" sldId="287"/>
            <ac:spMk id="8" creationId="{0B6911FA-3949-F8F4-2DE6-ECC3C347161F}"/>
          </ac:spMkLst>
        </pc:spChg>
      </pc:sldChg>
      <pc:sldChg chg="modSp mod">
        <pc:chgData name="Adrián Bora" userId="87776703-78bb-46fb-aaa4-c405ef74930d" providerId="ADAL" clId="{A4C4AAA0-243D-410D-A52F-4CF26471CE96}" dt="2025-02-25T09:14:50.854" v="252" actId="20577"/>
        <pc:sldMkLst>
          <pc:docMk/>
          <pc:sldMk cId="1887531722" sldId="291"/>
        </pc:sldMkLst>
        <pc:spChg chg="mod">
          <ac:chgData name="Adrián Bora" userId="87776703-78bb-46fb-aaa4-c405ef74930d" providerId="ADAL" clId="{A4C4AAA0-243D-410D-A52F-4CF26471CE96}" dt="2025-02-25T09:14:50.854" v="252" actId="20577"/>
          <ac:spMkLst>
            <pc:docMk/>
            <pc:sldMk cId="1887531722" sldId="291"/>
            <ac:spMk id="28" creationId="{A875F957-D280-5AFD-6FA3-5C10C27DF521}"/>
          </ac:spMkLst>
        </pc:spChg>
      </pc:sldChg>
      <pc:sldChg chg="modSp mod">
        <pc:chgData name="Adrián Bora" userId="87776703-78bb-46fb-aaa4-c405ef74930d" providerId="ADAL" clId="{A4C4AAA0-243D-410D-A52F-4CF26471CE96}" dt="2025-02-25T09:16:05.501" v="270" actId="20577"/>
        <pc:sldMkLst>
          <pc:docMk/>
          <pc:sldMk cId="3203420683" sldId="2147473185"/>
        </pc:sldMkLst>
        <pc:spChg chg="mod">
          <ac:chgData name="Adrián Bora" userId="87776703-78bb-46fb-aaa4-c405ef74930d" providerId="ADAL" clId="{A4C4AAA0-243D-410D-A52F-4CF26471CE96}" dt="2025-02-25T09:16:05.501" v="270" actId="20577"/>
          <ac:spMkLst>
            <pc:docMk/>
            <pc:sldMk cId="3203420683" sldId="2147473185"/>
            <ac:spMk id="10" creationId="{3A956474-9621-6B7B-1478-89FE2AA2875A}"/>
          </ac:spMkLst>
        </pc:spChg>
      </pc:sldChg>
      <pc:sldChg chg="modSp mod">
        <pc:chgData name="Adrián Bora" userId="87776703-78bb-46fb-aaa4-c405ef74930d" providerId="ADAL" clId="{A4C4AAA0-243D-410D-A52F-4CF26471CE96}" dt="2025-03-03T14:35:33.060" v="311" actId="14100"/>
        <pc:sldMkLst>
          <pc:docMk/>
          <pc:sldMk cId="89686852" sldId="2147483090"/>
        </pc:sldMkLst>
        <pc:spChg chg="mod">
          <ac:chgData name="Adrián Bora" userId="87776703-78bb-46fb-aaa4-c405ef74930d" providerId="ADAL" clId="{A4C4AAA0-243D-410D-A52F-4CF26471CE96}" dt="2025-03-03T14:35:33.060" v="311" actId="14100"/>
          <ac:spMkLst>
            <pc:docMk/>
            <pc:sldMk cId="89686852" sldId="2147483090"/>
            <ac:spMk id="31" creationId="{E7FFC910-BF2B-0F0E-6A3E-58FAB43B5AAA}"/>
          </ac:spMkLst>
        </pc:spChg>
        <pc:spChg chg="mod">
          <ac:chgData name="Adrián Bora" userId="87776703-78bb-46fb-aaa4-c405ef74930d" providerId="ADAL" clId="{A4C4AAA0-243D-410D-A52F-4CF26471CE96}" dt="2025-02-25T09:15:31.673" v="253" actId="20577"/>
          <ac:spMkLst>
            <pc:docMk/>
            <pc:sldMk cId="89686852" sldId="2147483090"/>
            <ac:spMk id="39" creationId="{FC1B942F-C2C2-7F8B-7962-64F5FD5ED80E}"/>
          </ac:spMkLst>
        </pc:spChg>
        <pc:spChg chg="mod">
          <ac:chgData name="Adrián Bora" userId="87776703-78bb-46fb-aaa4-c405ef74930d" providerId="ADAL" clId="{A4C4AAA0-243D-410D-A52F-4CF26471CE96}" dt="2025-02-25T09:15:39.180" v="256" actId="20577"/>
          <ac:spMkLst>
            <pc:docMk/>
            <pc:sldMk cId="89686852" sldId="2147483090"/>
            <ac:spMk id="40" creationId="{93F26CA3-6EC8-80BC-8A33-59CBB195045F}"/>
          </ac:spMkLst>
        </pc:spChg>
      </pc:sldChg>
      <pc:sldChg chg="modSp mod">
        <pc:chgData name="Adrián Bora" userId="87776703-78bb-46fb-aaa4-c405ef74930d" providerId="ADAL" clId="{A4C4AAA0-243D-410D-A52F-4CF26471CE96}" dt="2025-02-25T09:15:49.625" v="259" actId="20577"/>
        <pc:sldMkLst>
          <pc:docMk/>
          <pc:sldMk cId="1489398583" sldId="2147483091"/>
        </pc:sldMkLst>
        <pc:spChg chg="mod">
          <ac:chgData name="Adrián Bora" userId="87776703-78bb-46fb-aaa4-c405ef74930d" providerId="ADAL" clId="{A4C4AAA0-243D-410D-A52F-4CF26471CE96}" dt="2025-02-25T09:15:49.625" v="259" actId="20577"/>
          <ac:spMkLst>
            <pc:docMk/>
            <pc:sldMk cId="1489398583" sldId="2147483091"/>
            <ac:spMk id="40" creationId="{93F26CA3-6EC8-80BC-8A33-59CBB195045F}"/>
          </ac:spMkLst>
        </pc:spChg>
      </pc:sldChg>
      <pc:sldChg chg="modSp mod">
        <pc:chgData name="Adrián Bora" userId="87776703-78bb-46fb-aaa4-c405ef74930d" providerId="ADAL" clId="{A4C4AAA0-243D-410D-A52F-4CF26471CE96}" dt="2025-02-25T09:14:02.800" v="227" actId="20577"/>
        <pc:sldMkLst>
          <pc:docMk/>
          <pc:sldMk cId="3787819828" sldId="2147483092"/>
        </pc:sldMkLst>
        <pc:spChg chg="mod">
          <ac:chgData name="Adrián Bora" userId="87776703-78bb-46fb-aaa4-c405ef74930d" providerId="ADAL" clId="{A4C4AAA0-243D-410D-A52F-4CF26471CE96}" dt="2025-02-25T09:13:52.626" v="211" actId="20577"/>
          <ac:spMkLst>
            <pc:docMk/>
            <pc:sldMk cId="3787819828" sldId="2147483092"/>
            <ac:spMk id="7" creationId="{4ECD7394-AC30-F56F-CFF6-68B0D367088A}"/>
          </ac:spMkLst>
        </pc:spChg>
        <pc:spChg chg="mod">
          <ac:chgData name="Adrián Bora" userId="87776703-78bb-46fb-aaa4-c405ef74930d" providerId="ADAL" clId="{A4C4AAA0-243D-410D-A52F-4CF26471CE96}" dt="2025-02-25T09:13:09.167" v="175" actId="20577"/>
          <ac:spMkLst>
            <pc:docMk/>
            <pc:sldMk cId="3787819828" sldId="2147483092"/>
            <ac:spMk id="8" creationId="{B2DE3105-E8FC-9506-059D-CB83AEEEF814}"/>
          </ac:spMkLst>
        </pc:spChg>
        <pc:spChg chg="mod">
          <ac:chgData name="Adrián Bora" userId="87776703-78bb-46fb-aaa4-c405ef74930d" providerId="ADAL" clId="{A4C4AAA0-243D-410D-A52F-4CF26471CE96}" dt="2025-02-25T09:14:02.800" v="227" actId="20577"/>
          <ac:spMkLst>
            <pc:docMk/>
            <pc:sldMk cId="3787819828" sldId="2147483092"/>
            <ac:spMk id="34" creationId="{79D7C5E0-C62C-F8BA-03F6-69185729C364}"/>
          </ac:spMkLst>
        </pc:spChg>
      </pc:sldChg>
      <pc:sldChg chg="addSp delSp modSp modAnim">
        <pc:chgData name="Adrián Bora" userId="87776703-78bb-46fb-aaa4-c405ef74930d" providerId="ADAL" clId="{A4C4AAA0-243D-410D-A52F-4CF26471CE96}" dt="2025-03-03T12:08:49.315" v="291"/>
        <pc:sldMkLst>
          <pc:docMk/>
          <pc:sldMk cId="834653872" sldId="2147483094"/>
        </pc:sldMkLst>
        <pc:spChg chg="del">
          <ac:chgData name="Adrián Bora" userId="87776703-78bb-46fb-aaa4-c405ef74930d" providerId="ADAL" clId="{A4C4AAA0-243D-410D-A52F-4CF26471CE96}" dt="2025-03-03T12:08:49.315" v="291"/>
          <ac:spMkLst>
            <pc:docMk/>
            <pc:sldMk cId="834653872" sldId="2147483094"/>
            <ac:spMk id="10" creationId="{46B57EEA-8452-778A-D9FD-632B3625C95A}"/>
          </ac:spMkLst>
        </pc:spChg>
        <pc:picChg chg="add mod">
          <ac:chgData name="Adrián Bora" userId="87776703-78bb-46fb-aaa4-c405ef74930d" providerId="ADAL" clId="{A4C4AAA0-243D-410D-A52F-4CF26471CE96}" dt="2025-03-03T12:08:49.315" v="291"/>
          <ac:picMkLst>
            <pc:docMk/>
            <pc:sldMk cId="834653872" sldId="2147483094"/>
            <ac:picMk id="2" creationId="{B78C2C05-845F-F42E-7543-699799C675FA}"/>
          </ac:picMkLst>
        </pc:picChg>
      </pc:sldChg>
      <pc:sldChg chg="modSp mod">
        <pc:chgData name="Adrián Bora" userId="87776703-78bb-46fb-aaa4-c405ef74930d" providerId="ADAL" clId="{A4C4AAA0-243D-410D-A52F-4CF26471CE96}" dt="2025-02-25T09:25:15.951" v="290" actId="108"/>
        <pc:sldMkLst>
          <pc:docMk/>
          <pc:sldMk cId="1384906191" sldId="2147483100"/>
        </pc:sldMkLst>
        <pc:graphicFrameChg chg="mod modGraphic">
          <ac:chgData name="Adrián Bora" userId="87776703-78bb-46fb-aaa4-c405ef74930d" providerId="ADAL" clId="{A4C4AAA0-243D-410D-A52F-4CF26471CE96}" dt="2025-02-25T09:25:15.951" v="290" actId="108"/>
          <ac:graphicFrameMkLst>
            <pc:docMk/>
            <pc:sldMk cId="1384906191" sldId="2147483100"/>
            <ac:graphicFrameMk id="10" creationId="{26EE3458-A28C-B948-960B-FCE1FB46C265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8T09:20:28.0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266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5A3E0D-4618-B0AF-3B9F-098754B4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and black gradient&#10;&#10;Description automatically generated">
            <a:extLst>
              <a:ext uri="{FF2B5EF4-FFF2-40B4-BE49-F238E27FC236}">
                <a16:creationId xmlns:a16="http://schemas.microsoft.com/office/drawing/2014/main" id="{28A0FD9C-F44A-78F4-17FF-9ABCAF945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D3F473-5985-4D68-3687-762BB96ACBD1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D3F473-5985-4D68-3687-762BB96ACB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36521AC-99D9-18E7-7863-0F25AC3E01A1}"/>
              </a:ext>
            </a:extLst>
          </p:cNvPr>
          <p:cNvSpPr txBox="1"/>
          <p:nvPr/>
        </p:nvSpPr>
        <p:spPr>
          <a:xfrm>
            <a:off x="975686" y="1817394"/>
            <a:ext cx="7711114" cy="8925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</a:rPr>
              <a:t>Aspiradoras</a:t>
            </a:r>
            <a:r>
              <a:rPr lang="en-US" sz="4000" dirty="0">
                <a:solidFill>
                  <a:schemeClr val="bg1"/>
                </a:solidFill>
              </a:rPr>
              <a:t> de </a:t>
            </a:r>
            <a:r>
              <a:rPr lang="en-US" sz="4000" dirty="0" err="1">
                <a:solidFill>
                  <a:schemeClr val="bg1"/>
                </a:solidFill>
              </a:rPr>
              <a:t>polvo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compactas</a:t>
            </a:r>
            <a:endParaRPr lang="en-US" sz="4000" dirty="0">
              <a:solidFill>
                <a:schemeClr val="bg1"/>
              </a:solidFill>
            </a:endParaRPr>
          </a:p>
          <a:p>
            <a:pPr algn="l"/>
            <a:r>
              <a:rPr lang="en-DK" sz="1800" dirty="0">
                <a:solidFill>
                  <a:schemeClr val="accent3"/>
                </a:solidFill>
              </a:rPr>
              <a:t>Presentación de ventas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A41C9539-8C3B-D049-E9A0-552C34E22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95" y="398313"/>
            <a:ext cx="1606693" cy="546656"/>
          </a:xfrm>
          <a:prstGeom prst="rect">
            <a:avLst/>
          </a:prstGeom>
        </p:spPr>
      </p:pic>
      <p:pic>
        <p:nvPicPr>
          <p:cNvPr id="11" name="Picture 10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CDF830B9-8855-3E1D-0D0C-1AC644EDC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5017" y="2552212"/>
            <a:ext cx="13235859" cy="4303988"/>
          </a:xfrm>
          <a:prstGeom prst="rect">
            <a:avLst/>
          </a:prstGeom>
        </p:spPr>
      </p:pic>
      <p:pic>
        <p:nvPicPr>
          <p:cNvPr id="12" name="Picture 11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961FDD2B-0274-63A8-290A-33487781DB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044" y="2686757"/>
            <a:ext cx="12611951" cy="41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132C4FF0-E6B0-CA16-DFD4-278C58FE5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70" y="123027"/>
            <a:ext cx="471281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2894020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DK" dirty="0"/>
              <a:t>Características principales </a:t>
            </a:r>
            <a:br>
              <a:rPr lang="en-GB" dirty="0"/>
            </a:br>
            <a:r>
              <a:rPr lang="en-DK" dirty="0"/>
              <a:t>y diseño – VP300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9425" y="2844314"/>
            <a:ext cx="3239941" cy="80521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Cable de alimentación extraíble*</a:t>
            </a:r>
          </a:p>
          <a:p>
            <a:pPr algn="l">
              <a:lnSpc>
                <a:spcPct val="120000"/>
              </a:lnSpc>
            </a:pPr>
            <a:r>
              <a:rPr lang="es-ES" sz="1100" dirty="0">
                <a:latin typeface="Roboto Light (Body)"/>
              </a:rPr>
              <a:t>Cambio de cable sin herramientas con bloqueo duradero para ahorrar tiempo y costes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srgbClr val="8997A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La mayoría de los modelos VP300, todos los modelos VP400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9425" y="3881251"/>
            <a:ext cx="4256417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Soporte mejorado para accesorios</a:t>
            </a:r>
          </a:p>
          <a:p>
            <a:pPr algn="l">
              <a:lnSpc>
                <a:spcPct val="120000"/>
              </a:lnSpc>
            </a:pPr>
            <a:r>
              <a:rPr lang="es-ES" sz="1100" dirty="0">
                <a:latin typeface="Roboto Light (Body)"/>
              </a:rPr>
              <a:t>El soporte para accesorios se ha mejorado para mayor funcionalidad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9425" y="4619592"/>
            <a:ext cx="348297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Bolsas de polvo de alto rendimiento</a:t>
            </a:r>
          </a:p>
          <a:p>
            <a:pPr algn="l">
              <a:lnSpc>
                <a:spcPct val="120000"/>
              </a:lnSpc>
            </a:pPr>
            <a:r>
              <a:rPr lang="es-ES" sz="1100" dirty="0">
                <a:latin typeface="Roboto Light (Body)"/>
              </a:rPr>
              <a:t>Gran capacidad de llenado neto que prolonga el tiempo de trabajo y mantiene el rendimiento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9425" y="5495480"/>
            <a:ext cx="6079688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>
                <a:latin typeface="+mj-lt"/>
              </a:rPr>
              <a:t>Bajo nivel de ruido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"/>
              </a:rPr>
              <a:t>Limpieza potente con una de las aspiradoras más silenciosas</a:t>
            </a:r>
          </a:p>
          <a:p>
            <a:pPr>
              <a:lnSpc>
                <a:spcPct val="120000"/>
              </a:lnSpc>
            </a:pPr>
            <a:r>
              <a:rPr lang="es-ES" sz="1100" dirty="0">
                <a:latin typeface="Roboto Light (Body)"/>
              </a:rPr>
              <a:t>de su clase, lo que le permite trabajar sin molestar a los demás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1B942F-C2C2-7F8B-7962-64F5FD5ED80E}"/>
              </a:ext>
            </a:extLst>
          </p:cNvPr>
          <p:cNvSpPr txBox="1"/>
          <p:nvPr/>
        </p:nvSpPr>
        <p:spPr>
          <a:xfrm>
            <a:off x="8000979" y="1396852"/>
            <a:ext cx="3706546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Almacenamiento del cable – 3 opciones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"/>
              </a:rPr>
              <a:t>Nuevo almacenamiento inteligente del cable que garantiza un tiempo de actividad sin enredos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479425" y="1554091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Nuevo diseño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"/>
              </a:rPr>
              <a:t>Mejor ergonomía, agarre y durabilidad 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660A90-F962-5152-9B87-82E80927D63A}"/>
              </a:ext>
            </a:extLst>
          </p:cNvPr>
          <p:cNvCxnSpPr>
            <a:cxnSpLocks/>
          </p:cNvCxnSpPr>
          <p:nvPr/>
        </p:nvCxnSpPr>
        <p:spPr>
          <a:xfrm>
            <a:off x="6480705" y="2040353"/>
            <a:ext cx="5226820" cy="43902"/>
          </a:xfrm>
          <a:prstGeom prst="line">
            <a:avLst/>
          </a:prstGeom>
          <a:ln w="9525">
            <a:solidFill>
              <a:srgbClr val="38A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20B6260-DC8E-FD7C-0A8B-115F0D3316B3}"/>
              </a:ext>
            </a:extLst>
          </p:cNvPr>
          <p:cNvCxnSpPr>
            <a:cxnSpLocks/>
          </p:cNvCxnSpPr>
          <p:nvPr/>
        </p:nvCxnSpPr>
        <p:spPr>
          <a:xfrm flipH="1">
            <a:off x="6480705" y="2055684"/>
            <a:ext cx="7353" cy="83424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02FA20-5846-2CA4-2EB4-6F9B5E6C1F6D}"/>
              </a:ext>
            </a:extLst>
          </p:cNvPr>
          <p:cNvCxnSpPr>
            <a:cxnSpLocks/>
          </p:cNvCxnSpPr>
          <p:nvPr/>
        </p:nvCxnSpPr>
        <p:spPr>
          <a:xfrm>
            <a:off x="475521" y="3658678"/>
            <a:ext cx="47187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79D62F-07AC-B97C-B000-E532EF08FB5B}"/>
              </a:ext>
            </a:extLst>
          </p:cNvPr>
          <p:cNvCxnSpPr>
            <a:cxnSpLocks/>
          </p:cNvCxnSpPr>
          <p:nvPr/>
        </p:nvCxnSpPr>
        <p:spPr>
          <a:xfrm>
            <a:off x="475521" y="4344702"/>
            <a:ext cx="46044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997FFC-1F39-A4EB-9712-75EE4B492C62}"/>
              </a:ext>
            </a:extLst>
          </p:cNvPr>
          <p:cNvCxnSpPr>
            <a:cxnSpLocks/>
          </p:cNvCxnSpPr>
          <p:nvPr/>
        </p:nvCxnSpPr>
        <p:spPr>
          <a:xfrm>
            <a:off x="475521" y="5286176"/>
            <a:ext cx="53282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78469F3F-C5B8-A4A5-FDC3-C815809AF496}"/>
              </a:ext>
            </a:extLst>
          </p:cNvPr>
          <p:cNvCxnSpPr>
            <a:cxnSpLocks/>
          </p:cNvCxnSpPr>
          <p:nvPr/>
        </p:nvCxnSpPr>
        <p:spPr>
          <a:xfrm flipV="1">
            <a:off x="483515" y="1040986"/>
            <a:ext cx="5320271" cy="976574"/>
          </a:xfrm>
          <a:prstGeom prst="bentConnector3">
            <a:avLst>
              <a:gd name="adj1" fmla="val 86566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8048E3-2194-CCFB-A3B2-34C8C7375473}"/>
              </a:ext>
            </a:extLst>
          </p:cNvPr>
          <p:cNvCxnSpPr>
            <a:cxnSpLocks/>
          </p:cNvCxnSpPr>
          <p:nvPr/>
        </p:nvCxnSpPr>
        <p:spPr>
          <a:xfrm>
            <a:off x="475521" y="6162064"/>
            <a:ext cx="51505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8FB46D-6011-8C22-4D7B-5390FF2ADF3C}"/>
              </a:ext>
            </a:extLst>
          </p:cNvPr>
          <p:cNvSpPr txBox="1"/>
          <p:nvPr/>
        </p:nvSpPr>
        <p:spPr>
          <a:xfrm>
            <a:off x="479425" y="2078303"/>
            <a:ext cx="3239941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Acople rápido de la manguera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"/>
              </a:rPr>
              <a:t>El acople rápido de la manguera (botón giratorio) permite el inicio inmediato del trabajo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C4BC7C-E6E6-9DF6-317D-4D2C1E470AD8}"/>
              </a:ext>
            </a:extLst>
          </p:cNvPr>
          <p:cNvCxnSpPr>
            <a:cxnSpLocks/>
          </p:cNvCxnSpPr>
          <p:nvPr/>
        </p:nvCxnSpPr>
        <p:spPr>
          <a:xfrm>
            <a:off x="475521" y="2746659"/>
            <a:ext cx="533714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1D9E2D-E51E-5CB7-6227-BFC3E6EE8035}"/>
              </a:ext>
            </a:extLst>
          </p:cNvPr>
          <p:cNvSpPr txBox="1"/>
          <p:nvPr/>
        </p:nvSpPr>
        <p:spPr>
          <a:xfrm>
            <a:off x="7156098" y="2496691"/>
            <a:ext cx="455230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Mango ergonómico de la máquina 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Posibilidad de almacenamiento de tubos durante el «transporte»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E6184-4FCF-957E-17BB-1F2DA8A3E1D1}"/>
              </a:ext>
            </a:extLst>
          </p:cNvPr>
          <p:cNvSpPr txBox="1"/>
          <p:nvPr/>
        </p:nvSpPr>
        <p:spPr>
          <a:xfrm>
            <a:off x="7957186" y="3887887"/>
            <a:ext cx="3745798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b="1" dirty="0">
                <a:latin typeface="+mj-lt"/>
              </a:rPr>
              <a:t>Acceso a la bolsa y al </a:t>
            </a:r>
            <a:r>
              <a:rPr lang="es-ES" sz="1100" b="1" dirty="0" err="1">
                <a:latin typeface="+mj-lt"/>
              </a:rPr>
              <a:t>prefiltro</a:t>
            </a:r>
            <a:endParaRPr lang="es-ES" sz="1100" b="1" dirty="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Fácil acceso ergonómico a la bolsa y al </a:t>
            </a:r>
            <a:r>
              <a:rPr lang="es-ES" sz="1100" dirty="0" err="1">
                <a:latin typeface="Roboto Light (Body)ld (Headings)"/>
              </a:rPr>
              <a:t>prefiltro</a:t>
            </a:r>
            <a:endParaRPr lang="es-ES" sz="1100" dirty="0">
              <a:latin typeface="Roboto Light (Body)ld (Headings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54551-1AD3-F0D5-D6EF-BB9CFD1E9975}"/>
              </a:ext>
            </a:extLst>
          </p:cNvPr>
          <p:cNvSpPr txBox="1"/>
          <p:nvPr/>
        </p:nvSpPr>
        <p:spPr>
          <a:xfrm>
            <a:off x="7451108" y="3245414"/>
            <a:ext cx="4256417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Interruptor de alimentación duradero accionado con el pie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ld (Headings)"/>
              </a:rPr>
              <a:t>Uso más sencillo y ergonómico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0B31E-B6B0-409D-585D-D5A326B8BE1C}"/>
              </a:ext>
            </a:extLst>
          </p:cNvPr>
          <p:cNvSpPr txBox="1"/>
          <p:nvPr/>
        </p:nvSpPr>
        <p:spPr>
          <a:xfrm>
            <a:off x="8819468" y="5688204"/>
            <a:ext cx="28677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Diseño compacto y ligero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Fácil de transportar y reduce la tensión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AE6CE-902F-469B-F692-245F05F96B1B}"/>
              </a:ext>
            </a:extLst>
          </p:cNvPr>
          <p:cNvSpPr txBox="1"/>
          <p:nvPr/>
        </p:nvSpPr>
        <p:spPr>
          <a:xfrm>
            <a:off x="8426245" y="4416460"/>
            <a:ext cx="3260958" cy="869716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Filtro HEPA certificado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Comprobaciones y sustituciones rápidas y sin herramientas, que garantizan una calidad del aire óptima y ahorran tiempo</a:t>
            </a:r>
          </a:p>
        </p:txBody>
      </p:sp>
      <p:cxnSp>
        <p:nvCxnSpPr>
          <p:cNvPr id="18" name="Straight Arrow Connector 88">
            <a:extLst>
              <a:ext uri="{FF2B5EF4-FFF2-40B4-BE49-F238E27FC236}">
                <a16:creationId xmlns:a16="http://schemas.microsoft.com/office/drawing/2014/main" id="{24C69797-0FD2-CE4B-B7B9-50EFB9C72718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88">
            <a:extLst>
              <a:ext uri="{FF2B5EF4-FFF2-40B4-BE49-F238E27FC236}">
                <a16:creationId xmlns:a16="http://schemas.microsoft.com/office/drawing/2014/main" id="{97E1A674-1B0A-C580-E047-7B8E185A7758}"/>
              </a:ext>
            </a:extLst>
          </p:cNvPr>
          <p:cNvCxnSpPr>
            <a:cxnSpLocks/>
          </p:cNvCxnSpPr>
          <p:nvPr/>
        </p:nvCxnSpPr>
        <p:spPr>
          <a:xfrm flipH="1" flipV="1">
            <a:off x="7861808" y="6141247"/>
            <a:ext cx="3825395" cy="2081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88">
            <a:extLst>
              <a:ext uri="{FF2B5EF4-FFF2-40B4-BE49-F238E27FC236}">
                <a16:creationId xmlns:a16="http://schemas.microsoft.com/office/drawing/2014/main" id="{6C705122-6830-2586-B456-E159EE690DE3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0850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88">
            <a:extLst>
              <a:ext uri="{FF2B5EF4-FFF2-40B4-BE49-F238E27FC236}">
                <a16:creationId xmlns:a16="http://schemas.microsoft.com/office/drawing/2014/main" id="{C190CA30-9923-7283-B833-1A782A78217F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6418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88">
            <a:extLst>
              <a:ext uri="{FF2B5EF4-FFF2-40B4-BE49-F238E27FC236}">
                <a16:creationId xmlns:a16="http://schemas.microsoft.com/office/drawing/2014/main" id="{B97F873D-05B7-8ECD-826B-5D69539693EB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3299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91802B8-A4AE-7E6F-E37E-9C3C87268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25" y="122857"/>
            <a:ext cx="4554245" cy="68505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3365829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DK" dirty="0"/>
              <a:t>Características principales </a:t>
            </a:r>
            <a:br>
              <a:rPr lang="en-GB" dirty="0"/>
            </a:br>
            <a:r>
              <a:rPr lang="en-DK" dirty="0"/>
              <a:t>y diseño – VP</a:t>
            </a:r>
            <a:r>
              <a:rPr lang="en-GB" dirty="0"/>
              <a:t>4</a:t>
            </a:r>
            <a:r>
              <a:rPr lang="en-DK" dirty="0"/>
              <a:t>00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8184829" y="2293558"/>
            <a:ext cx="3523574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Mango ergonómico de la máquina 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Mango ergonómico diseñado para mayor comodidad, que también se adapta a manos pequeñas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479425" y="2078303"/>
            <a:ext cx="2883207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Enrollado fiable del cable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ld (Headings)"/>
              </a:rPr>
              <a:t>El sistema de enrollado duradero y suave elimina los problemas con el cable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7670800" y="3887887"/>
            <a:ext cx="403218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b="1" dirty="0">
                <a:latin typeface="+mj-lt"/>
              </a:rPr>
              <a:t>Acceso a la bolsa y al </a:t>
            </a:r>
            <a:r>
              <a:rPr lang="es-ES" sz="1100" b="1" dirty="0" err="1">
                <a:latin typeface="+mj-lt"/>
              </a:rPr>
              <a:t>prefiltro</a:t>
            </a:r>
            <a:endParaRPr lang="es-ES" sz="1100" b="1" dirty="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Fácil acceso ergonómico a la bolsa y al </a:t>
            </a:r>
            <a:r>
              <a:rPr lang="es-ES" sz="1100" dirty="0" err="1">
                <a:latin typeface="Roboto Light (Body)ld (Headings)"/>
              </a:rPr>
              <a:t>prefiltro</a:t>
            </a:r>
            <a:endParaRPr lang="es-ES" sz="1100" dirty="0">
              <a:latin typeface="Roboto Light (Body)ld (Headings)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8509000" y="3245414"/>
            <a:ext cx="319852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Interruptor de encendido accionado con el pie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ld (Headings)"/>
              </a:rPr>
              <a:t>Más fácil y ergonómico de utilizar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8819468" y="5688204"/>
            <a:ext cx="28677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Diseño compacto y ligero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Fácil de transportar y reduce la tensión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9425" y="2844314"/>
            <a:ext cx="3239941" cy="80521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Cable de alimentación extraíble*</a:t>
            </a:r>
          </a:p>
          <a:p>
            <a:pPr algn="l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Cambio de cable sin herramientas con bloqueo duradero para ahorrar tiempo y costes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La mayoría de los modelos VP300, todos los modelos VP400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8318090" y="4416460"/>
            <a:ext cx="3369113" cy="869716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>
                <a:latin typeface="+mj-lt"/>
              </a:rPr>
              <a:t>Filtro HEPA certificado</a:t>
            </a:r>
          </a:p>
          <a:p>
            <a:pPr algn="r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Comprobaciones y sustituciones rápidas y sin herramientas, que garantizan una calidad del aire óptima y ahorran tiempo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475521" y="3658678"/>
            <a:ext cx="47187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 flipV="1">
            <a:off x="7861808" y="6141247"/>
            <a:ext cx="3825395" cy="2081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0850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475521" y="2746659"/>
            <a:ext cx="533714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9426" y="3678118"/>
            <a:ext cx="2194948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Estacionamiento del tubo</a:t>
            </a:r>
          </a:p>
          <a:p>
            <a:pPr algn="l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Estacionamiento rápido y sencillo del tubo cuando sea necesario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475521" y="4344702"/>
            <a:ext cx="46044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9425" y="4619592"/>
            <a:ext cx="3239941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Bolsas de polvo de alto rendimiento</a:t>
            </a:r>
          </a:p>
          <a:p>
            <a:pPr algn="l"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Gran capacidad de llenado neto que prolonga el tiempo de trabajo y mantiene el rendimiento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475521" y="5286176"/>
            <a:ext cx="53282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9425" y="5495480"/>
            <a:ext cx="6079688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>
                <a:latin typeface="+mj-lt"/>
              </a:rPr>
              <a:t>Bajo nivel de ruido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ld (Headings)"/>
              </a:rPr>
              <a:t>Limpieza potente con una de las aspiradoras más silenciosas</a:t>
            </a:r>
          </a:p>
          <a:p>
            <a:pPr>
              <a:lnSpc>
                <a:spcPct val="120000"/>
              </a:lnSpc>
            </a:pPr>
            <a:r>
              <a:rPr lang="es-ES" sz="1100" dirty="0">
                <a:latin typeface="Roboto Light (Body)ld (Headings)"/>
              </a:rPr>
              <a:t>de su clase, lo que le permite trabajar sin molestar a los demás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479425" y="1554091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Nuevo diseño</a:t>
            </a:r>
            <a:br>
              <a:rPr lang="es-ES" sz="1100" dirty="0">
                <a:latin typeface="+mj-lt"/>
              </a:rPr>
            </a:br>
            <a:r>
              <a:rPr lang="es-ES" sz="1100" dirty="0">
                <a:latin typeface="Roboto Light (Body)ld (Headings)"/>
              </a:rPr>
              <a:t>Mejor ergonomía, agarre y durabilidad </a:t>
            </a:r>
          </a:p>
        </p:txBody>
      </p: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42D1DDA0-5215-6892-2F86-63D926F63C63}"/>
              </a:ext>
            </a:extLst>
          </p:cNvPr>
          <p:cNvCxnSpPr>
            <a:cxnSpLocks/>
          </p:cNvCxnSpPr>
          <p:nvPr/>
        </p:nvCxnSpPr>
        <p:spPr>
          <a:xfrm flipV="1">
            <a:off x="483515" y="1040986"/>
            <a:ext cx="5320271" cy="976574"/>
          </a:xfrm>
          <a:prstGeom prst="bentConnector3">
            <a:avLst>
              <a:gd name="adj1" fmla="val 86566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6418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475521" y="6162064"/>
            <a:ext cx="51505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3299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19D1F199-E270-B2E9-5CC7-9941E25AF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798" y="1629720"/>
            <a:ext cx="3290250" cy="3362722"/>
          </a:xfrm>
          <a:prstGeom prst="rect">
            <a:avLst/>
          </a:prstGeom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5541558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Mantenimiento</a:t>
            </a: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 </a:t>
            </a:r>
            <a:r>
              <a:rPr kumimoji="0" lang="en-GB" sz="100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mejorado</a:t>
            </a:r>
            <a:endParaRPr kumimoji="0" lang="en-GB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+mj-l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Filtro; fácil acceso/sin herramientas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Cable desmontable en la mayoría de la gama*</a:t>
            </a:r>
          </a:p>
          <a:p>
            <a:pPr>
              <a:spcBef>
                <a:spcPts val="0"/>
              </a:spcBef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Rendimiento/eficiencia/durabilidad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Rendimiento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mejorado +10%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 pesar de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reducir el consumo de energía en un -12,5%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El mejor nivel sonoro de su clase: 3-4 dB reducido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Nuevo enrollado probado para superar la vida útil del aspirador**</a:t>
            </a:r>
          </a:p>
          <a:p>
            <a:pPr>
              <a:spcBef>
                <a:spcPts val="0"/>
              </a:spcBef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Mejora de la experiencia del usuario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Nuevo modelo VP300 de peso y tamaño similares a los anteriores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Puntos destacados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Puntos de contacto ergonómicos (mango, tirador, pestillo)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Múltiples opciones de almacenamiento del cable (triple en VP300)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Desenganche rápido del cable (VP300; arranque rápido todos los días)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Interruptor de alimentación grande y duradero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Guía sobre los iconos e ilustraciones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Fácil reparación/sustitución de la manguera </a:t>
            </a:r>
          </a:p>
          <a:p>
            <a:pPr>
              <a:spcBef>
                <a:spcPts val="0"/>
              </a:spcBef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Diseño actualizado 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Se mantiene la referencia a lo antiguo aunque el diseño y la marca de la parte superior </a:t>
            </a:r>
            <a:b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</a:b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sean nuevos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Mejora del contenido del embalaje (puntos de venta)</a:t>
            </a:r>
          </a:p>
          <a:p>
            <a:pPr>
              <a:spcBef>
                <a:spcPts val="0"/>
              </a:spcBef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Kits de servicio y mantenimiento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Ligero (5 bolsas, 1 HEPA, 1 filtro de motor)</a:t>
            </a:r>
          </a:p>
          <a:p>
            <a:pPr>
              <a:spcBef>
                <a:spcPts val="0"/>
              </a:spcBef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 bolsas, 1 HEPA, 1 filtro de motor)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3218485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Roboto Light"/>
              </a:rPr>
              <a:t>VP300 y VP400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s-ES" dirty="0"/>
              <a:t>Nuevas mejoras en la gama</a:t>
            </a:r>
            <a:endParaRPr lang="da-DK" dirty="0"/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89931" y="4226834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15,55 </a:t>
            </a:r>
            <a:r>
              <a:rPr lang="en-GB" sz="1100" dirty="0" err="1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pulg</a:t>
            </a: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 / </a:t>
            </a:r>
            <a:b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13,38 </a:t>
            </a:r>
            <a:r>
              <a:rPr lang="en-GB" sz="1100" dirty="0" err="1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pulg</a:t>
            </a: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41023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 / </a:t>
            </a:r>
            <a:b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15,66 </a:t>
            </a:r>
            <a:r>
              <a:rPr lang="en-GB" sz="1100" dirty="0" err="1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pulg</a:t>
            </a: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37DB9-C54F-6A1B-A72E-C349C92DF352}"/>
              </a:ext>
            </a:extLst>
          </p:cNvPr>
          <p:cNvSpPr txBox="1"/>
          <p:nvPr/>
        </p:nvSpPr>
        <p:spPr>
          <a:xfrm>
            <a:off x="6205537" y="5824568"/>
            <a:ext cx="5507037" cy="458757"/>
          </a:xfrm>
          <a:prstGeom prst="rect">
            <a:avLst/>
          </a:prstGeom>
          <a:noFill/>
        </p:spPr>
        <p:txBody>
          <a:bodyPr wrap="square" lIns="216000" tIns="0" rIns="0" bIns="180000" anchor="b" anchorCtr="0">
            <a:spAutoFit/>
          </a:bodyPr>
          <a:lstStyle/>
          <a:p>
            <a:r>
              <a:rPr lang="es-ES" sz="900" dirty="0">
                <a:latin typeface="Roboto Light italic" panose="02000000000000000000" pitchFamily="2" charset="0"/>
                <a:ea typeface="Roboto Light italic" panose="02000000000000000000" pitchFamily="2" charset="0"/>
              </a:rPr>
              <a:t>* Todos los modelos VP400, la mayoría de modelos VP300</a:t>
            </a:r>
          </a:p>
          <a:p>
            <a:r>
              <a:rPr lang="es-ES" sz="900" dirty="0">
                <a:latin typeface="Roboto Light italic" panose="02000000000000000000" pitchFamily="2" charset="0"/>
                <a:ea typeface="Roboto Light italic" panose="02000000000000000000" pitchFamily="2" charset="0"/>
              </a:rPr>
              <a:t>** por «uso normal»</a:t>
            </a: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113_0067_V1_VP300-VP400-Sales-video-15426_4K_ES-ES_PROOF2">
            <a:hlinkClick r:id="" action="ppaction://media"/>
            <a:extLst>
              <a:ext uri="{FF2B5EF4-FFF2-40B4-BE49-F238E27FC236}">
                <a16:creationId xmlns:a16="http://schemas.microsoft.com/office/drawing/2014/main" id="{B78C2C05-845F-F42E-7543-699799C675FA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238" y="1416050"/>
            <a:ext cx="8647112" cy="48641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6C669D-4C74-727F-4515-C8A108860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Pulse </a:t>
            </a:r>
            <a:r>
              <a:rPr lang="es-ES" dirty="0" err="1"/>
              <a:t>play</a:t>
            </a:r>
            <a:r>
              <a:rPr lang="es-ES" dirty="0"/>
              <a:t> para iniciar el vídeo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880E776-EF4E-D185-1017-25BD12BC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2800" dirty="0"/>
              <a:t>Demostración de ventas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D8408-3744-CCA7-2F7F-9ADE2A02DE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452124"/>
            <a:ext cx="3336472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81EA6-B842-780A-0126-E8AB85A218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3B875-8C5B-5C29-70D1-3E929CB8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1B88F0-FA8A-C4DE-869C-F5E4D7DC5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0B0004-B218-3A28-56DA-DCD540C91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Especificaciones</a:t>
            </a:r>
            <a:r>
              <a:rPr lang="en-US" dirty="0"/>
              <a:t> </a:t>
            </a:r>
            <a:r>
              <a:rPr lang="en-US" dirty="0" err="1"/>
              <a:t>técnicas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A16A0-9ACE-7DE6-D57E-BAAF2DDA2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0896" y="6452124"/>
            <a:ext cx="3169323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EFC2C-F590-4DA5-3AED-C3A3239A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acuum cleaner on wheels&#10;&#10;Description automatically generated">
            <a:extLst>
              <a:ext uri="{FF2B5EF4-FFF2-40B4-BE49-F238E27FC236}">
                <a16:creationId xmlns:a16="http://schemas.microsoft.com/office/drawing/2014/main" id="{0E480920-662F-12C9-D3E2-DCCF29CC2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36" y="1236914"/>
            <a:ext cx="4744995" cy="3906410"/>
          </a:xfrm>
          <a:prstGeom prst="rect">
            <a:avLst/>
          </a:prstGeom>
        </p:spPr>
      </p:pic>
      <p:pic>
        <p:nvPicPr>
          <p:cNvPr id="8" name="Picture 7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0684409B-CE20-8002-21FE-E80AEFA86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319" y="1921613"/>
            <a:ext cx="2691543" cy="2750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AB3B9-848F-0060-D091-99B2ADBA8019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VP300</a:t>
            </a:r>
            <a:endParaRPr lang="en-US" sz="13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E68D2-A51A-582A-0B58-A8295E2B096A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latin typeface="+mj-lt"/>
              </a:rPr>
              <a:t>VP300 (nuevo)</a:t>
            </a: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3188988" cy="307777"/>
          </a:xfrm>
        </p:spPr>
        <p:txBody>
          <a:bodyPr/>
          <a:lstStyle/>
          <a:p>
            <a:pPr algn="l"/>
            <a:r>
              <a:rPr lang="es-ES" noProof="0" dirty="0"/>
              <a:t>INFORMACIÓN CONFIDENCIAL DE LA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Antiguo frente a nuevo (actualización de la zona coloreada)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Resumen</a:t>
            </a:r>
            <a:r>
              <a:rPr lang="en-US" dirty="0"/>
              <a:t> del </a:t>
            </a:r>
            <a:r>
              <a:rPr lang="en-US" dirty="0" err="1"/>
              <a:t>modelo</a:t>
            </a:r>
            <a:r>
              <a:rPr lang="en-US" dirty="0"/>
              <a:t> VP300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44FB1182-AFB0-EA92-9205-0D8E50D0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01204"/>
              </p:ext>
            </p:extLst>
          </p:nvPr>
        </p:nvGraphicFramePr>
        <p:xfrm>
          <a:off x="475521" y="1791511"/>
          <a:ext cx="5220000" cy="456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1000" b="0" i="0" u="none" baseline="0" dirty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Función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VP300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000" b="0" i="0" u="none" baseline="0" dirty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VP300 (nuevo)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Parachoques de la máquina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Ligereza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Posición de estacionamiento del tubo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Almacenamiento de accesorios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Buen funcionamiento del cierre del contenedor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517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8831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Puntos de contacto destacados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Acceso sin herramientas al 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Mecanismo de bloqueo protegido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Cable desmontable estándar en la mayoría de los modelos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spc="-10" baseline="0" dirty="0">
                          <a:solidFill>
                            <a:schemeClr val="tx1"/>
                          </a:solidFill>
                        </a:rPr>
                        <a:t>Interruptor de encendido/apagado resistente accionado con el pie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Mango + tirador ergonómico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Almacenamiento mejorado de accesorios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Mejor almacenamiento/manejo del cable </a:t>
                      </a:r>
                      <a:b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(optimización del tiempo)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Gestión del cable de liberación rápida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Extracción más sencilla del </a:t>
                      </a:r>
                      <a:r>
                        <a:rPr lang="es-es" sz="900" b="0" i="0" u="none" baseline="0" dirty="0" err="1">
                          <a:solidFill>
                            <a:schemeClr val="tx1"/>
                          </a:solidFill>
                        </a:rPr>
                        <a:t>prefiltro</a:t>
                      </a:r>
                      <a:endParaRPr lang="es-es" sz="900" b="0" i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2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1B9FBB36-33D6-AEB7-0591-8DEDBBA08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092" y="1901063"/>
            <a:ext cx="2744177" cy="2854905"/>
          </a:xfrm>
          <a:prstGeom prst="rect">
            <a:avLst/>
          </a:prstGeom>
        </p:spPr>
      </p:pic>
      <p:pic>
        <p:nvPicPr>
          <p:cNvPr id="17" name="Picture 16" descr="A grey and white vacuum cleaner&#10;&#10;Description automatically generated">
            <a:extLst>
              <a:ext uri="{FF2B5EF4-FFF2-40B4-BE49-F238E27FC236}">
                <a16:creationId xmlns:a16="http://schemas.microsoft.com/office/drawing/2014/main" id="{D91B88C6-4337-5BE1-47A8-1B9DE5A85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335" y="1839806"/>
            <a:ext cx="3685565" cy="3252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276C3D-F644-6009-2F70-FBE5CD687BE3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VP600</a:t>
            </a:r>
            <a:endParaRPr lang="en-US" sz="13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FB8B2-1868-2052-558C-094892CB3680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latin typeface="+mj-lt"/>
              </a:rPr>
              <a:t>VP400 (nuevo)</a:t>
            </a: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3483956" cy="307777"/>
          </a:xfrm>
        </p:spPr>
        <p:txBody>
          <a:bodyPr/>
          <a:lstStyle/>
          <a:p>
            <a:pPr algn="l"/>
            <a:r>
              <a:rPr lang="es-ES" noProof="0" dirty="0"/>
              <a:t>INFORMACIÓN CONFIDENCIAL DE LA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Antiguo frente a nuevo (actualización de la zona coloreada)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Resumen</a:t>
            </a:r>
            <a:r>
              <a:rPr lang="en-US" dirty="0"/>
              <a:t> del </a:t>
            </a:r>
            <a:r>
              <a:rPr lang="en-US" dirty="0" err="1"/>
              <a:t>modelo</a:t>
            </a:r>
            <a:r>
              <a:rPr lang="en-US" dirty="0"/>
              <a:t> VP400</a:t>
            </a: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3F5072D-1ED8-03BA-E2B5-28D2BC243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491967"/>
              </p:ext>
            </p:extLst>
          </p:nvPr>
        </p:nvGraphicFramePr>
        <p:xfrm>
          <a:off x="475521" y="1791511"/>
          <a:ext cx="5220000" cy="407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1000" b="0" i="0" u="none" baseline="0" dirty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Función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VP600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000" b="0" i="0" u="none" baseline="0" dirty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VP400 (nuevo)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Parachoques de la máquina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Interruptor accionado con el pie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Posición de estacionamiento del tubo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Almacenamiento de accesorios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Doble </a:t>
                      </a:r>
                      <a:r>
                        <a:rPr lang="en-GB" sz="900" dirty="0" err="1">
                          <a:solidFill>
                            <a:schemeClr val="tx1"/>
                          </a:solidFill>
                        </a:rPr>
                        <a:t>selección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GB" sz="900" dirty="0" err="1">
                          <a:solidFill>
                            <a:schemeClr val="tx1"/>
                          </a:solidFill>
                        </a:rPr>
                        <a:t>potencia</a:t>
                      </a:r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5930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Puntos de contacto destacados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Acceso sin herramientas al 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Mecanismo de bloqueo protegido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Cable desmontable estándar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Sistema de enrollado fiable y duradero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Ligera y compacta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Mango ergonómico ajustable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>
                          <a:solidFill>
                            <a:schemeClr val="tx1"/>
                          </a:solidFill>
                        </a:rPr>
                        <a:t>Almacenamiento mejorado de los accesorios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Gancho para el cable para aparcar o cambiar </a:t>
                      </a:r>
                      <a:b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s-es" sz="900" b="0" i="0" u="none" baseline="0" dirty="0">
                          <a:solidFill>
                            <a:schemeClr val="tx1"/>
                          </a:solidFill>
                        </a:rPr>
                        <a:t>de sitio rápidamente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5" y="6529068"/>
            <a:ext cx="3344979" cy="153888"/>
          </a:xfrm>
        </p:spPr>
        <p:txBody>
          <a:bodyPr wrap="square" anchor="ctr">
            <a:noAutofit/>
          </a:bodyPr>
          <a:lstStyle/>
          <a:p>
            <a:pPr algn="l"/>
            <a:r>
              <a:rPr lang="es-ES" noProof="0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Especificaciones técnicas de la gama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s-ES" dirty="0"/>
              <a:t>Especificaciones técnicas del modelo VP300</a:t>
            </a:r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6230B9C-D8B1-6D3D-50D0-0486AC18A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99476"/>
              </p:ext>
            </p:extLst>
          </p:nvPr>
        </p:nvGraphicFramePr>
        <p:xfrm>
          <a:off x="475521" y="1412875"/>
          <a:ext cx="11227620" cy="4719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144746476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598947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21431873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16514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22377950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346790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2903459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0795142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3512531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7812650"/>
                    </a:ext>
                  </a:extLst>
                </a:gridCol>
                <a:gridCol w="71695">
                  <a:extLst>
                    <a:ext uri="{9D8B030D-6E8A-4147-A177-3AD203B41FA5}">
                      <a16:colId xmlns:a16="http://schemas.microsoft.com/office/drawing/2014/main" val="15877821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674796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302911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86489337"/>
                    </a:ext>
                  </a:extLst>
                </a:gridCol>
                <a:gridCol w="67478">
                  <a:extLst>
                    <a:ext uri="{9D8B030D-6E8A-4147-A177-3AD203B41FA5}">
                      <a16:colId xmlns:a16="http://schemas.microsoft.com/office/drawing/2014/main" val="25017924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67064911"/>
                    </a:ext>
                  </a:extLst>
                </a:gridCol>
                <a:gridCol w="60099">
                  <a:extLst>
                    <a:ext uri="{9D8B030D-6E8A-4147-A177-3AD203B41FA5}">
                      <a16:colId xmlns:a16="http://schemas.microsoft.com/office/drawing/2014/main" val="17953603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2079228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5668101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644121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2747730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727586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1005189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66826557"/>
                    </a:ext>
                  </a:extLst>
                </a:gridCol>
                <a:gridCol w="84348">
                  <a:extLst>
                    <a:ext uri="{9D8B030D-6E8A-4147-A177-3AD203B41FA5}">
                      <a16:colId xmlns:a16="http://schemas.microsoft.com/office/drawing/2014/main" val="310845688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80662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Depende </a:t>
                      </a:r>
                      <a:br>
                        <a:rPr lang="es-es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</a:br>
                      <a:r>
                        <a:rPr lang="es-es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del país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EU o CH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Reino Unido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INT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Estados Unidos</a:t>
                      </a:r>
                      <a:endParaRPr lang="es-es" sz="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62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Número de componente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107421149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107421154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107421158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107421148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69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Descripción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Nota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  <a:endParaRPr lang="pt-B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T EU</a:t>
                      </a:r>
                      <a:endParaRPr lang="fr-F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  <a:endParaRPr lang="de-DE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CH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UK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ECP S2 UK</a:t>
                      </a:r>
                      <a:endParaRPr lang="nl-NL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ZA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BASIC XC JP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BASIC XC JP</a:t>
                      </a:r>
                      <a:endParaRPr lang="en-U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AU/NZ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TC AU/NZ</a:t>
                      </a:r>
                      <a:endParaRPr lang="fr-F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EC AU/NZ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CN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XT CN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US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988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Información técnica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52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Tensión/Frecuencia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V/Hz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220-230/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220-230/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120/60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549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protección / Protección IP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494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Potencia nominal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W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52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 aspiración en el extremo </a:t>
                      </a:r>
                      <a:b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</a:br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del tubo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W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131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Flujo de aire (extremo del tubo)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l/s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350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Aspiración en la boquilla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kPa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594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spc="-1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ruido en funcionamiento a 2 m </a:t>
                      </a:r>
                      <a:br>
                        <a:rPr lang="es-e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(IEC 60335-2-69)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 (A)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presión acústica en posición de trabajo; distancia de 2 m</a:t>
                      </a:r>
                      <a:endParaRPr lang="es-es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843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presión acústica a 1 m </a:t>
                      </a:r>
                      <a:br>
                        <a:rPr lang="es-e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(IEC 60335-2-69)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 (A)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3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 la bolsa para el polvo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69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Tipo de filtro principal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Estándar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Estándar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Estándar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Estándar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82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Área del filtro principal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cm²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333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Longitud del cable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295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Radio operativo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378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(máquina)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solo la máquina</a:t>
                      </a:r>
                      <a:endParaRPr lang="es-es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281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(LxAnxAl)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mm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395x340x390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219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07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Características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364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Cable desmontable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344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HEPA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853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Materiales reciclados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443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Sistema de enrollado duradero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71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Modo silencioso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(velocidad doble)</a:t>
                      </a:r>
                      <a:endParaRPr lang="es-es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18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Almacenamiento doble del cable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61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Almacenamiento triple del cable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r>
                        <a:rPr lang="en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388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Estacionamiento del tubo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124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Almacenamiento de herramientas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357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Mango ergonómico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60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Extremo doblado ergonómico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43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Extremo doblado ergonómico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2k/</a:t>
                      </a:r>
                      <a:r>
                        <a:rPr lang="es-es" sz="5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sobremoldeado</a:t>
                      </a:r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blando</a:t>
                      </a:r>
                      <a:endParaRPr lang="es-es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601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771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Bolsas para el polvo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8769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D1229E-2298-202A-FF76-EBEFBA4CDD30}"/>
              </a:ext>
            </a:extLst>
          </p:cNvPr>
          <p:cNvSpPr txBox="1"/>
          <p:nvPr/>
        </p:nvSpPr>
        <p:spPr>
          <a:xfrm>
            <a:off x="475520" y="6301954"/>
            <a:ext cx="434228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800" dirty="0"/>
              <a:t>*Modelos de marca comercial/marca privada no incluidos en la presentación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38891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3953416" cy="153888"/>
          </a:xfrm>
        </p:spPr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¿Cómo están equipadas las máquinas?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Configuración</a:t>
            </a:r>
            <a:r>
              <a:rPr lang="en-US" dirty="0"/>
              <a:t> del </a:t>
            </a:r>
            <a:r>
              <a:rPr lang="en-US" dirty="0" err="1"/>
              <a:t>modelo</a:t>
            </a:r>
            <a:r>
              <a:rPr lang="en-US" dirty="0"/>
              <a:t> VP300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1D3B1C-1C61-7BCA-9BEE-A3B815A3E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367179"/>
              </p:ext>
            </p:extLst>
          </p:nvPr>
        </p:nvGraphicFramePr>
        <p:xfrm>
          <a:off x="481377" y="1415085"/>
          <a:ext cx="11217838" cy="4800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5128053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992207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534161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81478771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574309809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077699455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1674357877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22351216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1803431323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117467797"/>
                    </a:ext>
                  </a:extLst>
                </a:gridCol>
                <a:gridCol w="71670">
                  <a:extLst>
                    <a:ext uri="{9D8B030D-6E8A-4147-A177-3AD203B41FA5}">
                      <a16:colId xmlns:a16="http://schemas.microsoft.com/office/drawing/2014/main" val="124963289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734496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3030202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50084186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351036871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397209750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47647090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6547286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4108003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9138237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4246593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182247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28266152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95227865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103049820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007379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Depende </a:t>
                      </a:r>
                      <a:br>
                        <a:rPr lang="es-es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</a:br>
                      <a:r>
                        <a:rPr lang="es-es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del país</a:t>
                      </a:r>
                      <a:endParaRPr lang="es-es" sz="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EU o CH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Reino Unido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INT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Estados Unidos</a:t>
                      </a:r>
                      <a:endParaRPr lang="es-es" sz="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23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Número de componente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107421144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107421160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107421154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107421158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107421148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67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49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Descripción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Nota</a:t>
                      </a:r>
                      <a:endParaRPr lang="es-es" sz="49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BASIC EU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EC EU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XT EU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490" u="none" strike="noStrike">
                          <a:effectLst/>
                          <a:latin typeface="+mn-lt"/>
                        </a:rPr>
                        <a:t>VP300 HEPA EP S2 EU</a:t>
                      </a:r>
                      <a:endParaRPr lang="pt-BR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490" u="none" strike="noStrike">
                          <a:effectLst/>
                          <a:latin typeface="+mn-lt"/>
                        </a:rPr>
                        <a:t>VP300 HEPA PINK T EU</a:t>
                      </a:r>
                      <a:endParaRPr lang="fr-FR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490" u="none" strike="noStrike">
                          <a:effectLst/>
                          <a:latin typeface="+mn-lt"/>
                        </a:rPr>
                        <a:t>VP300 R HEPA T EU</a:t>
                      </a:r>
                      <a:endParaRPr lang="de-DE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TC CH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90" u="none" strike="noStrike">
                          <a:effectLst/>
                          <a:latin typeface="+mn-lt"/>
                        </a:rPr>
                      </a:br>
                      <a:r>
                        <a:rPr lang="da-DK" sz="490" u="none" strike="noStrike">
                          <a:effectLst/>
                          <a:latin typeface="+mn-lt"/>
                        </a:rPr>
                        <a:t>C UK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490" u="none" strike="noStrike">
                          <a:effectLst/>
                          <a:latin typeface="+mn-lt"/>
                        </a:rPr>
                        <a:t>VP300 HEPA ECP S2 UK</a:t>
                      </a:r>
                      <a:endParaRPr lang="nl-NL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R HEPA EC UK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1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ZA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490" u="none" strike="noStrike">
                          <a:effectLst/>
                          <a:latin typeface="+mn-lt"/>
                        </a:rPr>
                      </a:br>
                      <a:r>
                        <a:rPr lang="da-DK" sz="490" u="none" strike="noStrike">
                          <a:effectLst/>
                          <a:latin typeface="+mn-lt"/>
                        </a:rPr>
                        <a:t>XC JP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90" u="none" strike="noStrike">
                          <a:effectLst/>
                          <a:latin typeface="+mn-lt"/>
                        </a:rPr>
                        <a:t>VP300 HEPA BASIC XC JP</a:t>
                      </a:r>
                      <a:endParaRPr lang="en-US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</a:t>
                      </a:r>
                      <a:br>
                        <a:rPr lang="da-DK" sz="490" u="none" strike="noStrike">
                          <a:effectLst/>
                          <a:latin typeface="+mn-lt"/>
                        </a:rPr>
                      </a:br>
                      <a:r>
                        <a:rPr lang="da-DK" sz="490" u="none" strike="noStrike">
                          <a:effectLst/>
                          <a:latin typeface="+mn-lt"/>
                        </a:rPr>
                        <a:t>C AU/NZ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49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fr-FR" sz="490" u="none" strike="noStrike">
                          <a:effectLst/>
                          <a:latin typeface="+mn-lt"/>
                        </a:rPr>
                      </a:br>
                      <a:r>
                        <a:rPr lang="fr-FR" sz="490" u="none" strike="noStrike">
                          <a:effectLst/>
                          <a:latin typeface="+mn-lt"/>
                        </a:rPr>
                        <a:t>TC AU/NZ</a:t>
                      </a:r>
                      <a:endParaRPr lang="fr-FR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PINK EC AU/NZ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490" u="none" strike="noStrike">
                          <a:effectLst/>
                          <a:latin typeface="+mn-lt"/>
                        </a:rPr>
                      </a:br>
                      <a:r>
                        <a:rPr lang="da-DK" sz="490" u="none" strike="noStrike">
                          <a:effectLst/>
                          <a:latin typeface="+mn-lt"/>
                        </a:rPr>
                        <a:t>C CN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90" u="none" strike="noStrike">
                          <a:effectLst/>
                          <a:latin typeface="+mn-lt"/>
                        </a:rPr>
                      </a:br>
                      <a:r>
                        <a:rPr lang="da-DK" sz="490" u="none" strike="noStrike">
                          <a:effectLst/>
                          <a:latin typeface="+mn-lt"/>
                        </a:rPr>
                        <a:t>XT CN</a:t>
                      </a:r>
                      <a:endParaRPr lang="da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90" u="none" strike="noStrike" dirty="0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90" u="none" strike="noStrike" dirty="0">
                          <a:effectLst/>
                          <a:latin typeface="+mn-lt"/>
                        </a:rPr>
                      </a:br>
                      <a:r>
                        <a:rPr lang="da-DK" sz="490" u="none" strike="noStrike" dirty="0">
                          <a:effectLst/>
                          <a:latin typeface="+mn-lt"/>
                        </a:rPr>
                        <a:t>C US</a:t>
                      </a:r>
                      <a:endParaRPr lang="da-DK" sz="49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Accesorios 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856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Tubos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298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Tubo de extensión de acero D32 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–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 Negro</a:t>
                      </a:r>
                      <a:endParaRPr lang="es-es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140 8246 040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113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Tubo de extensión de aluminio 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–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 Negro</a:t>
                      </a:r>
                      <a:endParaRPr lang="es-es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107421471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nuevo PN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582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spc="-10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Tubo telescópico de aluminio </a:t>
                      </a:r>
                      <a:r>
                        <a:rPr lang="es-ES" sz="490" b="0" i="0" u="none" strike="noStrike" spc="-10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–</a:t>
                      </a:r>
                      <a:r>
                        <a:rPr lang="es-es" sz="490" b="0" i="0" u="none" strike="noStrike" spc="-10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 Negro/azul</a:t>
                      </a:r>
                      <a:endParaRPr lang="es-es" sz="490" b="0" i="0" u="none" strike="noStrike" spc="-10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107421463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nuevo PN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434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Tubo de extensión de acero de 450 mm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dirty="0">
                          <a:effectLst/>
                          <a:latin typeface="+mn-lt"/>
                        </a:rPr>
                        <a:t>140 8246 050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06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Manguera y extremo doblado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959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Manguera CPL con extremo doblado D32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107421450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81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Manguera CPL con extremo doblado </a:t>
                      </a:r>
                      <a:b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</a:b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PREM D32</a:t>
                      </a:r>
                      <a:endParaRPr lang="es-es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107421451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358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Extremo doblado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107421446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832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PREM de extremo doblado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107421445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73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Conectores de manguera W 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107421449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56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Boquillas para suelo 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223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de múltiples superficies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140 6700 540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067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spc="-10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Boquilla combinada RD295P con abrazadera</a:t>
                      </a:r>
                      <a:endParaRPr lang="es-es" sz="490" b="0" i="0" u="none" strike="noStrike" spc="-10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107417790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6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combinada RD295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140 8492 520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97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combinada RD277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107411677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122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combinada RD295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107405141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657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Filtros y bolsas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09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HEPA 13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147 1250 500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11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HEPA 14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107421443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54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estándar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107421444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839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Prefiltro de saco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147 1432 500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293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del motor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140 1535 510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4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Bolsa para el polvo de fibra 10-P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82367820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780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Bolsa para el polvo 5-P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82367810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43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Bolsa para el polvo de papel 10-P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140 8618 000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63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spc="-10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Bolsa para el polvo reutilizable 1-P (de ropa)</a:t>
                      </a:r>
                      <a:endParaRPr lang="es-es" sz="490" b="0" i="0" u="none" strike="noStrike" spc="-10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22251800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2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Kit de mantenimiento VP300 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–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 LIGHT</a:t>
                      </a:r>
                      <a:endParaRPr lang="es-es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107421454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también se adapta al modelo VP400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6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Kit de mantenimiento VP300 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–</a:t>
                      </a:r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 PLUS</a:t>
                      </a:r>
                      <a:endParaRPr lang="es-es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107421455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también se adapta al modelo VP400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365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Otros accesorios</a:t>
                      </a:r>
                      <a:endParaRPr lang="es-es" sz="49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2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Cepillo redondo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140 8244 500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es-es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510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para rincones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147 0146 500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o 107408039</a:t>
                      </a:r>
                      <a:endParaRPr lang="es-es" sz="490" b="0" i="1" u="none" strike="noStrike" dirty="0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9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730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HF Premium de 350 mm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107413080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gris actualmente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854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Boquilla HF Premium de 495 mm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107413081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gris actualmente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61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Ranura del radiador</a:t>
                      </a:r>
                      <a:endParaRPr lang="es-es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81530400</a:t>
                      </a:r>
                      <a:endParaRPr lang="es-es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49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gris actualmente</a:t>
                      </a:r>
                      <a:endParaRPr lang="es-es" sz="490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9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9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964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E6B01F-01BD-382A-81CE-F104C3028436}"/>
              </a:ext>
            </a:extLst>
          </p:cNvPr>
          <p:cNvSpPr txBox="1"/>
          <p:nvPr/>
        </p:nvSpPr>
        <p:spPr>
          <a:xfrm>
            <a:off x="475520" y="6301954"/>
            <a:ext cx="443611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800" dirty="0"/>
              <a:t>*Modelos de marca comercial/marca privada no incluidos en la presentación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31293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3639151" cy="153888"/>
          </a:xfrm>
        </p:spPr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Especificaciones técnicas de la gama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s-ES" dirty="0"/>
              <a:t>Especificaciones técnicas del modelo VP400</a:t>
            </a:r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525598-6121-DE00-11D6-FF59DB7A0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633570"/>
              </p:ext>
            </p:extLst>
          </p:nvPr>
        </p:nvGraphicFramePr>
        <p:xfrm>
          <a:off x="479425" y="1412875"/>
          <a:ext cx="11219770" cy="401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370855195"/>
                    </a:ext>
                  </a:extLst>
                </a:gridCol>
                <a:gridCol w="614375">
                  <a:extLst>
                    <a:ext uri="{9D8B030D-6E8A-4147-A177-3AD203B41FA5}">
                      <a16:colId xmlns:a16="http://schemas.microsoft.com/office/drawing/2014/main" val="1848593103"/>
                    </a:ext>
                  </a:extLst>
                </a:gridCol>
                <a:gridCol w="106395">
                  <a:extLst>
                    <a:ext uri="{9D8B030D-6E8A-4147-A177-3AD203B41FA5}">
                      <a16:colId xmlns:a16="http://schemas.microsoft.com/office/drawing/2014/main" val="2921893804"/>
                    </a:ext>
                  </a:extLst>
                </a:gridCol>
                <a:gridCol w="767307">
                  <a:extLst>
                    <a:ext uri="{9D8B030D-6E8A-4147-A177-3AD203B41FA5}">
                      <a16:colId xmlns:a16="http://schemas.microsoft.com/office/drawing/2014/main" val="2159012446"/>
                    </a:ext>
                  </a:extLst>
                </a:gridCol>
                <a:gridCol w="1117258">
                  <a:extLst>
                    <a:ext uri="{9D8B030D-6E8A-4147-A177-3AD203B41FA5}">
                      <a16:colId xmlns:a16="http://schemas.microsoft.com/office/drawing/2014/main" val="4096561952"/>
                    </a:ext>
                  </a:extLst>
                </a:gridCol>
                <a:gridCol w="941392">
                  <a:extLst>
                    <a:ext uri="{9D8B030D-6E8A-4147-A177-3AD203B41FA5}">
                      <a16:colId xmlns:a16="http://schemas.microsoft.com/office/drawing/2014/main" val="3850563204"/>
                    </a:ext>
                  </a:extLst>
                </a:gridCol>
                <a:gridCol w="858634">
                  <a:extLst>
                    <a:ext uri="{9D8B030D-6E8A-4147-A177-3AD203B41FA5}">
                      <a16:colId xmlns:a16="http://schemas.microsoft.com/office/drawing/2014/main" val="653950181"/>
                    </a:ext>
                  </a:extLst>
                </a:gridCol>
                <a:gridCol w="775873">
                  <a:extLst>
                    <a:ext uri="{9D8B030D-6E8A-4147-A177-3AD203B41FA5}">
                      <a16:colId xmlns:a16="http://schemas.microsoft.com/office/drawing/2014/main" val="87293425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802723143"/>
                    </a:ext>
                  </a:extLst>
                </a:gridCol>
                <a:gridCol w="879323">
                  <a:extLst>
                    <a:ext uri="{9D8B030D-6E8A-4147-A177-3AD203B41FA5}">
                      <a16:colId xmlns:a16="http://schemas.microsoft.com/office/drawing/2014/main" val="2785794791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3129786434"/>
                    </a:ext>
                  </a:extLst>
                </a:gridCol>
                <a:gridCol w="931048">
                  <a:extLst>
                    <a:ext uri="{9D8B030D-6E8A-4147-A177-3AD203B41FA5}">
                      <a16:colId xmlns:a16="http://schemas.microsoft.com/office/drawing/2014/main" val="3252098034"/>
                    </a:ext>
                  </a:extLst>
                </a:gridCol>
                <a:gridCol w="962083">
                  <a:extLst>
                    <a:ext uri="{9D8B030D-6E8A-4147-A177-3AD203B41FA5}">
                      <a16:colId xmlns:a16="http://schemas.microsoft.com/office/drawing/2014/main" val="3761497426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49234969"/>
                    </a:ext>
                  </a:extLst>
                </a:gridCol>
                <a:gridCol w="962082">
                  <a:extLst>
                    <a:ext uri="{9D8B030D-6E8A-4147-A177-3AD203B41FA5}">
                      <a16:colId xmlns:a16="http://schemas.microsoft.com/office/drawing/2014/main" val="2882906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6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Depende del país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EU o CH</a:t>
                      </a:r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Reino Unido</a:t>
                      </a:r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Estados Unidos</a:t>
                      </a:r>
                      <a:endParaRPr lang="es-es" sz="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761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Número de componente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107421169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107421174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77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Descripción</a:t>
                      </a:r>
                      <a:endParaRPr lang="es-e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</a:rPr>
                        <a:t>VP400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XTCP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XECP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</a:rPr>
                        <a:t>VP400 HEPA XTCP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CP US</a:t>
                      </a:r>
                      <a:endParaRPr lang="da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47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Información técnica</a:t>
                      </a:r>
                      <a:endParaRPr lang="es-es" sz="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8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Tensión/Frecuencia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V/Hz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220-230/50-60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120/60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42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Clase de protección / Protección IP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730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Potencia nominal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W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800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800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55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Capacidad de aspiración en el extremo del tubo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W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250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03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Flujo de aire (extremo del tubo)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l/s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33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97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Aspiración en la boquilla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kPa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23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683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Nivel de ruido en funcionamiento a 2 m (IEC 60335-2-69)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dB (A)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effectLst/>
                        </a:rPr>
                        <a:t>52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60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Nivel de presión acústica a 1 m (IEC 60335-2-69)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dB (A)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effectLst/>
                        </a:rPr>
                        <a:t>57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248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Capacidad de la bolsa para el polvo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L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Tipo de filtro principal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27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Área del filtro principal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cm²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25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Longitud del cable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m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0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Radio operativo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m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019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Peso (máquina)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kg.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5,8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9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Dimensiones (LxAnxAl)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mm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395x340x390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71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95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Características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06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Cable desmontable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570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Filtro HEPA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630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Materiales reciclados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271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Sistema de enrollado duradero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20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Modo silencioso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42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Almacenamiento doble del cable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8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Almacenamiento triple del cable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442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Estacionamiento del tubo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42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Almacenamiento de herramientas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43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Mango ergonómico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815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Extremo doblado ergonómico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55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Extremo doblado ergonómico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589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584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Bolsas para el polvo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1-P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4424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7B73D4-631A-1CDD-BA06-47C0DE82D05A}"/>
              </a:ext>
            </a:extLst>
          </p:cNvPr>
          <p:cNvSpPr txBox="1"/>
          <p:nvPr/>
        </p:nvSpPr>
        <p:spPr>
          <a:xfrm>
            <a:off x="475520" y="6301954"/>
            <a:ext cx="47060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800" dirty="0"/>
              <a:t>*Modelos de marca comercial/marca privada no incluidos en la presentación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41232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49B961A-E898-7274-0DCA-FFFF1F28E7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9D96D15-7BE0-A6F2-F44D-0BF394D7C0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4C2F0BF-8D97-91DF-0B15-AD7931D934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4" name="Picture 33" descr="A blue and black gradient&#10;&#10;Description automatically generated">
            <a:extLst>
              <a:ext uri="{FF2B5EF4-FFF2-40B4-BE49-F238E27FC236}">
                <a16:creationId xmlns:a16="http://schemas.microsoft.com/office/drawing/2014/main" id="{0049FFD4-51D0-1E02-9E1C-773D0F012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3">
            <a:extLst>
              <a:ext uri="{FF2B5EF4-FFF2-40B4-BE49-F238E27FC236}">
                <a16:creationId xmlns:a16="http://schemas.microsoft.com/office/drawing/2014/main" id="{1C86A25C-46D8-F12B-00FC-4C0EAD7E9DCD}"/>
              </a:ext>
            </a:extLst>
          </p:cNvPr>
          <p:cNvSpPr txBox="1">
            <a:spLocks/>
          </p:cNvSpPr>
          <p:nvPr/>
        </p:nvSpPr>
        <p:spPr>
          <a:xfrm>
            <a:off x="369888" y="476250"/>
            <a:ext cx="11233150" cy="406253"/>
          </a:xfrm>
          <a:prstGeom prst="rect">
            <a:avLst/>
          </a:prstGeom>
        </p:spPr>
        <p:txBody>
          <a:bodyPr/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Mensaje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clave</a:t>
            </a: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45D542DC-B60A-96D4-B786-4346848CCAF0}"/>
              </a:ext>
            </a:extLst>
          </p:cNvPr>
          <p:cNvSpPr txBox="1"/>
          <p:nvPr/>
        </p:nvSpPr>
        <p:spPr>
          <a:xfrm>
            <a:off x="3008551" y="3157270"/>
            <a:ext cx="856995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1800" dirty="0">
                <a:solidFill>
                  <a:schemeClr val="bg1"/>
                </a:solidFill>
              </a:rPr>
              <a:t>Presentación de la nueva gama de aspiradoras de polvo compactas</a:t>
            </a:r>
            <a:endParaRPr lang="en-DK" sz="1800" dirty="0">
              <a:solidFill>
                <a:schemeClr val="bg1"/>
              </a:solidFill>
            </a:endParaRPr>
          </a:p>
          <a:p>
            <a:pPr algn="l"/>
            <a:r>
              <a:rPr lang="es-ES" sz="3600" dirty="0">
                <a:solidFill>
                  <a:schemeClr val="bg1"/>
                </a:solidFill>
              </a:rPr>
              <a:t>La sencillez redefinida</a:t>
            </a:r>
          </a:p>
        </p:txBody>
      </p:sp>
    </p:spTree>
    <p:extLst>
      <p:ext uri="{BB962C8B-B14F-4D97-AF65-F5344CB8AC3E}">
        <p14:creationId xmlns:p14="http://schemas.microsoft.com/office/powerpoint/2010/main" val="35823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2788955" cy="153888"/>
          </a:xfrm>
        </p:spPr>
        <p:txBody>
          <a:bodyPr wrap="square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¿Cómo están equipadas las máquinas?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Configuración</a:t>
            </a:r>
            <a:r>
              <a:rPr lang="en-US" dirty="0"/>
              <a:t> del </a:t>
            </a:r>
            <a:r>
              <a:rPr lang="en-US" dirty="0" err="1"/>
              <a:t>modelo</a:t>
            </a:r>
            <a:r>
              <a:rPr lang="en-US" dirty="0"/>
              <a:t> VP400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797CDD-7CEB-8B6C-18C8-48D79E693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39297"/>
              </p:ext>
            </p:extLst>
          </p:nvPr>
        </p:nvGraphicFramePr>
        <p:xfrm>
          <a:off x="479425" y="1412875"/>
          <a:ext cx="11212464" cy="4711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543905876"/>
                    </a:ext>
                  </a:extLst>
                </a:gridCol>
                <a:gridCol w="565777">
                  <a:extLst>
                    <a:ext uri="{9D8B030D-6E8A-4147-A177-3AD203B41FA5}">
                      <a16:colId xmlns:a16="http://schemas.microsoft.com/office/drawing/2014/main" val="253498475"/>
                    </a:ext>
                  </a:extLst>
                </a:gridCol>
                <a:gridCol w="636039">
                  <a:extLst>
                    <a:ext uri="{9D8B030D-6E8A-4147-A177-3AD203B41FA5}">
                      <a16:colId xmlns:a16="http://schemas.microsoft.com/office/drawing/2014/main" val="171605684"/>
                    </a:ext>
                  </a:extLst>
                </a:gridCol>
                <a:gridCol w="1282842">
                  <a:extLst>
                    <a:ext uri="{9D8B030D-6E8A-4147-A177-3AD203B41FA5}">
                      <a16:colId xmlns:a16="http://schemas.microsoft.com/office/drawing/2014/main" val="111943850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260428298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3286934002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382147913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136430984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856117550"/>
                    </a:ext>
                  </a:extLst>
                </a:gridCol>
                <a:gridCol w="849582">
                  <a:extLst>
                    <a:ext uri="{9D8B030D-6E8A-4147-A177-3AD203B41FA5}">
                      <a16:colId xmlns:a16="http://schemas.microsoft.com/office/drawing/2014/main" val="957907716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180593944"/>
                    </a:ext>
                  </a:extLst>
                </a:gridCol>
                <a:gridCol w="983243">
                  <a:extLst>
                    <a:ext uri="{9D8B030D-6E8A-4147-A177-3AD203B41FA5}">
                      <a16:colId xmlns:a16="http://schemas.microsoft.com/office/drawing/2014/main" val="618193149"/>
                    </a:ext>
                  </a:extLst>
                </a:gridCol>
                <a:gridCol w="959441">
                  <a:extLst>
                    <a:ext uri="{9D8B030D-6E8A-4147-A177-3AD203B41FA5}">
                      <a16:colId xmlns:a16="http://schemas.microsoft.com/office/drawing/2014/main" val="3810809278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63475330"/>
                    </a:ext>
                  </a:extLst>
                </a:gridCol>
                <a:gridCol w="895356">
                  <a:extLst>
                    <a:ext uri="{9D8B030D-6E8A-4147-A177-3AD203B41FA5}">
                      <a16:colId xmlns:a16="http://schemas.microsoft.com/office/drawing/2014/main" val="1627996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600" b="0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Depende </a:t>
                      </a:r>
                      <a:br>
                        <a:rPr lang="es-es" sz="600" b="0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</a:br>
                      <a:r>
                        <a:rPr lang="es-es" sz="600" b="0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del país</a:t>
                      </a:r>
                      <a:endParaRPr lang="es-es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EU o CH</a:t>
                      </a:r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Reino Unido</a:t>
                      </a:r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600" b="1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Estados Unidos</a:t>
                      </a:r>
                      <a:endParaRPr lang="es-es" sz="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40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Número de componente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107421169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107421174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393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Descripción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Nota</a:t>
                      </a:r>
                      <a:endParaRPr lang="es-e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</a:rPr>
                        <a:t>VP400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XTCP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XECP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</a:rPr>
                        <a:t>VP400 HEPA XTCP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CP US</a:t>
                      </a:r>
                      <a:endParaRPr lang="da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72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Accesorios 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218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Tubos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037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Tubo de extensión de acero D32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 – 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Negro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140 8246 040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8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Tubo de extensión de aluminio 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–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 Negro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107421471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nuevo PN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817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Tubo telescópico de aluminio 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–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 Negro/azul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107421463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nuevo PN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59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Tubo de extensión de acero de 450 mm (corto)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140 8246 050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9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Manguera y extremo doblado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40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Manguera CPL con extremo doblado D32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107421450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52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Manguera CPL con extremo doblado PREM D32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107421451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10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Extremo doblado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107421446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6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PREM de extremo doblado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107421445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39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Conectores de manguera W 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107421449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414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Boquillas para suelo 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748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DE MÚLTIPLES SUPERFICIES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140 6700 540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016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COMBINADA RD295P CON ABRAZADERA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107417790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17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COMBINADA RD295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140 8492 520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98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COMBINADA RD277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107411677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571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COMBINADA RD295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107405141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734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Filtros y bolsas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748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Filtro HEPA 13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147 1250 500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215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Filtro HEPA 14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107421443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99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Filtro estándar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107421444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901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Prefiltro de saco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147 1432 500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00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Filtro del motor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140 1535 510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24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Bolsa para el polvo de vellón 10-P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82367820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95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Bolsa para el polvo de papel 5-P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82367810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752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Bolsa para el polvo de papel 10-P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140 8618 000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35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Bolsa para el polvo reutilizable 1-P (de ropa)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22251800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65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Kit de mantenimiento VP300 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–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 LIGHT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107421454</a:t>
                      </a:r>
                      <a:endParaRPr lang="es-es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también se adapta </a:t>
                      </a:r>
                      <a:br>
                        <a:rPr lang="es-es" sz="500" b="0" i="0" u="none" strike="noStrike" baseline="0" dirty="0">
                          <a:effectLst/>
                        </a:rPr>
                      </a:br>
                      <a:r>
                        <a:rPr lang="es-es" sz="500" b="0" i="0" u="none" strike="noStrike" baseline="0" dirty="0">
                          <a:effectLst/>
                        </a:rPr>
                        <a:t>al modelo VP400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10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Kit de mantenimiento VP300 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–</a:t>
                      </a:r>
                      <a:r>
                        <a:rPr lang="es-es" sz="500" b="0" i="0" u="none" strike="noStrike" baseline="0" dirty="0">
                          <a:effectLst/>
                        </a:rPr>
                        <a:t> PLUS</a:t>
                      </a:r>
                      <a:endParaRPr lang="es-e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107421455</a:t>
                      </a:r>
                      <a:endParaRPr lang="es-es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también se adapta </a:t>
                      </a:r>
                      <a:br>
                        <a:rPr lang="es-es" sz="500" b="0" i="0" u="none" strike="noStrike" baseline="0" dirty="0">
                          <a:effectLst/>
                        </a:rPr>
                      </a:br>
                      <a:r>
                        <a:rPr lang="es-es" sz="500" b="0" i="0" u="none" strike="noStrike" baseline="0" dirty="0">
                          <a:effectLst/>
                        </a:rPr>
                        <a:t>al modelo VP400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006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Otros accesorios</a:t>
                      </a:r>
                      <a:endParaRPr lang="es-es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 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Cepillo redondo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140 8244 500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 </a:t>
                      </a:r>
                      <a:endParaRPr lang="es-es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568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para rincones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147 0146 500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o 107408039</a:t>
                      </a:r>
                      <a:endParaRPr lang="es-es" sz="500" b="0" i="1" u="none" strike="noStrike" dirty="0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9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HF Premium de 350 mm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107413080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gris actualmente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560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Boquilla HF Premium de 495 mm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107413081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gris actualmente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3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Ranura del radiador</a:t>
                      </a:r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>
                          <a:effectLst/>
                        </a:rPr>
                        <a:t>81530400</a:t>
                      </a:r>
                      <a:endParaRPr lang="es-es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500" b="0" i="0" u="none" strike="noStrike" baseline="0" dirty="0">
                          <a:effectLst/>
                        </a:rPr>
                        <a:t>gris actualmente</a:t>
                      </a:r>
                      <a:endParaRPr lang="es-es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 dirty="0">
                          <a:effectLst/>
                        </a:rPr>
                        <a:t> </a:t>
                      </a:r>
                      <a:endParaRPr lang="en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2895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2BD4B-A2DB-697B-2604-CF8EFE0403B0}"/>
              </a:ext>
            </a:extLst>
          </p:cNvPr>
          <p:cNvSpPr txBox="1"/>
          <p:nvPr/>
        </p:nvSpPr>
        <p:spPr>
          <a:xfrm>
            <a:off x="475519" y="6301954"/>
            <a:ext cx="45925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800" dirty="0"/>
              <a:t>*Modelos de marca comercial/marca privada no incluidos en la presentación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7654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4266680" cy="153888"/>
          </a:xfrm>
        </p:spPr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Nuevos</a:t>
            </a:r>
            <a:r>
              <a:rPr lang="en-US" dirty="0"/>
              <a:t> PN </a:t>
            </a:r>
            <a:r>
              <a:rPr lang="en-US" dirty="0" err="1"/>
              <a:t>globales</a:t>
            </a:r>
            <a:r>
              <a:rPr lang="en-US" dirty="0"/>
              <a:t>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Jerarquía</a:t>
            </a:r>
            <a:r>
              <a:rPr lang="en-US" dirty="0"/>
              <a:t> VP300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34460"/>
              </p:ext>
            </p:extLst>
          </p:nvPr>
        </p:nvGraphicFramePr>
        <p:xfrm>
          <a:off x="475520" y="1412875"/>
          <a:ext cx="11232000" cy="127020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Plataforma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–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Variante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–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Nivel de la máquina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–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97452 – VP300 ll</a:t>
                      </a:r>
                    </a:p>
                    <a:p>
                      <a:endParaRPr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1542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0874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6152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7459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4BDFD2-7180-C45D-C005-39E2D84DEC91}"/>
              </a:ext>
            </a:extLst>
          </p:cNvPr>
          <p:cNvSpPr txBox="1"/>
          <p:nvPr/>
        </p:nvSpPr>
        <p:spPr>
          <a:xfrm>
            <a:off x="475519" y="6300703"/>
            <a:ext cx="44909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800" dirty="0"/>
              <a:t>*Modelos de marca comercial/marca privada no incluidos en la presentación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13849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3896139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es-es" b="0" i="0" u="none" baseline="0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Nuevos</a:t>
            </a:r>
            <a:r>
              <a:rPr lang="en-US" dirty="0"/>
              <a:t> PN </a:t>
            </a:r>
            <a:r>
              <a:rPr lang="en-US" dirty="0" err="1"/>
              <a:t>globales</a:t>
            </a:r>
            <a:r>
              <a:rPr lang="en-US" dirty="0"/>
              <a:t>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Jerarquía</a:t>
            </a:r>
            <a:r>
              <a:rPr lang="en-US" dirty="0"/>
              <a:t> VP400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493805"/>
              </p:ext>
            </p:extLst>
          </p:nvPr>
        </p:nvGraphicFramePr>
        <p:xfrm>
          <a:off x="479424" y="1412875"/>
          <a:ext cx="11232000" cy="273432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Plataforma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–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Variante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 –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Nivel de la máquina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 – </a:t>
                      </a:r>
                      <a:r>
                        <a:rPr lang="es-e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12"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97454 – 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85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R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956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XECP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CP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9C4341-1E77-3B02-B9E9-337DA911EA0F}"/>
              </a:ext>
            </a:extLst>
          </p:cNvPr>
          <p:cNvSpPr txBox="1"/>
          <p:nvPr/>
        </p:nvSpPr>
        <p:spPr>
          <a:xfrm>
            <a:off x="475519" y="6301954"/>
            <a:ext cx="451281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800" dirty="0"/>
              <a:t>*Modelos de marca comercial/marca privada no incluidos en la presentación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41186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911FA-3949-F8F4-2DE6-ECC3C34716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1300" dirty="0"/>
              <a:t>Presentamos las nuevas aspiradoras comerciales en seco </a:t>
            </a:r>
            <a:r>
              <a:rPr lang="en-GB" sz="1300" dirty="0"/>
              <a:t> </a:t>
            </a:r>
            <a:r>
              <a:rPr lang="en-GB" sz="13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Nilfisk</a:t>
            </a:r>
            <a:r>
              <a:rPr lang="en-GB" sz="1300" dirty="0">
                <a:latin typeface="Roboto Medium" panose="02000000000000000000" pitchFamily="2" charset="0"/>
                <a:ea typeface="Roboto Medium" panose="02000000000000000000" pitchFamily="2" charset="0"/>
              </a:rPr>
              <a:t> VP300 </a:t>
            </a:r>
            <a:br>
              <a:rPr lang="en-GB" sz="1300" dirty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GB" sz="1300" dirty="0">
                <a:latin typeface="Roboto Medium" panose="02000000000000000000" pitchFamily="2" charset="0"/>
                <a:ea typeface="Roboto Medium" panose="02000000000000000000" pitchFamily="2" charset="0"/>
              </a:rPr>
              <a:t>y VP400, </a:t>
            </a:r>
            <a:r>
              <a:rPr lang="es-ES" sz="1300" dirty="0"/>
              <a:t>diseñadas para ofrecer el mejor rendimiento de su clase en todos </a:t>
            </a:r>
            <a:br>
              <a:rPr lang="es-ES" sz="1300" dirty="0"/>
            </a:br>
            <a:r>
              <a:rPr lang="es-ES" sz="1300" dirty="0"/>
              <a:t>los parámetros clave.</a:t>
            </a:r>
          </a:p>
          <a:p>
            <a:pPr marL="0" indent="0">
              <a:buNone/>
            </a:pPr>
            <a:endParaRPr lang="es-ES" sz="1300" dirty="0"/>
          </a:p>
          <a:p>
            <a:r>
              <a:rPr lang="es-ES" sz="1300" dirty="0">
                <a:latin typeface="Roboto Medium" panose="02000000000000000000" pitchFamily="2" charset="0"/>
                <a:ea typeface="Roboto Medium" panose="02000000000000000000" pitchFamily="2" charset="0"/>
              </a:rPr>
              <a:t>VP300: </a:t>
            </a:r>
            <a:r>
              <a:rPr lang="es-ES" sz="1300" dirty="0"/>
              <a:t>Una versión mejorada del modelo VP300 de toda la vida.</a:t>
            </a:r>
          </a:p>
          <a:p>
            <a:r>
              <a:rPr lang="es-ES" sz="1300" dirty="0">
                <a:latin typeface="Roboto Medium" panose="02000000000000000000" pitchFamily="2" charset="0"/>
                <a:ea typeface="Roboto Medium" panose="02000000000000000000" pitchFamily="2" charset="0"/>
              </a:rPr>
              <a:t>VP400: </a:t>
            </a:r>
            <a:r>
              <a:rPr lang="es-ES" sz="1300" dirty="0"/>
              <a:t>Una nueva incorporación duradera con un cómodo sistema </a:t>
            </a:r>
            <a:br>
              <a:rPr lang="es-ES" sz="1300" dirty="0"/>
            </a:br>
            <a:r>
              <a:rPr lang="es-ES" sz="1300" dirty="0"/>
              <a:t>de enrollado del cable, que amplía la gama de productos.</a:t>
            </a:r>
          </a:p>
          <a:p>
            <a:pPr marL="0" indent="0">
              <a:buNone/>
            </a:pPr>
            <a:endParaRPr lang="es-ES" sz="1300" dirty="0"/>
          </a:p>
          <a:p>
            <a:pPr marL="0" indent="0">
              <a:buNone/>
            </a:pPr>
            <a:r>
              <a:rPr lang="es-ES" sz="1300" dirty="0"/>
              <a:t>Ambos modelos se han diseñado pensando en el operario:</a:t>
            </a:r>
          </a:p>
          <a:p>
            <a:r>
              <a:rPr lang="es-ES" sz="1300" dirty="0"/>
              <a:t>Compactos y ligeros para un manejo sin esfuerzo.</a:t>
            </a:r>
          </a:p>
          <a:p>
            <a:r>
              <a:rPr lang="es-ES" sz="1300" dirty="0"/>
              <a:t>Alta versatilidad para adaptarse a las necesidades específicas del cliente.</a:t>
            </a:r>
          </a:p>
          <a:p>
            <a:r>
              <a:rPr lang="es-ES" sz="1300" dirty="0"/>
              <a:t>Fiabilidad para varias horas de uso diario, ofreciendo un alto rendimiento constante.</a:t>
            </a:r>
          </a:p>
          <a:p>
            <a:r>
              <a:rPr lang="es-ES" sz="1300" dirty="0"/>
              <a:t>Una interfaz fácil de usar que garantiza un funcionamiento intuitivo incluso para los usuarios noveles.</a:t>
            </a:r>
          </a:p>
          <a:p>
            <a:pPr marL="0" indent="0">
              <a:buNone/>
            </a:pPr>
            <a:endParaRPr lang="es-ES" sz="1300" dirty="0"/>
          </a:p>
          <a:p>
            <a:pPr marL="0" indent="0">
              <a:buNone/>
            </a:pPr>
            <a:r>
              <a:rPr lang="es-ES" sz="1300" dirty="0"/>
              <a:t>Los modelos VP300 y VP400 combinan potencia y comodidad en un tamaño reducido, por lo que son ideales para los profesionales que </a:t>
            </a:r>
            <a:br>
              <a:rPr lang="es-ES" sz="1300" dirty="0"/>
            </a:br>
            <a:r>
              <a:rPr lang="es-ES" sz="1300" dirty="0"/>
              <a:t>buscan soluciones de limpieza eficaces y fiables.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36C89-5A53-2D14-7475-D7CB90A7C6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452124"/>
            <a:ext cx="2894020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AF1CB-5C73-5100-2D67-611263710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75F00-C887-B0F1-203E-62B3755475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La sencillez redefinida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BC2C5C-26DE-A0DB-8CDA-663A459B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Aspiradora</a:t>
            </a:r>
            <a:r>
              <a:rPr lang="en-US" dirty="0"/>
              <a:t> de </a:t>
            </a:r>
            <a:r>
              <a:rPr lang="en-US" dirty="0" err="1"/>
              <a:t>polvo</a:t>
            </a:r>
            <a:r>
              <a:rPr lang="en-US" dirty="0"/>
              <a:t> compacta</a:t>
            </a:r>
          </a:p>
        </p:txBody>
      </p:sp>
      <p:pic>
        <p:nvPicPr>
          <p:cNvPr id="9" name="Picture Placeholder 7" descr="A person vacuuming a room&#10;&#10;Description automatically generated">
            <a:extLst>
              <a:ext uri="{FF2B5EF4-FFF2-40B4-BE49-F238E27FC236}">
                <a16:creationId xmlns:a16="http://schemas.microsoft.com/office/drawing/2014/main" id="{4E4AB057-C478-F6C0-A9F2-C378523094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" b="5"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187709-31D8-35A4-5888-D0526FFFE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BD1002-61D2-567F-3288-602C666DC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Uso</a:t>
            </a:r>
            <a:r>
              <a:rPr lang="en-US" dirty="0"/>
              <a:t> y </a:t>
            </a:r>
            <a:r>
              <a:rPr lang="en-US" dirty="0" err="1"/>
              <a:t>aplicación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CCD52-8DA8-1371-F88F-B797EFA498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0896" y="6452124"/>
            <a:ext cx="3474123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AAC7D-11A7-AFB3-DA60-26F2209C97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67258-2D22-BD88-0C0C-A093751248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3356136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F9A4F-2F2C-3B77-3B82-1BE269B42C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5531487-FB54-E59F-89DD-CEDDF3C76B1E}"/>
              </a:ext>
            </a:extLst>
          </p:cNvPr>
          <p:cNvSpPr txBox="1">
            <a:spLocks/>
          </p:cNvSpPr>
          <p:nvPr/>
        </p:nvSpPr>
        <p:spPr>
          <a:xfrm>
            <a:off x="488051" y="1620773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Empresas</a:t>
            </a:r>
            <a:r>
              <a:rPr lang="en-US" dirty="0"/>
              <a:t> de </a:t>
            </a:r>
            <a:r>
              <a:rPr lang="en-US" dirty="0" err="1"/>
              <a:t>limpieza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4A75E69-3F2C-A092-50EF-178FCA952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da-DK" dirty="0"/>
              <a:t>Clientes principales | CC&amp;I</a:t>
            </a:r>
          </a:p>
        </p:txBody>
      </p:sp>
      <p:sp>
        <p:nvSpPr>
          <p:cNvPr id="28" name="Title 12">
            <a:extLst>
              <a:ext uri="{FF2B5EF4-FFF2-40B4-BE49-F238E27FC236}">
                <a16:creationId xmlns:a16="http://schemas.microsoft.com/office/drawing/2014/main" id="{0EA9AF8E-35DE-47CE-E504-52AC68CA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vert="horz"/>
          <a:lstStyle/>
          <a:p>
            <a:r>
              <a:rPr lang="en-US" dirty="0" err="1"/>
              <a:t>Segmentos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8B77A281-0965-AB65-06F4-FB1E483F6B70}"/>
              </a:ext>
            </a:extLst>
          </p:cNvPr>
          <p:cNvSpPr txBox="1">
            <a:spLocks/>
          </p:cNvSpPr>
          <p:nvPr/>
        </p:nvSpPr>
        <p:spPr>
          <a:xfrm>
            <a:off x="3331455" y="1629719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Instituciones</a:t>
            </a:r>
            <a:endParaRPr lang="en-US" dirty="0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5CE48DB-D73F-3F08-CBDA-8272E2CF4068}"/>
              </a:ext>
            </a:extLst>
          </p:cNvPr>
          <p:cNvSpPr txBox="1">
            <a:spLocks/>
          </p:cNvSpPr>
          <p:nvPr/>
        </p:nvSpPr>
        <p:spPr>
          <a:xfrm>
            <a:off x="6177135" y="1629719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Hostelería</a:t>
            </a:r>
            <a:endParaRPr lang="en-US" dirty="0"/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AFB1FAE5-E06B-C8C7-091A-8BA1FDC800CF}"/>
              </a:ext>
            </a:extLst>
          </p:cNvPr>
          <p:cNvSpPr txBox="1">
            <a:spLocks/>
          </p:cNvSpPr>
          <p:nvPr/>
        </p:nvSpPr>
        <p:spPr>
          <a:xfrm>
            <a:off x="9022814" y="1629720"/>
            <a:ext cx="2696110" cy="225164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Administración </a:t>
            </a:r>
            <a:br>
              <a:rPr lang="en-US" dirty="0"/>
            </a:br>
            <a:r>
              <a:rPr lang="en-US" dirty="0"/>
              <a:t>y </a:t>
            </a:r>
            <a:r>
              <a:rPr lang="en-US" dirty="0" err="1"/>
              <a:t>oficinas</a:t>
            </a:r>
            <a:r>
              <a:rPr lang="en-US" dirty="0"/>
              <a:t> </a:t>
            </a:r>
            <a:r>
              <a:rPr lang="en-US" dirty="0" err="1"/>
              <a:t>públicas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C78734-C080-31D3-5CDF-31799C23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75" y="1620772"/>
            <a:ext cx="2696111" cy="14100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A453B-37E5-A5A7-6C41-6EB816244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455" y="1629720"/>
            <a:ext cx="2696111" cy="1401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D304B9-1BA0-FF78-7EDC-6CFB55CFE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814" y="1629719"/>
            <a:ext cx="2696111" cy="1401123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F0CEB8A-FBCD-263B-C3C1-CA46D526FC46}"/>
              </a:ext>
            </a:extLst>
          </p:cNvPr>
          <p:cNvSpPr txBox="1">
            <a:spLocks/>
          </p:cNvSpPr>
          <p:nvPr/>
        </p:nvSpPr>
        <p:spPr>
          <a:xfrm>
            <a:off x="1903295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Sector </a:t>
            </a:r>
            <a:r>
              <a:rPr lang="en-US" dirty="0" err="1"/>
              <a:t>educativo</a:t>
            </a:r>
            <a:endParaRPr lang="en-US" dirty="0"/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D1EA3E9C-824B-9503-EAA9-BBDCC33811C2}"/>
              </a:ext>
            </a:extLst>
          </p:cNvPr>
          <p:cNvSpPr txBox="1">
            <a:spLocks/>
          </p:cNvSpPr>
          <p:nvPr/>
        </p:nvSpPr>
        <p:spPr>
          <a:xfrm>
            <a:off x="475287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Atención</a:t>
            </a:r>
            <a:r>
              <a:rPr lang="en-US" dirty="0"/>
              <a:t> sanitaria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0272F387-A5C9-0F13-2592-28A8BB34C431}"/>
              </a:ext>
            </a:extLst>
          </p:cNvPr>
          <p:cNvSpPr txBox="1">
            <a:spLocks/>
          </p:cNvSpPr>
          <p:nvPr/>
        </p:nvSpPr>
        <p:spPr>
          <a:xfrm>
            <a:off x="759855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Tiendas </a:t>
            </a:r>
            <a:r>
              <a:rPr lang="en-US" dirty="0" err="1"/>
              <a:t>minoristas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7DB9A5-C964-2893-B959-3C0681C7E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199" y="4016991"/>
            <a:ext cx="2696111" cy="14011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5A2409-D2C7-FB94-D7B2-F9141A4375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879" y="4016991"/>
            <a:ext cx="2696111" cy="14011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7793F9-41D5-AFAC-D0B7-3EB2019965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58" y="4016988"/>
            <a:ext cx="2696111" cy="1401123"/>
          </a:xfrm>
          <a:prstGeom prst="rect">
            <a:avLst/>
          </a:prstGeom>
        </p:spPr>
      </p:pic>
      <p:pic>
        <p:nvPicPr>
          <p:cNvPr id="41" name="Picture 40" descr="A person holding a suitcase and looking at his phone&#10;&#10;Description automatically generated">
            <a:extLst>
              <a:ext uri="{FF2B5EF4-FFF2-40B4-BE49-F238E27FC236}">
                <a16:creationId xmlns:a16="http://schemas.microsoft.com/office/drawing/2014/main" id="{7EDBDFA1-4866-757C-C048-E29E17ED3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039" y="1629718"/>
            <a:ext cx="2692206" cy="1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452124"/>
            <a:ext cx="3336472" cy="307777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INFORMACIÓN CONFIDENCIAL DE LA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21540CD-7CEE-79AE-8EA7-46DD9076358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da-DK" sz="18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Arial"/>
              </a:rPr>
              <a:t>VP300: un éxito mejorado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Compacta y ligera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Fiable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Sencillo: alta productividad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79D7C5E0-C62C-F8BA-03F6-69185729C36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s-ES" sz="1800" dirty="0">
                <a:solidFill>
                  <a:srgbClr val="28313F"/>
                </a:solidFill>
                <a:latin typeface="+mj-lt"/>
                <a:ea typeface="Roboto Light"/>
                <a:cs typeface="Arial"/>
              </a:rPr>
              <a:t>VP400: la nueva (y mejor) de su clase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Eficiente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Enrollado robusto y fiable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Sin esfuerzo: ahorre tiempo y dinero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68390"/>
            <a:ext cx="11233150" cy="388013"/>
          </a:xfrm>
        </p:spPr>
        <p:txBody>
          <a:bodyPr vert="horz"/>
          <a:lstStyle/>
          <a:p>
            <a:r>
              <a:rPr lang="es-ES" dirty="0"/>
              <a:t>Los modelos VP300 y VP400 de un vistazo</a:t>
            </a:r>
            <a:endParaRPr lang="en-DK" dirty="0"/>
          </a:p>
        </p:txBody>
      </p:sp>
      <p:pic>
        <p:nvPicPr>
          <p:cNvPr id="3" name="Picture 2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0423DB1E-3240-378C-800B-19E0B1110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2143672"/>
            <a:ext cx="2781300" cy="4047293"/>
          </a:xfrm>
          <a:prstGeom prst="rect">
            <a:avLst/>
          </a:prstGeom>
        </p:spPr>
      </p:pic>
      <p:pic>
        <p:nvPicPr>
          <p:cNvPr id="4" name="Picture 3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A7261BC-3B55-38AF-6E69-D63802A2D1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820" y="2090041"/>
            <a:ext cx="2765195" cy="4159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D7394-AC30-F56F-CFF6-68B0D367088A}"/>
              </a:ext>
            </a:extLst>
          </p:cNvPr>
          <p:cNvSpPr txBox="1"/>
          <p:nvPr/>
        </p:nvSpPr>
        <p:spPr>
          <a:xfrm>
            <a:off x="749596" y="3103395"/>
            <a:ext cx="2902447" cy="2565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La VP300 destaca por su nuevo </a:t>
            </a:r>
            <a:br>
              <a:rPr lang="es-ES" sz="14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y vibrante diseño de última generación. El diseño ligero ofrece una ergonomía mejorada en el mango, lo que reduce la tensión. También tiene la mejor capacidad </a:t>
            </a:r>
            <a:br>
              <a:rPr lang="es-ES" sz="14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de llenado de su clase y un manejo perfecto del cable. Además, su funcionamiento silencioso amplía </a:t>
            </a:r>
            <a:br>
              <a:rPr lang="es-ES" sz="14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es-ES" sz="1400" kern="100" dirty="0">
                <a:latin typeface="Roboto Light"/>
                <a:ea typeface="Roboto Light"/>
                <a:cs typeface="Roboto"/>
              </a:rPr>
              <a:t>el rango de horas</a:t>
            </a: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 de limpieza.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0F285-F0C2-7D25-1A53-0257E136EFCE}"/>
              </a:ext>
            </a:extLst>
          </p:cNvPr>
          <p:cNvSpPr txBox="1"/>
          <p:nvPr/>
        </p:nvSpPr>
        <p:spPr>
          <a:xfrm>
            <a:off x="6511815" y="3103395"/>
            <a:ext cx="2963537" cy="2824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La VP400 destaca por su excelente rendimiento y comodidad, todo en </a:t>
            </a:r>
            <a:br>
              <a:rPr lang="es-ES" sz="14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un depósito compacto que ahorra tiempo de productividad. Una de sus características más destacadas es </a:t>
            </a:r>
            <a:r>
              <a:rPr lang="es-ES" sz="1400" kern="100" dirty="0">
                <a:latin typeface="Roboto Light"/>
                <a:ea typeface="Roboto Light"/>
                <a:cs typeface="Roboto"/>
              </a:rPr>
              <a:t>el</a:t>
            </a: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 suave enrollado del cable, que elimina el riesgo de que al día siguiente se enrede. En combinación con el interruptor de </a:t>
            </a:r>
            <a:r>
              <a:rPr lang="es-ES" sz="1400" kern="100" dirty="0">
                <a:latin typeface="Roboto Light"/>
                <a:ea typeface="Roboto Light"/>
                <a:cs typeface="Roboto"/>
              </a:rPr>
              <a:t>encendido,</a:t>
            </a:r>
            <a:r>
              <a:rPr lang="es-ES" sz="1400" kern="100" dirty="0">
                <a:effectLst/>
                <a:latin typeface="Roboto Light"/>
                <a:ea typeface="Roboto Light"/>
                <a:cs typeface="Roboto"/>
              </a:rPr>
              <a:t> accesible con el pie, garantiza transiciones fluidas a otras zonas.</a:t>
            </a:r>
          </a:p>
        </p:txBody>
      </p:sp>
    </p:spTree>
    <p:extLst>
      <p:ext uri="{BB962C8B-B14F-4D97-AF65-F5344CB8AC3E}">
        <p14:creationId xmlns:p14="http://schemas.microsoft.com/office/powerpoint/2010/main" val="37878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2085C-66C4-4B4A-E202-3712CCC1E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DK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Limpieza diurna:</a:t>
            </a:r>
            <a:r>
              <a:rPr lang="en-GB" sz="1150" b="1" dirty="0"/>
              <a:t> </a:t>
            </a:r>
            <a:r>
              <a:rPr lang="es-ES" sz="1150" dirty="0"/>
              <a:t>Limpie eficazmente zonas muy transitadas como oficinas, habitaciones de hotel y tiendas gracias a su diseño ligero y portátil.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Limpieza de espacios reducidos:</a:t>
            </a:r>
            <a:r>
              <a:rPr lang="es-ES" sz="1150" dirty="0"/>
              <a:t> Su tamaño compacto y su maniobrabilidad las hacen ideales para limpiar debajo de escritorios, muebles o esquinas estrechas.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Turnos largos:</a:t>
            </a:r>
            <a:r>
              <a:rPr lang="es-ES" sz="1150" dirty="0"/>
              <a:t> Su estructura duradera permite un uso prolongado a los equipos </a:t>
            </a:r>
            <a:br>
              <a:rPr lang="es-ES" sz="1150" dirty="0"/>
            </a:br>
            <a:r>
              <a:rPr lang="es-ES" sz="1150" dirty="0"/>
              <a:t>de limpieza que trabajan varias horas al día sin que se deteriore su rendimiento.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Manejo del cable:</a:t>
            </a:r>
            <a:r>
              <a:rPr lang="es-ES" sz="1150" dirty="0"/>
              <a:t> El duradero sistema de enrollado de la VP400 facilita el almacenamiento del cable y reduce el tiempo de preparación y retirada durante </a:t>
            </a:r>
            <a:br>
              <a:rPr lang="es-ES" sz="1150" dirty="0"/>
            </a:br>
            <a:r>
              <a:rPr lang="es-ES" sz="1150" dirty="0"/>
              <a:t>las operaciones diarias.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Uso intuitivo:</a:t>
            </a:r>
            <a:r>
              <a:rPr lang="es-ES" sz="1150" dirty="0"/>
              <a:t> Interfaz intuitiva para un manejo sencillo, incluso por parte de personal nuevo.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Adaptabilidad </a:t>
            </a:r>
            <a:r>
              <a:rPr lang="es-ES" sz="115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multisuperficie</a:t>
            </a: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:</a:t>
            </a:r>
            <a:r>
              <a:rPr lang="es-ES" sz="1150" dirty="0"/>
              <a:t> Su rendimiento versátil se adapta a una gran variedad de superficies, desde las moquetas de las habitaciones de hotel </a:t>
            </a:r>
            <a:br>
              <a:rPr lang="es-ES" sz="1150" dirty="0"/>
            </a:br>
            <a:r>
              <a:rPr lang="es-ES" sz="1150" dirty="0"/>
              <a:t>hasta los suelos duros de los vestíbulos o cocinas.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Bajo mantenimiento:</a:t>
            </a:r>
            <a:r>
              <a:rPr lang="es-ES" sz="1150" dirty="0"/>
              <a:t> Fiable con cambios de filtro sencillos para reducir </a:t>
            </a:r>
            <a:br>
              <a:rPr lang="es-ES" sz="1150" dirty="0"/>
            </a:br>
            <a:r>
              <a:rPr lang="es-ES" sz="1150" dirty="0"/>
              <a:t>el tiempo de inactividad.</a:t>
            </a:r>
          </a:p>
          <a:p>
            <a:pPr>
              <a:spcAft>
                <a:spcPts val="1200"/>
              </a:spcAft>
            </a:pPr>
            <a:r>
              <a:rPr lang="es-ES" sz="1150" dirty="0">
                <a:latin typeface="Roboto Medium" panose="02000000000000000000" pitchFamily="2" charset="0"/>
                <a:ea typeface="Roboto Medium" panose="02000000000000000000" pitchFamily="2" charset="0"/>
              </a:rPr>
              <a:t>Funcionamiento silencioso:</a:t>
            </a:r>
            <a:r>
              <a:rPr lang="es-ES" sz="1150" dirty="0"/>
              <a:t> Ideal para entornos sensibles al ruido.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4028A-FDF6-2875-1265-9AD272889F3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452124"/>
            <a:ext cx="3080833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4DFE8-6B2A-A514-626F-132EC022728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2D803-0282-32A1-6F95-307294F5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 clave y trabajos </a:t>
            </a:r>
            <a:br>
              <a:rPr lang="es-ES" dirty="0"/>
            </a:br>
            <a:r>
              <a:rPr lang="es-ES" dirty="0"/>
              <a:t>a realizar</a:t>
            </a:r>
            <a:endParaRPr lang="en-US" dirty="0"/>
          </a:p>
        </p:txBody>
      </p:sp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01F55B04-01F3-17D1-A980-18951FE87AB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5582FE-2C6D-E490-5C22-B3B9BE7EF308}"/>
              </a:ext>
            </a:extLst>
          </p:cNvPr>
          <p:cNvSpPr txBox="1"/>
          <p:nvPr/>
        </p:nvSpPr>
        <p:spPr>
          <a:xfrm>
            <a:off x="6205537" y="5963068"/>
            <a:ext cx="5507037" cy="320257"/>
          </a:xfrm>
          <a:prstGeom prst="rect">
            <a:avLst/>
          </a:prstGeom>
          <a:noFill/>
        </p:spPr>
        <p:txBody>
          <a:bodyPr wrap="square" lIns="216000" tIns="0" rIns="0" bIns="180000" anchor="b" anchorCtr="0">
            <a:spAutoFit/>
          </a:bodyPr>
          <a:lstStyle/>
          <a:p>
            <a:r>
              <a:rPr lang="es-ES" sz="900" dirty="0">
                <a:latin typeface="Roboto Light italic" panose="02000000000000000000" pitchFamily="2" charset="0"/>
                <a:ea typeface="Roboto Light italic" panose="02000000000000000000" pitchFamily="2" charset="0"/>
              </a:rPr>
              <a:t>Las imágenes son preliminares y pueden diferir del producto final </a:t>
            </a:r>
          </a:p>
        </p:txBody>
      </p:sp>
    </p:spTree>
    <p:extLst>
      <p:ext uri="{BB962C8B-B14F-4D97-AF65-F5344CB8AC3E}">
        <p14:creationId xmlns:p14="http://schemas.microsoft.com/office/powerpoint/2010/main" val="5823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EA54C-7FCE-367B-4316-E3C62E48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EDCE8F-D235-141D-3868-81A82DE67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63B47-2C6F-F226-0299-8BFEB2CD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Principales características, ventajas y aplicaciones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A0860-D5A5-7113-264A-34E39527E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0896" y="6452124"/>
            <a:ext cx="3021839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7A10E-6894-9429-9BD7-B78C5CF74B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BBDC39B-AE65-8DA9-CCE7-345BEEC002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chemeClr val="tx1"/>
                </a:solidFill>
                <a:latin typeface="+mj-lt"/>
              </a:rPr>
              <a:t>Sencillo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intuitivo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​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es-ES" sz="850" dirty="0">
                <a:solidFill>
                  <a:schemeClr val="tx2"/>
                </a:solidFill>
              </a:rPr>
              <a:t>Diseñado para un funcionamiento impecable, nuestro producto cuenta con puntos de contacto intuitivos, fácil sustitución de la bolsa para un mantenimiento sin complicaciones y funciones de fácil manejo, como un interruptor de encendido accionado con el pie y un cómodo manejo del cable. Esto garantiza un uso sin esfuerzo, transiciones fluidas entre tareas y un trabajo eficiente </a:t>
            </a:r>
            <a:br>
              <a:rPr lang="es-ES" sz="850" dirty="0">
                <a:solidFill>
                  <a:schemeClr val="tx2"/>
                </a:solidFill>
              </a:rPr>
            </a:br>
            <a:r>
              <a:rPr lang="es-ES" sz="850" dirty="0">
                <a:solidFill>
                  <a:schemeClr val="tx2"/>
                </a:solidFill>
              </a:rPr>
              <a:t>e ininterrumpido todos los días.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C6C9203-73B7-3B7A-5E12-E749C50117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 dirty="0">
                <a:latin typeface="+mj-lt"/>
              </a:rPr>
              <a:t>Potente y </a:t>
            </a:r>
            <a:r>
              <a:rPr lang="en-US" sz="1200" dirty="0" err="1">
                <a:latin typeface="+mj-lt"/>
              </a:rPr>
              <a:t>productiva</a:t>
            </a:r>
            <a:endParaRPr lang="en-US" sz="1200" dirty="0">
              <a:latin typeface="+mj-lt"/>
            </a:endParaRP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es-ES" sz="850" dirty="0">
                <a:solidFill>
                  <a:schemeClr val="tx2"/>
                </a:solidFill>
              </a:rPr>
              <a:t>Diseñada para ofrecer un rendimiento superior, esta gama ofrece una limpieza profunda con menos pasadas. Su capacidad de llenado neto, la mejor de su clase, minimiza los cambios de bolsa y ahorra costes. Compacta y ágil, destaca en espacios reducidos, y su funcionamiento silencioso garantiza que la limpieza se pueda realizar en cualquier momento sin interrupciones.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65F9104-F3DE-7577-C02E-08E61C9BD0B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s-ES" sz="1200" dirty="0">
                <a:latin typeface="+mj-lt"/>
              </a:rPr>
              <a:t>La comodidad a tus pies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es-ES" sz="850" dirty="0">
                <a:solidFill>
                  <a:schemeClr val="tx2"/>
                </a:solidFill>
              </a:rPr>
              <a:t>Diseñada para ofrecer facilidad y eficacia, nuestra aspiradora ligera y ergonómica reduce el esfuerzo y es fácil de transportar. Los puntos táctiles intuitivos y el acceso sin herramientas simplifican el mantenimiento de bolsas y filtros, con prefiltros y filtros HEPA fáciles de sustituir que garantizan una calidad de aire óptima a la vez que ahorran tiempo. Los versátiles accesorios se guardan cómodamente en la máquina, manteniendo todo al alcance de la mano para una limpieza eficiente y adaptable.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ABC0E-0EAB-FAC8-7FEF-A5508759170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20896" y="6452124"/>
            <a:ext cx="3277478" cy="307777"/>
          </a:xfrm>
        </p:spPr>
        <p:txBody>
          <a:bodyPr/>
          <a:lstStyle/>
          <a:p>
            <a:pPr algn="l"/>
            <a:r>
              <a:rPr lang="es-ES" dirty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AD7C-7456-BF75-D99D-6EC753F5ECB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CCBD3B-CB4C-5697-30A7-04CC21BD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y </a:t>
            </a:r>
            <a:r>
              <a:rPr lang="en-US" dirty="0" err="1"/>
              <a:t>ventajas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75F957-D280-5AFD-6FA3-5C10C27DF521}"/>
              </a:ext>
            </a:extLst>
          </p:cNvPr>
          <p:cNvSpPr txBox="1"/>
          <p:nvPr/>
        </p:nvSpPr>
        <p:spPr>
          <a:xfrm>
            <a:off x="479425" y="1103967"/>
            <a:ext cx="11233150" cy="100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Aft>
                <a:spcPts val="600"/>
              </a:spcAft>
              <a:tabLst>
                <a:tab pos="5737225" algn="l"/>
              </a:tabLst>
            </a:pPr>
            <a:r>
              <a:rPr lang="es-ES" sz="2000" i="0" spc="20" dirty="0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La sencillez redefinida</a:t>
            </a:r>
            <a:endParaRPr lang="en-GB" sz="2000" i="0" spc="20" dirty="0">
              <a:solidFill>
                <a:schemeClr val="accent3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ctr" fontAlgn="base">
              <a:lnSpc>
                <a:spcPct val="120000"/>
              </a:lnSpc>
              <a:spcAft>
                <a:spcPts val="600"/>
              </a:spcAft>
              <a:tabLst>
                <a:tab pos="5737225" algn="l"/>
              </a:tabLst>
            </a:pPr>
            <a:r>
              <a:rPr lang="es-ES" sz="1300" b="0" i="0" spc="-10" dirty="0">
                <a:effectLst/>
              </a:rPr>
              <a:t>Para la limpieza, los modelos VP300 y VP400 son máquinas compactas y de alto rendimiento. Con una gran potencia y un diseño ligero, ayudan a reducir la tensión y a cumplir los estrictos requisitos de salud y seguridad, mejorando las condiciones de trabajo.</a:t>
            </a:r>
          </a:p>
        </p:txBody>
      </p:sp>
      <p:pic>
        <p:nvPicPr>
          <p:cNvPr id="29" name="Picture 2" descr="Simple and intuitive​">
            <a:extLst>
              <a:ext uri="{FF2B5EF4-FFF2-40B4-BE49-F238E27FC236}">
                <a16:creationId xmlns:a16="http://schemas.microsoft.com/office/drawing/2014/main" id="{A624F103-E988-6521-6CE5-369F673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491433"/>
            <a:ext cx="3559174" cy="1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onvenience at your feet">
            <a:extLst>
              <a:ext uri="{FF2B5EF4-FFF2-40B4-BE49-F238E27FC236}">
                <a16:creationId xmlns:a16="http://schemas.microsoft.com/office/drawing/2014/main" id="{72D94C1F-FA7F-FAF1-D1F4-37D27C5F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4491432"/>
            <a:ext cx="3559175" cy="17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owerful and productive​  ">
            <a:extLst>
              <a:ext uri="{FF2B5EF4-FFF2-40B4-BE49-F238E27FC236}">
                <a16:creationId xmlns:a16="http://schemas.microsoft.com/office/drawing/2014/main" id="{13F4FD20-8FAF-3681-14A6-D487F44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2" y="4491433"/>
            <a:ext cx="3559174" cy="1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ACC8E258210344A9FE922C0D29B270" ma:contentTypeVersion="15" ma:contentTypeDescription="Crear nuevo documento." ma:contentTypeScope="" ma:versionID="826294b1d43caf0ba846623293373ada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66852e10410c086ae2f135cc15f2687e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4CFF4DF0-C362-4CE3-BC8D-D55629784E08"/>
    <ds:schemaRef ds:uri="a51901c0-0402-4d12-9849-aea77cadd7e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957957d-4a92-4580-a2cf-b69d4e975ccd"/>
    <ds:schemaRef ds:uri="1b808c17-2139-49cd-a317-8fc80a969d6a"/>
    <ds:schemaRef ds:uri="http://www.w3.org/XML/1998/namespace"/>
    <ds:schemaRef ds:uri="http://schemas.microsoft.com/sharepoint/v3"/>
    <ds:schemaRef ds:uri="6903b321-3545-4bfc-b111-7702843b6d40"/>
    <ds:schemaRef ds:uri="c56df868-51cc-4d63-9bd1-3347174802f5"/>
  </ds:schemaRefs>
</ds:datastoreItem>
</file>

<file path=customXml/itemProps2.xml><?xml version="1.0" encoding="utf-8"?>
<ds:datastoreItem xmlns:ds="http://schemas.openxmlformats.org/officeDocument/2006/customXml" ds:itemID="{BCC2AEFB-7A7A-47A3-BCBE-444EC3A23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361</TotalTime>
  <Words>6087</Words>
  <Application>Microsoft Office PowerPoint</Application>
  <PresentationFormat>Panorámica</PresentationFormat>
  <Paragraphs>3269</Paragraphs>
  <Slides>22</Slides>
  <Notes>3</Notes>
  <HiddenSlides>0</HiddenSlides>
  <MMClips>1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9" baseType="lpstr">
      <vt:lpstr>Arial</vt:lpstr>
      <vt:lpstr>Calibri</vt:lpstr>
      <vt:lpstr>Courier New</vt:lpstr>
      <vt:lpstr>Poppins</vt:lpstr>
      <vt:lpstr>Roboto</vt:lpstr>
      <vt:lpstr>Roboto Black</vt:lpstr>
      <vt:lpstr>Roboto Bold</vt:lpstr>
      <vt:lpstr>Roboto Bold (Headings)</vt:lpstr>
      <vt:lpstr>Roboto Light</vt:lpstr>
      <vt:lpstr>Roboto Light (Body)</vt:lpstr>
      <vt:lpstr>Roboto Light (Body)ld (Headings)</vt:lpstr>
      <vt:lpstr>Roboto Light italic</vt:lpstr>
      <vt:lpstr>Roboto Medium</vt:lpstr>
      <vt:lpstr>Wingdings</vt:lpstr>
      <vt:lpstr>Nilfisk Toolbox_Standard_4-3</vt:lpstr>
      <vt:lpstr>think-cell Slide</vt:lpstr>
      <vt:lpstr>Diapositiva think-cell</vt:lpstr>
      <vt:lpstr>Presentación de PowerPoint</vt:lpstr>
      <vt:lpstr>Presentación de PowerPoint</vt:lpstr>
      <vt:lpstr>Aspiradora de polvo compacta</vt:lpstr>
      <vt:lpstr>2</vt:lpstr>
      <vt:lpstr>Segmentos objetivo </vt:lpstr>
      <vt:lpstr>Los modelos VP300 y VP400 de un vistazo</vt:lpstr>
      <vt:lpstr>Aplicaciones clave y trabajos  a realizar</vt:lpstr>
      <vt:lpstr>3</vt:lpstr>
      <vt:lpstr>Características y ventajas principales</vt:lpstr>
      <vt:lpstr>Características principales  y diseño – VP300</vt:lpstr>
      <vt:lpstr>Características principales  y diseño – VP400 </vt:lpstr>
      <vt:lpstr>Nuevas mejoras en la gama</vt:lpstr>
      <vt:lpstr>Demostración de ventas</vt:lpstr>
      <vt:lpstr>4</vt:lpstr>
      <vt:lpstr>Resumen del modelo VP300</vt:lpstr>
      <vt:lpstr>Resumen del modelo VP400</vt:lpstr>
      <vt:lpstr>Especificaciones técnicas del modelo VP300</vt:lpstr>
      <vt:lpstr>Configuración del modelo VP300</vt:lpstr>
      <vt:lpstr>Especificaciones técnicas del modelo VP400</vt:lpstr>
      <vt:lpstr>Configuración del modelo VP400</vt:lpstr>
      <vt:lpstr>Jerarquía VP300</vt:lpstr>
      <vt:lpstr>Jerarquía VP400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MS365-02 Inbold</dc:creator>
  <cp:lastModifiedBy>Adrián Bora</cp:lastModifiedBy>
  <cp:revision>31</cp:revision>
  <dcterms:created xsi:type="dcterms:W3CDTF">2024-12-18T09:19:17Z</dcterms:created>
  <dcterms:modified xsi:type="dcterms:W3CDTF">2025-03-03T14:35:39Z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