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ppt/tags/tag40.xml" ContentType="application/vnd.openxmlformats-officedocument.presentationml.tags+xml"/>
  <Override PartName="/ppt/notesSlides/notesSlide15.xml" ContentType="application/vnd.openxmlformats-officedocument.presentationml.notesSlide+xml"/>
  <Override PartName="/ppt/tags/tag41.xml" ContentType="application/vnd.openxmlformats-officedocument.presentationml.tags+xml"/>
  <Override PartName="/ppt/notesSlides/notesSlide16.xml" ContentType="application/vnd.openxmlformats-officedocument.presentationml.notesSlide+xml"/>
  <Override PartName="/ppt/tags/tag42.xml" ContentType="application/vnd.openxmlformats-officedocument.presentationml.tags+xml"/>
  <Override PartName="/ppt/notesSlides/notesSlide17.xml" ContentType="application/vnd.openxmlformats-officedocument.presentationml.notesSlide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notesSlides/notesSlide19.xml" ContentType="application/vnd.openxmlformats-officedocument.presentationml.notesSlide+xml"/>
  <Override PartName="/ppt/tags/tag45.xml" ContentType="application/vnd.openxmlformats-officedocument.presentationml.tags+xml"/>
  <Override PartName="/ppt/notesSlides/notesSlide20.xml" ContentType="application/vnd.openxmlformats-officedocument.presentationml.notesSlide+xml"/>
  <Override PartName="/ppt/tags/tag46.xml" ContentType="application/vnd.openxmlformats-officedocument.presentationml.tags+xml"/>
  <Override PartName="/ppt/notesSlides/notesSlide21.xml" ContentType="application/vnd.openxmlformats-officedocument.presentationml.notesSlide+xml"/>
  <Override PartName="/ppt/tags/tag47.xml" ContentType="application/vnd.openxmlformats-officedocument.presentationml.tags+xml"/>
  <Override PartName="/ppt/notesSlides/notesSlide22.xml" ContentType="application/vnd.openxmlformats-officedocument.presentationml.notesSlide+xml"/>
  <Override PartName="/ppt/tags/tag48.xml" ContentType="application/vnd.openxmlformats-officedocument.presentationml.tags+xml"/>
  <Override PartName="/ppt/notesSlides/notesSlide23.xml" ContentType="application/vnd.openxmlformats-officedocument.presentationml.notesSlide+xml"/>
  <Override PartName="/ppt/tags/tag49.xml" ContentType="application/vnd.openxmlformats-officedocument.presentationml.tags+xml"/>
  <Override PartName="/ppt/notesSlides/notesSlide24.xml" ContentType="application/vnd.openxmlformats-officedocument.presentationml.notesSlide+xml"/>
  <Override PartName="/ppt/tags/tag50.xml" ContentType="application/vnd.openxmlformats-officedocument.presentationml.tags+xml"/>
  <Override PartName="/ppt/notesSlides/notesSlide25.xml" ContentType="application/vnd.openxmlformats-officedocument.presentationml.notesSlide+xml"/>
  <Override PartName="/ppt/tags/tag51.xml" ContentType="application/vnd.openxmlformats-officedocument.presentationml.tags+xml"/>
  <Override PartName="/ppt/notesSlides/notesSlide26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7.xml" ContentType="application/vnd.openxmlformats-officedocument.presentationml.notesSlide+xml"/>
  <Override PartName="/ppt/tags/tag56.xml" ContentType="application/vnd.openxmlformats-officedocument.presentationml.tags+xml"/>
  <Override PartName="/ppt/notesSlides/notesSlide2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9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0.xml" ContentType="application/vnd.openxmlformats-officedocument.presentationml.notesSlide+xml"/>
  <Override PartName="/ppt/tags/tag62.xml" ContentType="application/vnd.openxmlformats-officedocument.presentationml.tags+xml"/>
  <Override PartName="/ppt/notesSlides/notesSlide3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2.xml" ContentType="application/vnd.openxmlformats-officedocument.presentationml.notesSlide+xml"/>
  <Override PartName="/ppt/tags/tag65.xml" ContentType="application/vnd.openxmlformats-officedocument.presentationml.tags+xml"/>
  <Override PartName="/ppt/notesSlides/notesSlide33.xml" ContentType="application/vnd.openxmlformats-officedocument.presentationml.notesSlide+xml"/>
  <Override PartName="/ppt/tags/tag66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71"/>
  </p:notesMasterIdLst>
  <p:sldIdLst>
    <p:sldId id="273" r:id="rId5"/>
    <p:sldId id="2147482901" r:id="rId6"/>
    <p:sldId id="2147482965" r:id="rId7"/>
    <p:sldId id="2147483068" r:id="rId8"/>
    <p:sldId id="2147482904" r:id="rId9"/>
    <p:sldId id="267" r:id="rId10"/>
    <p:sldId id="2147483069" r:id="rId11"/>
    <p:sldId id="2147482977" r:id="rId12"/>
    <p:sldId id="2147473917" r:id="rId13"/>
    <p:sldId id="2147482966" r:id="rId14"/>
    <p:sldId id="277" r:id="rId15"/>
    <p:sldId id="2147473784" r:id="rId16"/>
    <p:sldId id="951" r:id="rId17"/>
    <p:sldId id="2147482967" r:id="rId18"/>
    <p:sldId id="2147482959" r:id="rId19"/>
    <p:sldId id="2147473653" r:id="rId20"/>
    <p:sldId id="2147473185" r:id="rId21"/>
    <p:sldId id="2147482952" r:id="rId22"/>
    <p:sldId id="2147482954" r:id="rId23"/>
    <p:sldId id="2147482956" r:id="rId24"/>
    <p:sldId id="2147482957" r:id="rId25"/>
    <p:sldId id="2147482958" r:id="rId26"/>
    <p:sldId id="2147482920" r:id="rId27"/>
    <p:sldId id="2147482919" r:id="rId28"/>
    <p:sldId id="2147482955" r:id="rId29"/>
    <p:sldId id="2147482927" r:id="rId30"/>
    <p:sldId id="2147482968" r:id="rId31"/>
    <p:sldId id="2147482975" r:id="rId32"/>
    <p:sldId id="2147482976" r:id="rId33"/>
    <p:sldId id="2147483071" r:id="rId34"/>
    <p:sldId id="2147481361" r:id="rId35"/>
    <p:sldId id="2147481363" r:id="rId36"/>
    <p:sldId id="2147481362" r:id="rId37"/>
    <p:sldId id="2147481370" r:id="rId38"/>
    <p:sldId id="2147481376" r:id="rId39"/>
    <p:sldId id="2147481365" r:id="rId40"/>
    <p:sldId id="2147473785" r:id="rId41"/>
    <p:sldId id="2147481355" r:id="rId42"/>
    <p:sldId id="2147481371" r:id="rId43"/>
    <p:sldId id="2147481357" r:id="rId44"/>
    <p:sldId id="2147473788" r:id="rId45"/>
    <p:sldId id="2147481368" r:id="rId46"/>
    <p:sldId id="2147481372" r:id="rId47"/>
    <p:sldId id="2147473794" r:id="rId48"/>
    <p:sldId id="2147481356" r:id="rId49"/>
    <p:sldId id="2147481364" r:id="rId50"/>
    <p:sldId id="2147481367" r:id="rId51"/>
    <p:sldId id="282" r:id="rId52"/>
    <p:sldId id="2147482971" r:id="rId53"/>
    <p:sldId id="2147473239" r:id="rId54"/>
    <p:sldId id="2147482963" r:id="rId55"/>
    <p:sldId id="2147482947" r:id="rId56"/>
    <p:sldId id="2147483072" r:id="rId57"/>
    <p:sldId id="2147481381" r:id="rId58"/>
    <p:sldId id="2147482943" r:id="rId59"/>
    <p:sldId id="12180" r:id="rId60"/>
    <p:sldId id="2147482928" r:id="rId61"/>
    <p:sldId id="2147482972" r:id="rId62"/>
    <p:sldId id="2147473823" r:id="rId63"/>
    <p:sldId id="2147482962" r:id="rId64"/>
    <p:sldId id="2147482973" r:id="rId65"/>
    <p:sldId id="2147481347" r:id="rId66"/>
    <p:sldId id="2147483073" r:id="rId67"/>
    <p:sldId id="2147483074" r:id="rId68"/>
    <p:sldId id="2147481382" r:id="rId69"/>
    <p:sldId id="2147473834" r:id="rId70"/>
  </p:sldIdLst>
  <p:sldSz cx="12192000" cy="6858000"/>
  <p:notesSz cx="6797675" cy="9872663"/>
  <p:custDataLst>
    <p:tags r:id="rId72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9" userDrawn="1">
          <p15:clr>
            <a:srgbClr val="A4A3A4"/>
          </p15:clr>
        </p15:guide>
        <p15:guide id="2" orient="horz" pos="1321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869C6DC8-D2BD-AF91-A155-D0F8AE0BC728}" name="Claes Jensen" initials="CJ" userId="S::cljensen@Nilfisk.com::4b63c7b0-aedc-4164-ae98-dea0b535c4a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0F0F"/>
    <a:srgbClr val="E8D020"/>
    <a:srgbClr val="F3EE16"/>
    <a:srgbClr val="F0F1F3"/>
    <a:srgbClr val="EFF0F2"/>
    <a:srgbClr val="38AFD9"/>
    <a:srgbClr val="FF00FF"/>
    <a:srgbClr val="28313F"/>
    <a:srgbClr val="B3BBC5"/>
    <a:srgbClr val="B7B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653888-6139-C53C-C46E-45E33C6A0E3C}" v="36" dt="2025-02-07T11:10:02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3249"/>
        <p:guide orient="horz" pos="132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gs" Target="tags/tag1.xml"/><Relationship Id="rId80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Moore" userId="S::omoore@nilfisk.com::c79b40f9-21eb-4631-b2ed-a33620a58e56" providerId="AD" clId="Web-{2B93A016-BA79-A713-E21D-FA63B36146AB}"/>
    <pc:docChg chg="modSld">
      <pc:chgData name="Olivia Moore" userId="S::omoore@nilfisk.com::c79b40f9-21eb-4631-b2ed-a33620a58e56" providerId="AD" clId="Web-{2B93A016-BA79-A713-E21D-FA63B36146AB}" dt="2025-01-31T15:25:00.586" v="15" actId="20577"/>
      <pc:docMkLst>
        <pc:docMk/>
      </pc:docMkLst>
      <pc:sldChg chg="modSp">
        <pc:chgData name="Olivia Moore" userId="S::omoore@nilfisk.com::c79b40f9-21eb-4631-b2ed-a33620a58e56" providerId="AD" clId="Web-{2B93A016-BA79-A713-E21D-FA63B36146AB}" dt="2025-01-31T15:23:48.911" v="5" actId="20577"/>
        <pc:sldMkLst>
          <pc:docMk/>
          <pc:sldMk cId="1282489447" sldId="267"/>
        </pc:sldMkLst>
        <pc:spChg chg="mod">
          <ac:chgData name="Olivia Moore" userId="S::omoore@nilfisk.com::c79b40f9-21eb-4631-b2ed-a33620a58e56" providerId="AD" clId="Web-{2B93A016-BA79-A713-E21D-FA63B36146AB}" dt="2025-01-31T15:23:48.911" v="5" actId="20577"/>
          <ac:spMkLst>
            <pc:docMk/>
            <pc:sldMk cId="1282489447" sldId="267"/>
            <ac:spMk id="6" creationId="{A90A1BCF-7A05-D9D8-D9F5-4B7E7A2E982D}"/>
          </ac:spMkLst>
        </pc:spChg>
      </pc:sldChg>
      <pc:sldChg chg="modSp">
        <pc:chgData name="Olivia Moore" userId="S::omoore@nilfisk.com::c79b40f9-21eb-4631-b2ed-a33620a58e56" providerId="AD" clId="Web-{2B93A016-BA79-A713-E21D-FA63B36146AB}" dt="2025-01-31T15:24:48.663" v="12" actId="20577"/>
        <pc:sldMkLst>
          <pc:docMk/>
          <pc:sldMk cId="2213872122" sldId="2147473917"/>
        </pc:sldMkLst>
        <pc:spChg chg="mod">
          <ac:chgData name="Olivia Moore" userId="S::omoore@nilfisk.com::c79b40f9-21eb-4631-b2ed-a33620a58e56" providerId="AD" clId="Web-{2B93A016-BA79-A713-E21D-FA63B36146AB}" dt="2025-01-31T15:24:48.663" v="12" actId="20577"/>
          <ac:spMkLst>
            <pc:docMk/>
            <pc:sldMk cId="2213872122" sldId="2147473917"/>
            <ac:spMk id="10" creationId="{6050F285-F0C2-7D25-1A53-0257E136EFCE}"/>
          </ac:spMkLst>
        </pc:spChg>
      </pc:sldChg>
      <pc:sldChg chg="modSp">
        <pc:chgData name="Olivia Moore" userId="S::omoore@nilfisk.com::c79b40f9-21eb-4631-b2ed-a33620a58e56" providerId="AD" clId="Web-{2B93A016-BA79-A713-E21D-FA63B36146AB}" dt="2025-01-31T15:25:00.586" v="15" actId="20577"/>
        <pc:sldMkLst>
          <pc:docMk/>
          <pc:sldMk cId="1189349226" sldId="2147482955"/>
        </pc:sldMkLst>
        <pc:spChg chg="mod">
          <ac:chgData name="Olivia Moore" userId="S::omoore@nilfisk.com::c79b40f9-21eb-4631-b2ed-a33620a58e56" providerId="AD" clId="Web-{2B93A016-BA79-A713-E21D-FA63B36146AB}" dt="2025-01-31T15:25:00.586" v="15" actId="20577"/>
          <ac:spMkLst>
            <pc:docMk/>
            <pc:sldMk cId="1189349226" sldId="2147482955"/>
            <ac:spMk id="4" creationId="{6D90D7BC-7307-57BB-DAC8-792BC9BA3CE9}"/>
          </ac:spMkLst>
        </pc:spChg>
      </pc:sldChg>
      <pc:sldChg chg="modSp">
        <pc:chgData name="Olivia Moore" userId="S::omoore@nilfisk.com::c79b40f9-21eb-4631-b2ed-a33620a58e56" providerId="AD" clId="Web-{2B93A016-BA79-A713-E21D-FA63B36146AB}" dt="2025-01-31T15:23:56.333" v="8" actId="20577"/>
        <pc:sldMkLst>
          <pc:docMk/>
          <pc:sldMk cId="1510066910" sldId="2147482977"/>
        </pc:sldMkLst>
        <pc:spChg chg="mod">
          <ac:chgData name="Olivia Moore" userId="S::omoore@nilfisk.com::c79b40f9-21eb-4631-b2ed-a33620a58e56" providerId="AD" clId="Web-{2B93A016-BA79-A713-E21D-FA63B36146AB}" dt="2025-01-31T15:23:56.333" v="8" actId="20577"/>
          <ac:spMkLst>
            <pc:docMk/>
            <pc:sldMk cId="1510066910" sldId="2147482977"/>
            <ac:spMk id="6" creationId="{2B4CB457-BB83-7A15-A9AE-DCD526ABC062}"/>
          </ac:spMkLst>
        </pc:spChg>
      </pc:sldChg>
      <pc:sldChg chg="modSp">
        <pc:chgData name="Olivia Moore" userId="S::omoore@nilfisk.com::c79b40f9-21eb-4631-b2ed-a33620a58e56" providerId="AD" clId="Web-{2B93A016-BA79-A713-E21D-FA63B36146AB}" dt="2025-01-31T15:23:29.020" v="2" actId="20577"/>
        <pc:sldMkLst>
          <pc:docMk/>
          <pc:sldMk cId="1470922242" sldId="2147483068"/>
        </pc:sldMkLst>
        <pc:spChg chg="mod">
          <ac:chgData name="Olivia Moore" userId="S::omoore@nilfisk.com::c79b40f9-21eb-4631-b2ed-a33620a58e56" providerId="AD" clId="Web-{2B93A016-BA79-A713-E21D-FA63B36146AB}" dt="2025-01-31T15:23:29.020" v="2" actId="20577"/>
          <ac:spMkLst>
            <pc:docMk/>
            <pc:sldMk cId="1470922242" sldId="2147483068"/>
            <ac:spMk id="9" creationId="{7BE7E09D-9282-BDDF-6D69-228F65299DB9}"/>
          </ac:spMkLst>
        </pc:spChg>
      </pc:sldChg>
    </pc:docChg>
  </pc:docChgLst>
  <pc:docChgLst>
    <pc:chgData name="Olivia Moore" userId="S::omoore@nilfisk.com::c79b40f9-21eb-4631-b2ed-a33620a58e56" providerId="AD" clId="Web-{88653888-6139-C53C-C46E-45E33C6A0E3C}"/>
    <pc:docChg chg="modSld">
      <pc:chgData name="Olivia Moore" userId="S::omoore@nilfisk.com::c79b40f9-21eb-4631-b2ed-a33620a58e56" providerId="AD" clId="Web-{88653888-6139-C53C-C46E-45E33C6A0E3C}" dt="2025-02-07T11:10:02.707" v="17" actId="20577"/>
      <pc:docMkLst>
        <pc:docMk/>
      </pc:docMkLst>
      <pc:sldChg chg="modSp">
        <pc:chgData name="Olivia Moore" userId="S::omoore@nilfisk.com::c79b40f9-21eb-4631-b2ed-a33620a58e56" providerId="AD" clId="Web-{88653888-6139-C53C-C46E-45E33C6A0E3C}" dt="2025-02-07T11:10:02.707" v="17" actId="20577"/>
        <pc:sldMkLst>
          <pc:docMk/>
          <pc:sldMk cId="2213872122" sldId="2147473917"/>
        </pc:sldMkLst>
        <pc:spChg chg="mod">
          <ac:chgData name="Olivia Moore" userId="S::omoore@nilfisk.com::c79b40f9-21eb-4631-b2ed-a33620a58e56" providerId="AD" clId="Web-{88653888-6139-C53C-C46E-45E33C6A0E3C}" dt="2025-02-07T11:10:02.707" v="17" actId="20577"/>
          <ac:spMkLst>
            <pc:docMk/>
            <pc:sldMk cId="2213872122" sldId="2147473917"/>
            <ac:spMk id="10" creationId="{6050F285-F0C2-7D25-1A53-0257E136EFC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23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00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8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59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63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52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6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4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65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07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35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33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85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38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85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70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53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7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537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7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68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0C8FC-5280-7971-8135-C8D6BDDA7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B466B-0B13-26A5-23EF-43F4BC6D1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483D7C-94CA-1757-8BF0-640E4C5AC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D79E3-EA87-A165-A3DD-3CC234059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80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B64E9-E0CB-A320-5443-6E023A5EA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5DBF7-FD64-839C-0DEA-7B6E3B8CE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D8E706-5E77-A271-47DE-BACEECAE0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0BBF1-96EA-9254-18DD-6CF4222B9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22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92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8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3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64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7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3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1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 b="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EA97EC-A8F6-C48B-9378-291E5606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29F-8DB8-4808-8C36-3A2F36FB2D23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624C80-F3F0-2015-DC3C-8FAB29D1D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69F7FB-821B-B511-D93B-9A581B86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A994-7013-404B-8FFB-C06ED7047A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20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8758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086754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9228B8E-0030-4AB6-AAF9-4B1EE8D76EB3}" type="datetime1">
              <a:rPr lang="en-US" noProof="0" smtClean="0"/>
              <a:t>2/7/2025</a:t>
            </a:fld>
            <a:endParaRPr lang="en-US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8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BF1F41-C4B6-4352-64A0-A142D5C3103B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/>
            </a:lvl1pPr>
          </a:lstStyle>
          <a:p>
            <a:r>
              <a:rPr lang="en-US" noProof="0"/>
              <a:t>Insert headline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1DD04E-95C1-647F-609E-8F8B8F795ACF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172387449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FCCB99-E1D7-8195-70EC-ABBDA6BB8793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  <p:sldLayoutId id="2147483740" r:id="rId20"/>
    <p:sldLayoutId id="2147483741" r:id="rId21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3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16.emf"/><Relationship Id="rId10" Type="http://schemas.openxmlformats.org/officeDocument/2006/relationships/image" Target="../media/image32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6.png"/><Relationship Id="rId1" Type="http://schemas.openxmlformats.org/officeDocument/2006/relationships/tags" Target="../tags/tag20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emf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8.tif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tiff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4.png"/><Relationship Id="rId11" Type="http://schemas.openxmlformats.org/officeDocument/2006/relationships/image" Target="../media/image59.tiff"/><Relationship Id="rId5" Type="http://schemas.openxmlformats.org/officeDocument/2006/relationships/image" Target="../media/image53.emf"/><Relationship Id="rId10" Type="http://schemas.openxmlformats.org/officeDocument/2006/relationships/image" Target="../media/image58.tif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0.png"/><Relationship Id="rId9" Type="http://schemas.openxmlformats.org/officeDocument/2006/relationships/image" Target="../media/image6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6" Type="http://schemas.openxmlformats.org/officeDocument/2006/relationships/image" Target="../media/image10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6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65.tiff"/><Relationship Id="rId5" Type="http://schemas.openxmlformats.org/officeDocument/2006/relationships/image" Target="../media/image53.emf"/><Relationship Id="rId10" Type="http://schemas.openxmlformats.org/officeDocument/2006/relationships/image" Target="../media/image69.tif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4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16.emf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6" Type="http://schemas.openxmlformats.org/officeDocument/2006/relationships/image" Target="../media/image83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6" Type="http://schemas.openxmlformats.org/officeDocument/2006/relationships/image" Target="../media/image85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Relationship Id="rId6" Type="http://schemas.openxmlformats.org/officeDocument/2006/relationships/image" Target="../media/image87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4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Relationship Id="rId6" Type="http://schemas.openxmlformats.org/officeDocument/2006/relationships/image" Target="../media/image88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Relationship Id="rId6" Type="http://schemas.openxmlformats.org/officeDocument/2006/relationships/image" Target="../media/image91.tiff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6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Relationship Id="rId6" Type="http://schemas.openxmlformats.org/officeDocument/2006/relationships/image" Target="../media/image92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Relationship Id="rId6" Type="http://schemas.openxmlformats.org/officeDocument/2006/relationships/image" Target="../media/image95.jpe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2.xml"/><Relationship Id="rId6" Type="http://schemas.openxmlformats.org/officeDocument/2006/relationships/image" Target="../media/image97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9.bin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3.xml"/><Relationship Id="rId6" Type="http://schemas.openxmlformats.org/officeDocument/2006/relationships/image" Target="../media/image98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4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5" Type="http://schemas.openxmlformats.org/officeDocument/2006/relationships/image" Target="../media/image15.jpeg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100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4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Relationship Id="rId6" Type="http://schemas.openxmlformats.org/officeDocument/2006/relationships/image" Target="../media/image101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42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6.xml"/><Relationship Id="rId6" Type="http://schemas.openxmlformats.org/officeDocument/2006/relationships/image" Target="../media/image102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4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Relationship Id="rId6" Type="http://schemas.openxmlformats.org/officeDocument/2006/relationships/image" Target="../media/image105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44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Relationship Id="rId6" Type="http://schemas.openxmlformats.org/officeDocument/2006/relationships/image" Target="../media/image107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45.bin"/><Relationship Id="rId9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9.xml"/><Relationship Id="rId6" Type="http://schemas.openxmlformats.org/officeDocument/2006/relationships/image" Target="../media/image110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4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13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0.xml"/><Relationship Id="rId6" Type="http://schemas.openxmlformats.org/officeDocument/2006/relationships/image" Target="../media/image112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4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1.x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115.tiff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2.xml"/><Relationship Id="rId4" Type="http://schemas.openxmlformats.org/officeDocument/2006/relationships/image" Target="../media/image16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53.emf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oleObject" Target="../embeddings/oleObject51.bin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53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tif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3.tif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5.xml"/><Relationship Id="rId6" Type="http://schemas.openxmlformats.org/officeDocument/2006/relationships/image" Target="../media/image122.tiff"/><Relationship Id="rId5" Type="http://schemas.openxmlformats.org/officeDocument/2006/relationships/image" Target="../media/image64.emf"/><Relationship Id="rId10" Type="http://schemas.openxmlformats.org/officeDocument/2006/relationships/image" Target="../media/image126.tif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25.tif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tif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28.tif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6.xml"/><Relationship Id="rId6" Type="http://schemas.openxmlformats.org/officeDocument/2006/relationships/image" Target="../media/image127.tiff"/><Relationship Id="rId5" Type="http://schemas.openxmlformats.org/officeDocument/2006/relationships/image" Target="../media/image64.e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30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7.xml"/><Relationship Id="rId4" Type="http://schemas.openxmlformats.org/officeDocument/2006/relationships/image" Target="../media/image13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8.xml"/><Relationship Id="rId4" Type="http://schemas.openxmlformats.org/officeDocument/2006/relationships/image" Target="../media/image131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tiff"/><Relationship Id="rId18" Type="http://schemas.microsoft.com/office/2007/relationships/hdphoto" Target="../media/hdphoto4.wdp"/><Relationship Id="rId3" Type="http://schemas.openxmlformats.org/officeDocument/2006/relationships/notesSlide" Target="../notesSlides/notesSlide29.xml"/><Relationship Id="rId21" Type="http://schemas.openxmlformats.org/officeDocument/2006/relationships/image" Target="../media/image145.png"/><Relationship Id="rId7" Type="http://schemas.openxmlformats.org/officeDocument/2006/relationships/image" Target="../media/image133.tiff"/><Relationship Id="rId12" Type="http://schemas.openxmlformats.org/officeDocument/2006/relationships/image" Target="../media/image138.tiff"/><Relationship Id="rId17" Type="http://schemas.openxmlformats.org/officeDocument/2006/relationships/image" Target="../media/image14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42.tiff"/><Relationship Id="rId20" Type="http://schemas.microsoft.com/office/2007/relationships/hdphoto" Target="../media/hdphoto5.wdp"/><Relationship Id="rId1" Type="http://schemas.openxmlformats.org/officeDocument/2006/relationships/tags" Target="../tags/tag59.xml"/><Relationship Id="rId6" Type="http://schemas.openxmlformats.org/officeDocument/2006/relationships/image" Target="../media/image132.tiff"/><Relationship Id="rId11" Type="http://schemas.openxmlformats.org/officeDocument/2006/relationships/image" Target="../media/image137.jpeg"/><Relationship Id="rId24" Type="http://schemas.microsoft.com/office/2007/relationships/hdphoto" Target="../media/hdphoto6.wdp"/><Relationship Id="rId5" Type="http://schemas.openxmlformats.org/officeDocument/2006/relationships/image" Target="../media/image64.emf"/><Relationship Id="rId15" Type="http://schemas.openxmlformats.org/officeDocument/2006/relationships/image" Target="../media/image141.tiff"/><Relationship Id="rId23" Type="http://schemas.openxmlformats.org/officeDocument/2006/relationships/image" Target="../media/image147.png"/><Relationship Id="rId10" Type="http://schemas.openxmlformats.org/officeDocument/2006/relationships/image" Target="../media/image136.png"/><Relationship Id="rId19" Type="http://schemas.openxmlformats.org/officeDocument/2006/relationships/image" Target="../media/image144.png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35.png"/><Relationship Id="rId14" Type="http://schemas.openxmlformats.org/officeDocument/2006/relationships/image" Target="../media/image140.tiff"/><Relationship Id="rId22" Type="http://schemas.openxmlformats.org/officeDocument/2006/relationships/image" Target="../media/image1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0.xml"/><Relationship Id="rId5" Type="http://schemas.openxmlformats.org/officeDocument/2006/relationships/image" Target="../media/image51.jpeg"/><Relationship Id="rId4" Type="http://schemas.openxmlformats.org/officeDocument/2006/relationships/image" Target="../media/image53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tiff"/><Relationship Id="rId13" Type="http://schemas.microsoft.com/office/2007/relationships/hdphoto" Target="../media/hdphoto7.wdp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0.tiff"/><Relationship Id="rId12" Type="http://schemas.openxmlformats.org/officeDocument/2006/relationships/image" Target="../media/image15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1.xml"/><Relationship Id="rId6" Type="http://schemas.openxmlformats.org/officeDocument/2006/relationships/image" Target="../media/image149.tiff"/><Relationship Id="rId11" Type="http://schemas.openxmlformats.org/officeDocument/2006/relationships/image" Target="../media/image154.jpeg"/><Relationship Id="rId5" Type="http://schemas.openxmlformats.org/officeDocument/2006/relationships/image" Target="../media/image35.emf"/><Relationship Id="rId10" Type="http://schemas.openxmlformats.org/officeDocument/2006/relationships/image" Target="../media/image153.png"/><Relationship Id="rId4" Type="http://schemas.openxmlformats.org/officeDocument/2006/relationships/oleObject" Target="../embeddings/oleObject57.bin"/><Relationship Id="rId9" Type="http://schemas.openxmlformats.org/officeDocument/2006/relationships/image" Target="../media/image15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5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2.xml"/><Relationship Id="rId6" Type="http://schemas.openxmlformats.org/officeDocument/2006/relationships/image" Target="../media/image15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58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6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3.xml"/><Relationship Id="rId6" Type="http://schemas.openxmlformats.org/officeDocument/2006/relationships/image" Target="../media/image160.svg"/><Relationship Id="rId5" Type="http://schemas.openxmlformats.org/officeDocument/2006/relationships/image" Target="../media/image159.png"/><Relationship Id="rId4" Type="http://schemas.openxmlformats.org/officeDocument/2006/relationships/image" Target="../media/image5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4.xml"/><Relationship Id="rId6" Type="http://schemas.openxmlformats.org/officeDocument/2006/relationships/image" Target="../media/image162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60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5.xml"/><Relationship Id="rId6" Type="http://schemas.openxmlformats.org/officeDocument/2006/relationships/image" Target="../media/image163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60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6.xml"/><Relationship Id="rId6" Type="http://schemas.openxmlformats.org/officeDocument/2006/relationships/image" Target="../media/image164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61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4EBB4E-14F2-B549-DACA-3F1B89485581}"/>
              </a:ext>
            </a:extLst>
          </p:cNvPr>
          <p:cNvSpPr/>
          <p:nvPr/>
        </p:nvSpPr>
        <p:spPr>
          <a:xfrm>
            <a:off x="0" y="-80686"/>
            <a:ext cx="12192000" cy="6354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-80685"/>
            <a:ext cx="12192000" cy="3543300"/>
          </a:xfrm>
          <a:prstGeom prst="rect">
            <a:avLst/>
          </a:prstGeom>
          <a:gradFill>
            <a:gsLst>
              <a:gs pos="0">
                <a:schemeClr val="tx1">
                  <a:alpha val="42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0" name="Picture 29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940DCC46-B50C-E173-43A5-23358C7DAD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910" y="2215631"/>
            <a:ext cx="3290250" cy="336272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472AA2-3842-90B4-F546-C201503E3E1A}"/>
              </a:ext>
            </a:extLst>
          </p:cNvPr>
          <p:cNvSpPr/>
          <p:nvPr/>
        </p:nvSpPr>
        <p:spPr>
          <a:xfrm>
            <a:off x="0" y="-80685"/>
            <a:ext cx="12192000" cy="3860800"/>
          </a:xfrm>
          <a:prstGeom prst="rect">
            <a:avLst/>
          </a:prstGeom>
          <a:gradFill>
            <a:gsLst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  <a:gs pos="62000">
                <a:schemeClr val="tx1">
                  <a:alpha val="25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58DFDC5-4E74-B7DF-0C36-CE66B553A5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48276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7" imgH="288" progId="TCLayout.ActiveDocument.1">
                  <p:embed/>
                </p:oleObj>
              </mc:Choice>
              <mc:Fallback>
                <p:oleObj name="think-cell Slide" r:id="rId4" imgW="287" imgH="28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58DFDC5-4E74-B7DF-0C36-CE66B553A5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958509"/>
            <a:ext cx="3725022" cy="1077218"/>
          </a:xfrm>
        </p:spPr>
        <p:txBody>
          <a:bodyPr vert="horz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/>
              <a:t>Nilfisk VP300 &amp; VP400</a:t>
            </a:r>
            <a:br>
              <a:rPr lang="en-US" sz="2800"/>
            </a:br>
            <a:r>
              <a:rPr lang="en-US" sz="1400" b="0" i="1">
                <a:latin typeface="+mn-lt"/>
              </a:rPr>
              <a:t>Commercial Dry Vacuums</a:t>
            </a:r>
            <a:br>
              <a:rPr lang="en-US" sz="2000" b="0">
                <a:latin typeface="+mn-lt"/>
              </a:rPr>
            </a:br>
            <a:r>
              <a:rPr lang="en-US" sz="2000" b="0">
                <a:latin typeface="+mn-lt"/>
              </a:rPr>
              <a:t>Internal</a:t>
            </a:r>
            <a:r>
              <a:rPr lang="en-US" sz="2800"/>
              <a:t> </a:t>
            </a:r>
            <a:r>
              <a:rPr lang="en-US" sz="2000">
                <a:latin typeface="+mn-lt"/>
              </a:rPr>
              <a:t>sa</a:t>
            </a:r>
            <a:r>
              <a:rPr lang="en-US" sz="2000" b="0">
                <a:latin typeface="+mn-lt"/>
              </a:rPr>
              <a:t>les presentation</a:t>
            </a:r>
            <a:endParaRPr lang="en-US" sz="2800"/>
          </a:p>
        </p:txBody>
      </p:sp>
      <p:pic>
        <p:nvPicPr>
          <p:cNvPr id="4" name="Picture 3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823E3583-ADC5-B72F-A59C-BDF47D6B2A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160" y="2129190"/>
            <a:ext cx="3424062" cy="35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1DB36-1A7B-B21F-9D1D-EDC0F2457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EE9EA-56BA-246D-AC90-E2559491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644F2-110A-90A6-E67D-7D6B6A36FC2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80521" y="1381125"/>
            <a:ext cx="2412244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Background, Brand &amp; Design &amp; Value proposition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A05BE-1A5D-3CEB-8F83-5F5F13BD948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80521" y="2304475"/>
            <a:ext cx="2070433" cy="698238"/>
          </a:xfrm>
        </p:spPr>
        <p:txBody>
          <a:bodyPr/>
          <a:lstStyle/>
          <a:p>
            <a:r>
              <a:rPr lang="en-US"/>
              <a:t>Target segments &amp;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3D8682-66AD-8D4D-1F7E-496DA12DF30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80521" y="3227825"/>
            <a:ext cx="1898439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New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694B01-A444-0A6E-4DB9-EE76C3FBE4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80521" y="4151175"/>
            <a:ext cx="2806018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Key selling points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D7449D-A9CB-47F9-C7F7-FC8E75209A2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29954" y="13811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331943-8356-EA4E-36C7-2D93F0D0487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29954" y="2304475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33DD23-3BF8-0513-10F2-7FF38D77E7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29954" y="32278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0EA65B-CEC1-5599-3C9D-B9239704675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29954" y="41511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122C667-112D-DE1B-D9F3-FBC4B369DF74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3C6CD0F-DAFF-F30D-7A19-29AC8AE197BB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6853A30-53B0-7903-88E7-78ED9C393FE7}"/>
              </a:ext>
            </a:extLst>
          </p:cNvPr>
          <p:cNvSpPr txBox="1">
            <a:spLocks/>
          </p:cNvSpPr>
          <p:nvPr/>
        </p:nvSpPr>
        <p:spPr>
          <a:xfrm>
            <a:off x="5707794" y="1381125"/>
            <a:ext cx="207043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Accessories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C9C3CB1-3B6E-88A1-7D20-FEB8E34DCAA1}"/>
              </a:ext>
            </a:extLst>
          </p:cNvPr>
          <p:cNvSpPr txBox="1">
            <a:spLocks/>
          </p:cNvSpPr>
          <p:nvPr/>
        </p:nvSpPr>
        <p:spPr>
          <a:xfrm>
            <a:off x="5707794" y="2304475"/>
            <a:ext cx="1978664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9E97C8C-557F-07D9-B681-FBAF61F3C48D}"/>
              </a:ext>
            </a:extLst>
          </p:cNvPr>
          <p:cNvSpPr txBox="1">
            <a:spLocks/>
          </p:cNvSpPr>
          <p:nvPr/>
        </p:nvSpPr>
        <p:spPr>
          <a:xfrm>
            <a:off x="1968167" y="5074523"/>
            <a:ext cx="214612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Key competition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D468662-D7AF-053B-9A6A-1C03237A890B}"/>
              </a:ext>
            </a:extLst>
          </p:cNvPr>
          <p:cNvSpPr txBox="1">
            <a:spLocks/>
          </p:cNvSpPr>
          <p:nvPr/>
        </p:nvSpPr>
        <p:spPr>
          <a:xfrm>
            <a:off x="1117600" y="507452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E3F89E53-165B-0F47-09BB-20C58BBBB507}"/>
              </a:ext>
            </a:extLst>
          </p:cNvPr>
          <p:cNvSpPr txBox="1">
            <a:spLocks/>
          </p:cNvSpPr>
          <p:nvPr/>
        </p:nvSpPr>
        <p:spPr>
          <a:xfrm>
            <a:off x="4746014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6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421A1D7-E5BC-3D90-7EE9-5694F4EA34FC}"/>
              </a:ext>
            </a:extLst>
          </p:cNvPr>
          <p:cNvSpPr txBox="1">
            <a:spLocks/>
          </p:cNvSpPr>
          <p:nvPr/>
        </p:nvSpPr>
        <p:spPr>
          <a:xfrm>
            <a:off x="4746014" y="230447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7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8B43177-0FF8-D205-C908-460540A620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230" y="0"/>
            <a:ext cx="4665767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6F0F36C0-72EF-E830-5AB1-6D9798C628A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53336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F0F36C0-72EF-E830-5AB1-6D9798C628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EEFB3093-9CB8-448F-23C1-22C0B87582C7}"/>
              </a:ext>
            </a:extLst>
          </p:cNvPr>
          <p:cNvSpPr txBox="1">
            <a:spLocks/>
          </p:cNvSpPr>
          <p:nvPr/>
        </p:nvSpPr>
        <p:spPr>
          <a:xfrm>
            <a:off x="488051" y="1416345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52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Contract Cleaners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7D6CBE-B99E-9AED-3F3E-B8B84CD7F5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err="1"/>
              <a:t>Primary</a:t>
            </a:r>
            <a:r>
              <a:rPr lang="da-DK"/>
              <a:t> </a:t>
            </a:r>
            <a:r>
              <a:rPr lang="da-DK" err="1"/>
              <a:t>customers</a:t>
            </a:r>
            <a:r>
              <a:rPr lang="da-DK"/>
              <a:t> </a:t>
            </a:r>
            <a:r>
              <a:rPr lang="da-DK">
                <a:sym typeface="Wingdings" panose="05000000000000000000" pitchFamily="2" charset="2"/>
              </a:rPr>
              <a:t>| CC&amp;I</a:t>
            </a:r>
            <a:endParaRPr lang="da-DK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324C618-3B29-2061-93B0-61C820F4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2 | </a:t>
            </a:r>
            <a:r>
              <a:rPr lang="en-DK"/>
              <a:t>Target segments 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4D89C-7D93-4D9F-A84C-4ABEA3541DE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AC754-E674-4461-BE79-4325CF0260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AED97D4-E088-920D-1187-59E8D9903568}"/>
              </a:ext>
            </a:extLst>
          </p:cNvPr>
          <p:cNvSpPr txBox="1">
            <a:spLocks/>
          </p:cNvSpPr>
          <p:nvPr/>
        </p:nvSpPr>
        <p:spPr>
          <a:xfrm>
            <a:off x="3331455" y="1425291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52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Institutions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8AB6C4B0-EE5C-2FE7-A010-FD1C865577DA}"/>
              </a:ext>
            </a:extLst>
          </p:cNvPr>
          <p:cNvSpPr txBox="1">
            <a:spLocks/>
          </p:cNvSpPr>
          <p:nvPr/>
        </p:nvSpPr>
        <p:spPr>
          <a:xfrm>
            <a:off x="6177135" y="1425291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52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Hospitality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A6AE04A4-28CE-CEDA-B6CD-75FE8A01C75C}"/>
              </a:ext>
            </a:extLst>
          </p:cNvPr>
          <p:cNvSpPr txBox="1">
            <a:spLocks/>
          </p:cNvSpPr>
          <p:nvPr/>
        </p:nvSpPr>
        <p:spPr>
          <a:xfrm>
            <a:off x="9022814" y="1425292"/>
            <a:ext cx="2696110" cy="2251642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52000" bIns="18288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Public administration </a:t>
            </a:r>
            <a:br>
              <a:rPr lang="en-US"/>
            </a:br>
            <a:r>
              <a:rPr lang="en-US"/>
              <a:t>and offices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03A8B5-9D46-4E95-BB5D-CD91530FF2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75" y="1425292"/>
            <a:ext cx="2696111" cy="14011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91D589-6ABF-0CB6-B991-E17D84B5C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455" y="1425292"/>
            <a:ext cx="2696111" cy="14011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78598C-6809-ECA5-22D4-287C92FC16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814" y="1425291"/>
            <a:ext cx="2696111" cy="1401123"/>
          </a:xfrm>
          <a:prstGeom prst="rect">
            <a:avLst/>
          </a:prstGeom>
        </p:spPr>
      </p:pic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CAED773-0D1A-F5AF-A67D-6E7586428BDB}"/>
              </a:ext>
            </a:extLst>
          </p:cNvPr>
          <p:cNvSpPr txBox="1">
            <a:spLocks/>
          </p:cNvSpPr>
          <p:nvPr/>
        </p:nvSpPr>
        <p:spPr>
          <a:xfrm>
            <a:off x="1903295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52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Education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31F08FA0-6865-BDAD-FB3E-502E867A8D6C}"/>
              </a:ext>
            </a:extLst>
          </p:cNvPr>
          <p:cNvSpPr txBox="1">
            <a:spLocks/>
          </p:cNvSpPr>
          <p:nvPr/>
        </p:nvSpPr>
        <p:spPr>
          <a:xfrm>
            <a:off x="4752879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52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Health care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247FA25F-A3E2-3E14-F288-E89CA50E332C}"/>
              </a:ext>
            </a:extLst>
          </p:cNvPr>
          <p:cNvSpPr txBox="1">
            <a:spLocks/>
          </p:cNvSpPr>
          <p:nvPr/>
        </p:nvSpPr>
        <p:spPr>
          <a:xfrm>
            <a:off x="7598559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52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Retail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FA7087-DFFE-26A2-3D15-B7EF7DDDFF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199" y="4016991"/>
            <a:ext cx="2696111" cy="14011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457F4D-E162-9C11-A0C2-B3224FD3E6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879" y="4016991"/>
            <a:ext cx="2696111" cy="14011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9632BF-2593-49D7-B718-09C80B83EB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558" y="4016988"/>
            <a:ext cx="2696111" cy="1401123"/>
          </a:xfrm>
          <a:prstGeom prst="rect">
            <a:avLst/>
          </a:prstGeom>
        </p:spPr>
      </p:pic>
      <p:pic>
        <p:nvPicPr>
          <p:cNvPr id="4" name="Picture 3" descr="A person holding a suitcase and looking at his phone&#10;&#10;Description automatically generated">
            <a:extLst>
              <a:ext uri="{FF2B5EF4-FFF2-40B4-BE49-F238E27FC236}">
                <a16:creationId xmlns:a16="http://schemas.microsoft.com/office/drawing/2014/main" id="{FC0F5830-A9FA-DA0A-480F-B768081403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039" y="1425290"/>
            <a:ext cx="2692206" cy="1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AE7F567-7CAF-4649-A5C9-BCABCC908D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9443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AE7F567-7CAF-4649-A5C9-BCABCC908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C264EEB-6B6D-AE5D-B487-3D5015E87A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>
                <a:latin typeface="+mj-lt"/>
              </a:rPr>
              <a:t>Highlighted insights</a:t>
            </a:r>
          </a:p>
          <a:p>
            <a:endParaRPr lang="en-US" sz="900"/>
          </a:p>
          <a:p>
            <a:pPr marL="162000" indent="-162000"/>
            <a:r>
              <a:rPr lang="en-US" sz="900"/>
              <a:t>Size &amp; weight are key</a:t>
            </a:r>
          </a:p>
          <a:p>
            <a:pPr marL="162000" indent="-162000"/>
            <a:r>
              <a:rPr lang="en-US" sz="900"/>
              <a:t>Difficult &amp; time consuming to change HEPA</a:t>
            </a:r>
          </a:p>
          <a:p>
            <a:pPr marL="162000" indent="-162000"/>
            <a:r>
              <a:rPr lang="en-US" sz="900"/>
              <a:t>Non-ergonomic touch points currently</a:t>
            </a:r>
          </a:p>
          <a:p>
            <a:pPr marL="162000" indent="-162000"/>
            <a:r>
              <a:rPr lang="en-US" sz="900"/>
              <a:t>Power switch and latch a bit exposed on VP300 (robustness)</a:t>
            </a:r>
          </a:p>
          <a:p>
            <a:pPr marL="162000" indent="-162000"/>
            <a:r>
              <a:rPr lang="en-US" sz="900"/>
              <a:t>Market cord management/handling challenges in general </a:t>
            </a:r>
            <a:r>
              <a:rPr lang="en-US" sz="900">
                <a:sym typeface="Wingdings" panose="05000000000000000000" pitchFamily="2" charset="2"/>
              </a:rPr>
              <a:t> cords breaking more easily</a:t>
            </a:r>
            <a:endParaRPr lang="en-US" sz="900"/>
          </a:p>
          <a:p>
            <a:pPr marL="162000" indent="-162000"/>
            <a:r>
              <a:rPr lang="en-US" sz="900"/>
              <a:t>Small tool storage clips falling off easily/getting lost</a:t>
            </a:r>
            <a:br>
              <a:rPr lang="en-US" sz="900"/>
            </a:br>
            <a:r>
              <a:rPr lang="en-US" sz="900"/>
              <a:t>Overall wish for improved </a:t>
            </a:r>
            <a:r>
              <a:rPr lang="en-US" sz="900" u="sng"/>
              <a:t>featured models </a:t>
            </a:r>
            <a:br>
              <a:rPr lang="en-US" sz="900"/>
            </a:br>
            <a:r>
              <a:rPr lang="en-US" sz="900"/>
              <a:t>(rewind &amp; cordless)</a:t>
            </a:r>
          </a:p>
          <a:p>
            <a:pPr marL="324000" lvl="1" indent="-162000"/>
            <a:r>
              <a:rPr lang="en-US" sz="900"/>
              <a:t>Current battery and rewind model too heavy </a:t>
            </a:r>
            <a:br>
              <a:rPr lang="en-US" sz="900"/>
            </a:br>
            <a:r>
              <a:rPr lang="en-US" sz="900"/>
              <a:t>and big</a:t>
            </a:r>
          </a:p>
          <a:p>
            <a:pPr marL="324000" lvl="1" indent="-162000"/>
            <a:r>
              <a:rPr lang="en-US" sz="900"/>
              <a:t>Enhance durability (rewind)</a:t>
            </a:r>
          </a:p>
          <a:p>
            <a:pPr marL="324000" lvl="1" indent="-162000"/>
            <a:r>
              <a:rPr lang="en-US" sz="900"/>
              <a:t>Better cordless performance (cordless)</a:t>
            </a:r>
          </a:p>
          <a:p>
            <a:pPr marL="324000" lvl="1" indent="-162000"/>
            <a:r>
              <a:rPr lang="en-US" sz="900"/>
              <a:t>High pricing on current battery and rewind</a:t>
            </a:r>
          </a:p>
          <a:p>
            <a:pPr marL="162000" lvl="1" indent="0">
              <a:buNone/>
            </a:pPr>
            <a:br>
              <a:rPr lang="en-US" sz="90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endParaRPr lang="en-US" sz="900">
              <a:solidFill>
                <a:schemeClr val="accent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7A732-1B72-4B7E-9959-3A3F93D9053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8A39-864C-4516-ABEE-1F60AA4863B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0DF682-6238-41DE-B84D-6AF95453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CCI identified drivers &amp; highlighted customer needs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A0A575-CE3F-4485-91FC-04A222E4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2 | Customer insights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27A1809-CD65-AC41-573C-C18CC9E7A80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75521" y="2755993"/>
            <a:ext cx="1746407" cy="343344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+mj-lt"/>
              </a:rPr>
              <a:t>Job efficiency</a:t>
            </a:r>
            <a:br>
              <a:rPr lang="en-US" sz="1200" dirty="0">
                <a:latin typeface="+mj-lt"/>
              </a:rPr>
            </a:br>
            <a:endParaRPr lang="en-US" sz="12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Roboto Medium" panose="02000000000000000000" pitchFamily="2" charset="0"/>
                <a:ea typeface="Roboto Medium" panose="02000000000000000000" pitchFamily="2" charset="0"/>
              </a:rPr>
              <a:t>Drivers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/>
              <a:t>Time is a constant challenge for businesses (</a:t>
            </a:r>
            <a:r>
              <a:rPr lang="en-US" sz="800" dirty="0" err="1"/>
              <a:t>labour</a:t>
            </a:r>
            <a:r>
              <a:rPr lang="en-US" sz="800" dirty="0"/>
              <a:t> costs) and cleaners (get job done). Need to </a:t>
            </a:r>
            <a:r>
              <a:rPr lang="en-US" sz="800" dirty="0" err="1"/>
              <a:t>optimise</a:t>
            </a:r>
            <a:r>
              <a:rPr lang="en-US" sz="800" dirty="0"/>
              <a:t> performance/time efficiency.</a:t>
            </a:r>
          </a:p>
          <a:p>
            <a:pPr marL="144000" indent="-144000">
              <a:spcBef>
                <a:spcPts val="0"/>
              </a:spcBef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Roboto Medium" panose="02000000000000000000" pitchFamily="2" charset="0"/>
                <a:ea typeface="Roboto Medium" panose="02000000000000000000" pitchFamily="2" charset="0"/>
              </a:rPr>
              <a:t>Key focus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/>
              <a:t>Features supporting time saving, convenience and productivity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/>
              <a:t>Features enhancing ss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/>
              <a:t>Intuitive usability – clear touchpoints and visual simplicity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/>
              <a:t>Easy to replace consumables and spare parts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496AF-EA33-065E-EF30-51A9E4129F17}"/>
              </a:ext>
            </a:extLst>
          </p:cNvPr>
          <p:cNvSpPr txBox="1"/>
          <p:nvPr/>
        </p:nvSpPr>
        <p:spPr>
          <a:xfrm>
            <a:off x="475521" y="1703631"/>
            <a:ext cx="2087655" cy="4973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1400">
                <a:latin typeface="+mj-lt"/>
              </a:rPr>
              <a:t>Key overall drivers and key focus areas for range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02E932D3-202E-8340-8466-4191A6A8FCD4}"/>
              </a:ext>
            </a:extLst>
          </p:cNvPr>
          <p:cNvSpPr txBox="1">
            <a:spLocks/>
          </p:cNvSpPr>
          <p:nvPr/>
        </p:nvSpPr>
        <p:spPr>
          <a:xfrm>
            <a:off x="2483712" y="2755993"/>
            <a:ext cx="1746407" cy="3433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+mj-lt"/>
              </a:rPr>
              <a:t>Solution reliability</a:t>
            </a:r>
            <a:br>
              <a:rPr lang="en-US" sz="1200" dirty="0">
                <a:latin typeface="+mj-lt"/>
              </a:rPr>
            </a:br>
            <a:endParaRPr lang="en-US" sz="12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Roboto Medium" panose="02000000000000000000" pitchFamily="2" charset="0"/>
                <a:ea typeface="Roboto Medium" panose="02000000000000000000" pitchFamily="2" charset="0"/>
              </a:rPr>
              <a:t>Drivers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/>
              <a:t>Need to reduce downtime </a:t>
            </a:r>
            <a:br>
              <a:rPr lang="en-US" sz="800" dirty="0"/>
            </a:br>
            <a:r>
              <a:rPr lang="en-US" sz="800" dirty="0"/>
              <a:t>related risks of cleaning/business disruptions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/>
              <a:t>Rising prevalence of TCO mindset. How easy and affordable is the vac to maintain and repair?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Roboto Medium" panose="02000000000000000000" pitchFamily="2" charset="0"/>
                <a:ea typeface="Roboto Medium" panose="02000000000000000000" pitchFamily="2" charset="0"/>
              </a:rPr>
              <a:t>Key focus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/>
              <a:t>Enhanced durability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 err="1"/>
              <a:t>Optimising</a:t>
            </a:r>
            <a:r>
              <a:rPr lang="en-US" sz="800" dirty="0"/>
              <a:t> repairability/part replaceability (easy/quick swap) to make service and maintenance as time and cost-effective as possible.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221FAF40-3414-79EF-63B0-153A63F14420}"/>
              </a:ext>
            </a:extLst>
          </p:cNvPr>
          <p:cNvSpPr txBox="1">
            <a:spLocks/>
          </p:cNvSpPr>
          <p:nvPr/>
        </p:nvSpPr>
        <p:spPr>
          <a:xfrm>
            <a:off x="4491903" y="2755993"/>
            <a:ext cx="1746407" cy="3433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>
                <a:latin typeface="+mj-lt"/>
              </a:rPr>
              <a:t>Operator comfort, </a:t>
            </a:r>
            <a:br>
              <a:rPr lang="en-US" sz="1200">
                <a:latin typeface="+mj-lt"/>
              </a:rPr>
            </a:br>
            <a:r>
              <a:rPr lang="en-US" sz="1200">
                <a:latin typeface="+mj-lt"/>
              </a:rPr>
              <a:t>health and safety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">
                <a:latin typeface="Roboto Medium" panose="02000000000000000000" pitchFamily="2" charset="0"/>
                <a:ea typeface="Roboto Medium" panose="02000000000000000000" pitchFamily="2" charset="0"/>
              </a:rPr>
              <a:t>Drivers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/>
              <a:t>Compliance to stricter health </a:t>
            </a:r>
            <a:br>
              <a:rPr lang="en-US" sz="800"/>
            </a:br>
            <a:r>
              <a:rPr lang="en-US" sz="800"/>
              <a:t>and safety regulations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/>
              <a:t>Facing labour shortages and high staff turnover, working environment is increasingly a key focus area to attract and retain staff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/>
              <a:t>Many cleaners experience vac handling/carrying as physically straining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sz="800">
                <a:latin typeface="Roboto Medium" panose="02000000000000000000" pitchFamily="2" charset="0"/>
                <a:ea typeface="Roboto Medium" panose="02000000000000000000" pitchFamily="2" charset="0"/>
              </a:rPr>
              <a:t>Key focus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/>
              <a:t>Improved ergonomics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/>
              <a:t>Reduced strain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/>
              <a:t>Reducing weight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3D853A77-51F6-2AF5-4156-EFF95E0303C4}"/>
              </a:ext>
            </a:extLst>
          </p:cNvPr>
          <p:cNvSpPr txBox="1">
            <a:spLocks/>
          </p:cNvSpPr>
          <p:nvPr/>
        </p:nvSpPr>
        <p:spPr>
          <a:xfrm>
            <a:off x="6500093" y="2755993"/>
            <a:ext cx="1746407" cy="3433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>
                <a:latin typeface="+mj-lt"/>
              </a:rPr>
              <a:t>Sustainability</a:t>
            </a:r>
            <a:br>
              <a:rPr lang="en-US" sz="1200">
                <a:latin typeface="+mj-lt"/>
              </a:rPr>
            </a:br>
            <a:endParaRPr lang="en-US" sz="120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">
                <a:latin typeface="Roboto Medium" panose="02000000000000000000" pitchFamily="2" charset="0"/>
                <a:ea typeface="Roboto Medium" panose="02000000000000000000" pitchFamily="2" charset="0"/>
              </a:rPr>
              <a:t>Drivers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/>
              <a:t>Growing importance of green cleaning positioning/sustainability as business qualifier – especially for medium/</a:t>
            </a:r>
            <a:br>
              <a:rPr lang="en-US" sz="800"/>
            </a:br>
            <a:r>
              <a:rPr lang="en-US" sz="800"/>
              <a:t>large CCs.</a:t>
            </a:r>
          </a:p>
          <a:p>
            <a:pPr marL="144000" indent="-144000">
              <a:spcBef>
                <a:spcPts val="0"/>
              </a:spcBef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sz="800">
                <a:latin typeface="Roboto Medium" panose="02000000000000000000" pitchFamily="2" charset="0"/>
                <a:ea typeface="Roboto Medium" panose="02000000000000000000" pitchFamily="2" charset="0"/>
              </a:rPr>
              <a:t>Key focus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/>
              <a:t>Increased product lifetime </a:t>
            </a:r>
            <a:br>
              <a:rPr lang="en-US" sz="800"/>
            </a:br>
            <a:r>
              <a:rPr lang="en-US" sz="800"/>
              <a:t>through enhanced durability and repairability/replaceability of parts and consumables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/>
              <a:t>Improved energy efficiency</a:t>
            </a:r>
          </a:p>
          <a:p>
            <a:pPr marL="144000" indent="-144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/>
              <a:t>Recycled content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D2A5D06B-8B23-FB5C-F5F3-6FB160FE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2542" y="1781847"/>
            <a:ext cx="447675" cy="4191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AD3E43EC-E39E-6BF7-6B6A-D05A519D7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0292" y="1696122"/>
            <a:ext cx="447675" cy="50482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8FE51906-F2E1-5A24-D4E3-1A311050D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88042" y="1784088"/>
            <a:ext cx="466725" cy="43815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A139F17A-69A3-F9E1-BB79-19556D1964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34842" y="1888863"/>
            <a:ext cx="495300" cy="33337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68B7B21-5787-4450-6391-80552E8720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6540" y="1869813"/>
            <a:ext cx="419100" cy="3524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1530BE-1F14-AF34-D131-E69C3C720A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10217" y="1830250"/>
            <a:ext cx="476250" cy="38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712F6-2B8D-5FC6-C0A8-665155F43E29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10203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EB783081-F029-D284-A14D-902E3DAC5F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6016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783081-F029-D284-A14D-902E3DAC5F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0ABD03-BC24-0F94-F290-AE8D115137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err="1"/>
              <a:t>Less</a:t>
            </a:r>
            <a:r>
              <a:rPr lang="da-DK"/>
              <a:t> platforms &amp; </a:t>
            </a:r>
            <a:r>
              <a:rPr lang="da-DK" err="1"/>
              <a:t>stronger</a:t>
            </a:r>
            <a:r>
              <a:rPr lang="da-DK"/>
              <a:t>/clearer feature-model </a:t>
            </a:r>
            <a:r>
              <a:rPr lang="da-DK" err="1"/>
              <a:t>positioning</a:t>
            </a:r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3C4B78-7321-871D-5721-A0C6122A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2 | Product </a:t>
            </a:r>
            <a:r>
              <a:rPr lang="da-DK" err="1"/>
              <a:t>Strategy</a:t>
            </a:r>
            <a:endParaRPr lang="da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60F6A-8662-41A8-9065-EB80FF0A47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13</a:t>
            </a:fld>
            <a:endParaRPr lang="en" noProof="0"/>
          </a:p>
        </p:txBody>
      </p:sp>
      <p:sp>
        <p:nvSpPr>
          <p:cNvPr id="7" name="TextBox 6"/>
          <p:cNvSpPr txBox="1"/>
          <p:nvPr/>
        </p:nvSpPr>
        <p:spPr>
          <a:xfrm>
            <a:off x="1700349" y="2482301"/>
            <a:ext cx="585652" cy="204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a-DK" sz="1200"/>
              <a:t>VP300</a:t>
            </a:r>
            <a:endParaRPr lang="en-US" sz="1200"/>
          </a:p>
        </p:txBody>
      </p:sp>
      <p:sp>
        <p:nvSpPr>
          <p:cNvPr id="68" name="TextBox 67"/>
          <p:cNvSpPr txBox="1"/>
          <p:nvPr/>
        </p:nvSpPr>
        <p:spPr>
          <a:xfrm>
            <a:off x="6777847" y="5409078"/>
            <a:ext cx="3583008" cy="450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>
                <a:latin typeface="+mj-lt"/>
              </a:rPr>
              <a:t>Best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New GD1000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4F7373-F060-4899-A30B-A0BE5D8496B9}"/>
              </a:ext>
            </a:extLst>
          </p:cNvPr>
          <p:cNvSpPr txBox="1"/>
          <p:nvPr/>
        </p:nvSpPr>
        <p:spPr>
          <a:xfrm>
            <a:off x="2477453" y="3697340"/>
            <a:ext cx="1493761" cy="647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a-DK" sz="1200"/>
              <a:t>VP600</a:t>
            </a:r>
          </a:p>
          <a:p>
            <a:pPr algn="l">
              <a:lnSpc>
                <a:spcPct val="120000"/>
              </a:lnSpc>
            </a:pPr>
            <a:r>
              <a:rPr lang="da-DK" sz="1200"/>
              <a:t>VP600 Auto-</a:t>
            </a:r>
            <a:r>
              <a:rPr lang="da-DK" sz="1200" err="1"/>
              <a:t>Rewind</a:t>
            </a:r>
            <a:br>
              <a:rPr lang="da-DK" sz="1200"/>
            </a:br>
            <a:r>
              <a:rPr lang="da-DK" sz="1200"/>
              <a:t>VP600 </a:t>
            </a:r>
            <a:r>
              <a:rPr lang="da-DK" sz="1200" err="1"/>
              <a:t>Battery</a:t>
            </a:r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7C04C-69D8-4338-9473-27C243D1E2AC}"/>
              </a:ext>
            </a:extLst>
          </p:cNvPr>
          <p:cNvSpPr txBox="1"/>
          <p:nvPr/>
        </p:nvSpPr>
        <p:spPr>
          <a:xfrm>
            <a:off x="3592894" y="5532190"/>
            <a:ext cx="718690" cy="204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a-DK" sz="1200"/>
              <a:t>GD1000</a:t>
            </a:r>
            <a:endParaRPr lang="en-US" sz="1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2ECD93-1B29-464B-9709-00D7C73ABC4D}"/>
              </a:ext>
            </a:extLst>
          </p:cNvPr>
          <p:cNvSpPr txBox="1"/>
          <p:nvPr/>
        </p:nvSpPr>
        <p:spPr>
          <a:xfrm>
            <a:off x="6777847" y="2101292"/>
            <a:ext cx="3583008" cy="894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err="1">
                <a:latin typeface="+mj-lt"/>
              </a:rPr>
              <a:t>Better</a:t>
            </a:r>
            <a:endParaRPr lang="da-DK" sz="1600">
              <a:latin typeface="+mj-lt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New VP300 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New </a:t>
            </a:r>
            <a:r>
              <a:rPr kumimoji="0" lang="da-DK" sz="1200" b="0" i="0" u="sng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feature model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1 (</a:t>
            </a:r>
            <a:r>
              <a:rPr kumimoji="0" lang="da-DK" sz="12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rewind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)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New </a:t>
            </a:r>
            <a:r>
              <a:rPr kumimoji="0" lang="da-DK" sz="1200" b="0" i="0" u="sng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feature model</a:t>
            </a:r>
            <a:r>
              <a:rPr kumimoji="0" lang="da-DK" sz="1200" b="0" i="0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2 (</a:t>
            </a:r>
            <a:r>
              <a:rPr kumimoji="0" lang="da-DK" sz="12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cordless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)</a:t>
            </a:r>
            <a:endParaRPr lang="en-US" sz="1600">
              <a:latin typeface="+mj-lt"/>
            </a:endParaRP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6CB106FD-2B2C-4852-862F-CC1B8E8AA911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/>
          </a:p>
        </p:txBody>
      </p:sp>
      <p:pic>
        <p:nvPicPr>
          <p:cNvPr id="8" name="Picture 7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8F4F3012-AB12-C36E-CB74-8C1D5DA08C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57" y="1527605"/>
            <a:ext cx="1306028" cy="1556594"/>
          </a:xfrm>
          <a:prstGeom prst="rect">
            <a:avLst/>
          </a:prstGeom>
        </p:spPr>
      </p:pic>
      <p:pic>
        <p:nvPicPr>
          <p:cNvPr id="13" name="Picture 12" descr="A vacuum cleaner on a black background&#10;&#10;Description automatically generated">
            <a:extLst>
              <a:ext uri="{FF2B5EF4-FFF2-40B4-BE49-F238E27FC236}">
                <a16:creationId xmlns:a16="http://schemas.microsoft.com/office/drawing/2014/main" id="{518084E2-32A4-A0B7-691F-A3C762E366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909" y="3178830"/>
            <a:ext cx="1221487" cy="1608364"/>
          </a:xfrm>
          <a:prstGeom prst="rect">
            <a:avLst/>
          </a:prstGeom>
        </p:spPr>
      </p:pic>
      <p:pic>
        <p:nvPicPr>
          <p:cNvPr id="28" name="Picture 27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51515BF8-F2EF-A42B-E6BB-8EC7F5CFAE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92" y="4680829"/>
            <a:ext cx="1236418" cy="163529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F2FDFB-6768-0BF2-FCD8-AC4D9A465472}"/>
              </a:ext>
            </a:extLst>
          </p:cNvPr>
          <p:cNvCxnSpPr>
            <a:cxnSpLocks/>
          </p:cNvCxnSpPr>
          <p:nvPr/>
        </p:nvCxnSpPr>
        <p:spPr>
          <a:xfrm>
            <a:off x="2477453" y="2584636"/>
            <a:ext cx="3888178" cy="0"/>
          </a:xfrm>
          <a:prstGeom prst="line">
            <a:avLst/>
          </a:prstGeom>
          <a:ln w="12700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CC0BFC-2642-A82C-3C5A-B81C5623731E}"/>
              </a:ext>
            </a:extLst>
          </p:cNvPr>
          <p:cNvCxnSpPr>
            <a:cxnSpLocks/>
          </p:cNvCxnSpPr>
          <p:nvPr/>
        </p:nvCxnSpPr>
        <p:spPr>
          <a:xfrm>
            <a:off x="4528407" y="5634525"/>
            <a:ext cx="1837224" cy="3214"/>
          </a:xfrm>
          <a:prstGeom prst="line">
            <a:avLst/>
          </a:prstGeom>
          <a:ln w="12700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15">
            <a:extLst>
              <a:ext uri="{FF2B5EF4-FFF2-40B4-BE49-F238E27FC236}">
                <a16:creationId xmlns:a16="http://schemas.microsoft.com/office/drawing/2014/main" id="{16EF871F-42C4-9E0D-178E-1A45D35B4302}"/>
              </a:ext>
            </a:extLst>
          </p:cNvPr>
          <p:cNvSpPr txBox="1">
            <a:spLocks/>
          </p:cNvSpPr>
          <p:nvPr/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2"/>
                </a:solidFill>
              </a:rPr>
              <a:t>COMPANY CONFIDENTIAL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84C4E-6F03-4F4C-FF52-45E2400228CC}"/>
              </a:ext>
            </a:extLst>
          </p:cNvPr>
          <p:cNvSpPr txBox="1"/>
          <p:nvPr/>
        </p:nvSpPr>
        <p:spPr>
          <a:xfrm>
            <a:off x="10780296" y="88291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31776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A48A3-D4C0-0DD1-F9F2-8FD271933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E252-64DC-AF56-7377-0A25BB0E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F1756-FA9C-979F-9166-10525886318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80521" y="1381125"/>
            <a:ext cx="2412244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Background, Brand &amp; Design &amp; Value proposition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02813-A85B-C4E5-E49F-BFF856FD442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80521" y="2304475"/>
            <a:ext cx="2070433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Target segments &amp;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ADA91-3B37-B616-F88B-576B23580E9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80521" y="3227825"/>
            <a:ext cx="1898439" cy="698238"/>
          </a:xfrm>
        </p:spPr>
        <p:txBody>
          <a:bodyPr/>
          <a:lstStyle/>
          <a:p>
            <a:r>
              <a:rPr lang="en-US"/>
              <a:t>New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7AC022-515B-4B51-B816-8B0AB3A2018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80521" y="4151175"/>
            <a:ext cx="2806018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Key selling points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DB65A1-4979-7777-D4DB-E61D04D8A7B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29954" y="13811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B6454C-583A-60A3-E55D-9A3040B6E37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29954" y="23044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BB42B-AFCF-6B63-53C5-18E068F5F8D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29954" y="3227825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861233C-7DBE-CB6B-2F88-1DFCAC15B95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29954" y="41511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D125BFD-4B3E-DF3D-DBC2-3040517FC6D6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CAC4BFD-8D1E-01F8-5571-08F9B1DC87C4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CDE8996-5020-A2B9-898E-377A2F10B850}"/>
              </a:ext>
            </a:extLst>
          </p:cNvPr>
          <p:cNvSpPr txBox="1">
            <a:spLocks/>
          </p:cNvSpPr>
          <p:nvPr/>
        </p:nvSpPr>
        <p:spPr>
          <a:xfrm>
            <a:off x="5707794" y="1381125"/>
            <a:ext cx="207043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Accessories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25143E2-206E-DC21-B6C0-3B4D820E00C7}"/>
              </a:ext>
            </a:extLst>
          </p:cNvPr>
          <p:cNvSpPr txBox="1">
            <a:spLocks/>
          </p:cNvSpPr>
          <p:nvPr/>
        </p:nvSpPr>
        <p:spPr>
          <a:xfrm>
            <a:off x="5707794" y="2304475"/>
            <a:ext cx="1978664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825E2BA-5F90-1DA2-9595-24712A3D63D9}"/>
              </a:ext>
            </a:extLst>
          </p:cNvPr>
          <p:cNvSpPr txBox="1">
            <a:spLocks/>
          </p:cNvSpPr>
          <p:nvPr/>
        </p:nvSpPr>
        <p:spPr>
          <a:xfrm>
            <a:off x="1968167" y="5074523"/>
            <a:ext cx="214612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Key competition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3CBB683-BB20-C990-8E5A-A9C7E5FC4F4A}"/>
              </a:ext>
            </a:extLst>
          </p:cNvPr>
          <p:cNvSpPr txBox="1">
            <a:spLocks/>
          </p:cNvSpPr>
          <p:nvPr/>
        </p:nvSpPr>
        <p:spPr>
          <a:xfrm>
            <a:off x="1117600" y="507452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8FCB5B8-D34B-2884-E4D6-3C517CD3CBD6}"/>
              </a:ext>
            </a:extLst>
          </p:cNvPr>
          <p:cNvSpPr txBox="1">
            <a:spLocks/>
          </p:cNvSpPr>
          <p:nvPr/>
        </p:nvSpPr>
        <p:spPr>
          <a:xfrm>
            <a:off x="4746014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6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2A6313B-282A-D2DF-2DEE-240876A0C215}"/>
              </a:ext>
            </a:extLst>
          </p:cNvPr>
          <p:cNvSpPr txBox="1">
            <a:spLocks/>
          </p:cNvSpPr>
          <p:nvPr/>
        </p:nvSpPr>
        <p:spPr>
          <a:xfrm>
            <a:off x="4746014" y="230447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7</a:t>
            </a:r>
          </a:p>
        </p:txBody>
      </p:sp>
      <p:pic>
        <p:nvPicPr>
          <p:cNvPr id="7" name="Picture Placeholder 12" descr="A person vacuuming a room&#10;&#10;Description automatically generated">
            <a:extLst>
              <a:ext uri="{FF2B5EF4-FFF2-40B4-BE49-F238E27FC236}">
                <a16:creationId xmlns:a16="http://schemas.microsoft.com/office/drawing/2014/main" id="{441D0A10-73C4-6E8E-3754-F5D0A0687D1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583" y="0"/>
            <a:ext cx="4653417" cy="6273800"/>
          </a:xfrm>
        </p:spPr>
      </p:pic>
    </p:spTree>
    <p:extLst>
      <p:ext uri="{BB962C8B-B14F-4D97-AF65-F5344CB8AC3E}">
        <p14:creationId xmlns:p14="http://schemas.microsoft.com/office/powerpoint/2010/main" val="10558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8D7DEFD-5B8E-0E9C-B140-92A78F7E98B8}"/>
              </a:ext>
            </a:extLst>
          </p:cNvPr>
          <p:cNvSpPr/>
          <p:nvPr/>
        </p:nvSpPr>
        <p:spPr>
          <a:xfrm>
            <a:off x="5322823" y="1412875"/>
            <a:ext cx="1544400" cy="4860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1" name="Picture 10" descr="A black and blue vacuum&#10;&#10;Description automatically generated">
            <a:extLst>
              <a:ext uri="{FF2B5EF4-FFF2-40B4-BE49-F238E27FC236}">
                <a16:creationId xmlns:a16="http://schemas.microsoft.com/office/drawing/2014/main" id="{F53AB697-3CD8-ED7B-8E52-8CABD523FE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1706" y="4702073"/>
            <a:ext cx="1068588" cy="860114"/>
          </a:xfrm>
          <a:prstGeom prst="rect">
            <a:avLst/>
          </a:prstGeom>
        </p:spPr>
      </p:pic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EB5652CF-A1C7-3CC5-B64D-075631DD98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82788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5652CF-A1C7-3CC5-B64D-075631DD9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BFBDB16F-A97E-8051-7CC7-B197B2C84A68}"/>
              </a:ext>
            </a:extLst>
          </p:cNvPr>
          <p:cNvSpPr/>
          <p:nvPr/>
        </p:nvSpPr>
        <p:spPr>
          <a:xfrm>
            <a:off x="479425" y="1412875"/>
            <a:ext cx="1544400" cy="4860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D2653B-DE66-09D0-F681-F2CD588F669B}"/>
              </a:ext>
            </a:extLst>
          </p:cNvPr>
          <p:cNvSpPr/>
          <p:nvPr/>
        </p:nvSpPr>
        <p:spPr>
          <a:xfrm>
            <a:off x="2093891" y="1412875"/>
            <a:ext cx="1544400" cy="4860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1F01D3-2E66-91B8-BE5B-441B707B2286}"/>
              </a:ext>
            </a:extLst>
          </p:cNvPr>
          <p:cNvSpPr/>
          <p:nvPr/>
        </p:nvSpPr>
        <p:spPr>
          <a:xfrm>
            <a:off x="3708357" y="1412875"/>
            <a:ext cx="1544400" cy="4860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BC256A-49C9-C080-5E27-2F14A0DBDAD6}"/>
              </a:ext>
            </a:extLst>
          </p:cNvPr>
          <p:cNvSpPr/>
          <p:nvPr/>
        </p:nvSpPr>
        <p:spPr>
          <a:xfrm>
            <a:off x="6937289" y="1412875"/>
            <a:ext cx="1544400" cy="4860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F130AE-E849-546E-EC73-BD1630B06E6B}"/>
              </a:ext>
            </a:extLst>
          </p:cNvPr>
          <p:cNvSpPr/>
          <p:nvPr/>
        </p:nvSpPr>
        <p:spPr>
          <a:xfrm>
            <a:off x="8551755" y="1413526"/>
            <a:ext cx="1544400" cy="4860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EB734E9-A8A1-6264-293A-872E531F8E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err="1"/>
              <a:t>Pruned</a:t>
            </a:r>
            <a:r>
              <a:rPr lang="da-DK"/>
              <a:t>, To </a:t>
            </a:r>
            <a:r>
              <a:rPr lang="da-DK" err="1"/>
              <a:t>be</a:t>
            </a:r>
            <a:r>
              <a:rPr lang="da-DK"/>
              <a:t> </a:t>
            </a:r>
            <a:r>
              <a:rPr lang="da-DK" err="1"/>
              <a:t>pruned</a:t>
            </a:r>
            <a:r>
              <a:rPr lang="da-DK"/>
              <a:t> &amp; New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3 | New range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AD86D5-5980-A185-F3F0-3E6FB993F28D}"/>
              </a:ext>
            </a:extLst>
          </p:cNvPr>
          <p:cNvSpPr txBox="1"/>
          <p:nvPr/>
        </p:nvSpPr>
        <p:spPr>
          <a:xfrm>
            <a:off x="580225" y="3471294"/>
            <a:ext cx="134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VP300</a:t>
            </a:r>
            <a:endParaRPr lang="en-GB" sz="1200" i="0" u="none" strike="noStrike" spc="20">
              <a:effectLst/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9FA11A-C118-A240-DA66-C0EF2A830459}"/>
              </a:ext>
            </a:extLst>
          </p:cNvPr>
          <p:cNvSpPr txBox="1"/>
          <p:nvPr/>
        </p:nvSpPr>
        <p:spPr>
          <a:xfrm>
            <a:off x="2194691" y="3471294"/>
            <a:ext cx="134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VP600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A52D7E-C47F-24A1-D3C9-A3EA53E2819E}"/>
              </a:ext>
            </a:extLst>
          </p:cNvPr>
          <p:cNvSpPr txBox="1"/>
          <p:nvPr/>
        </p:nvSpPr>
        <p:spPr>
          <a:xfrm>
            <a:off x="3809157" y="3471294"/>
            <a:ext cx="134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VP600 Rewind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38EF57-5E67-1357-C47E-AA327916EC0D}"/>
              </a:ext>
            </a:extLst>
          </p:cNvPr>
          <p:cNvSpPr txBox="1"/>
          <p:nvPr/>
        </p:nvSpPr>
        <p:spPr>
          <a:xfrm>
            <a:off x="5423623" y="3471294"/>
            <a:ext cx="134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VP600 Battery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E0517F-475B-C590-A0C4-53FC0D30D347}"/>
              </a:ext>
            </a:extLst>
          </p:cNvPr>
          <p:cNvSpPr txBox="1"/>
          <p:nvPr/>
        </p:nvSpPr>
        <p:spPr>
          <a:xfrm>
            <a:off x="7038089" y="3471294"/>
            <a:ext cx="134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GD1000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CF3BBC-4C72-90AF-155D-BC8C3D8F49DE}"/>
              </a:ext>
            </a:extLst>
          </p:cNvPr>
          <p:cNvSpPr txBox="1"/>
          <p:nvPr/>
        </p:nvSpPr>
        <p:spPr>
          <a:xfrm>
            <a:off x="8652555" y="3471945"/>
            <a:ext cx="134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VP300 Basic</a:t>
            </a:r>
          </a:p>
          <a:p>
            <a:pPr algn="ctr" fontAlgn="t"/>
            <a:r>
              <a:rPr lang="en-GB" sz="1200" spc="20">
                <a:latin typeface="+mj-lt"/>
              </a:rPr>
              <a:t>VP300</a:t>
            </a:r>
          </a:p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VP300 S2</a:t>
            </a:r>
          </a:p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VP300 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55DE79-D289-91BB-C3BB-9B892AAEA321}"/>
              </a:ext>
            </a:extLst>
          </p:cNvPr>
          <p:cNvSpPr txBox="1"/>
          <p:nvPr/>
        </p:nvSpPr>
        <p:spPr>
          <a:xfrm>
            <a:off x="5423623" y="5559822"/>
            <a:ext cx="134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VP500</a:t>
            </a:r>
            <a:endParaRPr lang="en-GB" sz="1200" i="0" u="none" strike="noStrike" spc="20">
              <a:effectLst/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949C337-55F9-C615-1228-D0B7F1DF259B}"/>
              </a:ext>
            </a:extLst>
          </p:cNvPr>
          <p:cNvSpPr txBox="1"/>
          <p:nvPr/>
        </p:nvSpPr>
        <p:spPr>
          <a:xfrm>
            <a:off x="7038089" y="5559822"/>
            <a:ext cx="134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VP700</a:t>
            </a:r>
            <a:endParaRPr lang="en-GB" sz="1200" i="0" u="none" strike="noStrike" spc="20">
              <a:effectLst/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DC2F46-405F-A729-2DA5-D4D834A5494C}"/>
              </a:ext>
            </a:extLst>
          </p:cNvPr>
          <p:cNvSpPr txBox="1"/>
          <p:nvPr/>
        </p:nvSpPr>
        <p:spPr>
          <a:xfrm>
            <a:off x="580225" y="1629165"/>
            <a:ext cx="134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u="none" strike="noStrike" spc="20">
                <a:solidFill>
                  <a:schemeClr val="accent6"/>
                </a:solidFill>
                <a:effectLst/>
                <a:latin typeface="+mj-lt"/>
              </a:rPr>
              <a:t>Platform </a:t>
            </a:r>
            <a:br>
              <a:rPr lang="en-GB" sz="1400" u="none" strike="noStrike" spc="20">
                <a:solidFill>
                  <a:schemeClr val="accent6"/>
                </a:solidFill>
                <a:effectLst/>
                <a:latin typeface="+mj-lt"/>
              </a:rPr>
            </a:br>
            <a:r>
              <a:rPr lang="en-GB" sz="1400" u="none" strike="noStrike" spc="20">
                <a:solidFill>
                  <a:schemeClr val="accent6"/>
                </a:solidFill>
                <a:effectLst/>
                <a:latin typeface="+mj-lt"/>
              </a:rPr>
              <a:t>pruned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842B8D-64C4-C00B-5764-4A05D564D651}"/>
              </a:ext>
            </a:extLst>
          </p:cNvPr>
          <p:cNvSpPr txBox="1"/>
          <p:nvPr/>
        </p:nvSpPr>
        <p:spPr>
          <a:xfrm>
            <a:off x="2194691" y="1629165"/>
            <a:ext cx="134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u="none" strike="noStrike" spc="20">
                <a:solidFill>
                  <a:schemeClr val="accent6"/>
                </a:solidFill>
                <a:effectLst/>
                <a:latin typeface="+mj-lt"/>
              </a:rPr>
              <a:t>Platform </a:t>
            </a:r>
            <a:br>
              <a:rPr lang="en-GB" sz="1400" u="none" strike="noStrike" spc="20">
                <a:solidFill>
                  <a:schemeClr val="accent6"/>
                </a:solidFill>
                <a:effectLst/>
                <a:latin typeface="+mj-lt"/>
              </a:rPr>
            </a:br>
            <a:r>
              <a:rPr lang="en-GB" sz="1400" u="none" strike="noStrike" spc="20">
                <a:solidFill>
                  <a:schemeClr val="accent6"/>
                </a:solidFill>
                <a:effectLst/>
                <a:latin typeface="+mj-lt"/>
              </a:rPr>
              <a:t>pruned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47E90C-02F1-14EE-F1BB-1D2788BBD0D7}"/>
              </a:ext>
            </a:extLst>
          </p:cNvPr>
          <p:cNvSpPr txBox="1"/>
          <p:nvPr/>
        </p:nvSpPr>
        <p:spPr>
          <a:xfrm>
            <a:off x="3809157" y="1629165"/>
            <a:ext cx="134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u="none" strike="noStrike" spc="20">
                <a:solidFill>
                  <a:schemeClr val="accent6"/>
                </a:solidFill>
                <a:effectLst/>
                <a:latin typeface="+mj-lt"/>
              </a:rPr>
              <a:t>Platform </a:t>
            </a:r>
            <a:br>
              <a:rPr lang="en-GB" sz="1400" u="none" strike="noStrike" spc="20">
                <a:solidFill>
                  <a:schemeClr val="accent6"/>
                </a:solidFill>
                <a:effectLst/>
                <a:latin typeface="+mj-lt"/>
              </a:rPr>
            </a:br>
            <a:r>
              <a:rPr lang="en-GB" sz="1400" u="none" strike="noStrike" spc="20">
                <a:solidFill>
                  <a:schemeClr val="accent6"/>
                </a:solidFill>
                <a:effectLst/>
                <a:latin typeface="+mj-lt"/>
              </a:rPr>
              <a:t>pruned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93E9F98-1F48-09E7-FA3C-E56F8B1D8E56}"/>
              </a:ext>
            </a:extLst>
          </p:cNvPr>
          <p:cNvSpPr txBox="1"/>
          <p:nvPr/>
        </p:nvSpPr>
        <p:spPr>
          <a:xfrm>
            <a:off x="5423623" y="1629165"/>
            <a:ext cx="134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u="none" strike="noStrike" spc="20">
                <a:solidFill>
                  <a:schemeClr val="accent5"/>
                </a:solidFill>
                <a:effectLst/>
                <a:latin typeface="+mj-lt"/>
              </a:rPr>
              <a:t>To be </a:t>
            </a:r>
            <a:br>
              <a:rPr lang="en-GB" sz="1400" u="none" strike="noStrike" spc="20">
                <a:solidFill>
                  <a:schemeClr val="accent5"/>
                </a:solidFill>
                <a:effectLst/>
                <a:latin typeface="+mj-lt"/>
              </a:rPr>
            </a:br>
            <a:r>
              <a:rPr lang="en-GB" sz="1400" u="none" strike="noStrike" spc="20">
                <a:solidFill>
                  <a:schemeClr val="accent5"/>
                </a:solidFill>
                <a:effectLst/>
                <a:latin typeface="+mj-lt"/>
              </a:rPr>
              <a:t>pruned later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D5EE5A-22F4-3520-E4F8-6B58504C088C}"/>
              </a:ext>
            </a:extLst>
          </p:cNvPr>
          <p:cNvSpPr txBox="1"/>
          <p:nvPr/>
        </p:nvSpPr>
        <p:spPr>
          <a:xfrm>
            <a:off x="7038089" y="1629165"/>
            <a:ext cx="134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u="none" strike="noStrike" spc="20">
                <a:solidFill>
                  <a:schemeClr val="accent5"/>
                </a:solidFill>
                <a:effectLst/>
                <a:latin typeface="+mj-lt"/>
              </a:rPr>
              <a:t>To be </a:t>
            </a:r>
            <a:br>
              <a:rPr lang="en-GB" sz="1400" u="none" strike="noStrike" spc="20">
                <a:solidFill>
                  <a:schemeClr val="accent5"/>
                </a:solidFill>
                <a:effectLst/>
                <a:latin typeface="+mj-lt"/>
              </a:rPr>
            </a:br>
            <a:r>
              <a:rPr lang="en-GB" sz="1400" u="none" strike="noStrike" spc="20">
                <a:solidFill>
                  <a:schemeClr val="accent5"/>
                </a:solidFill>
                <a:effectLst/>
                <a:latin typeface="+mj-lt"/>
              </a:rPr>
              <a:t>pruned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68D13A6-DE0A-33AE-9104-304C14562530}"/>
              </a:ext>
            </a:extLst>
          </p:cNvPr>
          <p:cNvSpPr txBox="1"/>
          <p:nvPr/>
        </p:nvSpPr>
        <p:spPr>
          <a:xfrm>
            <a:off x="8652555" y="1737538"/>
            <a:ext cx="1342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u="none" strike="noStrike" spc="20">
                <a:solidFill>
                  <a:schemeClr val="accent3"/>
                </a:solidFill>
                <a:effectLst/>
                <a:latin typeface="+mj-lt"/>
              </a:rPr>
              <a:t>New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08B843-5E98-0FED-EE3E-957A1CE8AE9B}"/>
              </a:ext>
            </a:extLst>
          </p:cNvPr>
          <p:cNvSpPr txBox="1"/>
          <p:nvPr/>
        </p:nvSpPr>
        <p:spPr>
          <a:xfrm>
            <a:off x="5423623" y="4201919"/>
            <a:ext cx="1342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396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2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To be replaced by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1BEC88B-26B2-99EB-E62A-313259634D45}"/>
              </a:ext>
            </a:extLst>
          </p:cNvPr>
          <p:cNvSpPr txBox="1"/>
          <p:nvPr/>
        </p:nvSpPr>
        <p:spPr>
          <a:xfrm>
            <a:off x="7038089" y="4201919"/>
            <a:ext cx="1342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396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2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To be replaced by </a:t>
            </a:r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8632C908-A784-2FD0-575D-1E56A7D65410}"/>
              </a:ext>
            </a:extLst>
          </p:cNvPr>
          <p:cNvSpPr/>
          <p:nvPr/>
        </p:nvSpPr>
        <p:spPr>
          <a:xfrm rot="10800000">
            <a:off x="6023205" y="4448140"/>
            <a:ext cx="143637" cy="123825"/>
          </a:xfrm>
          <a:prstGeom prst="triangl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BE86F17A-E8D4-047B-4545-8553B9DD4F4C}"/>
              </a:ext>
            </a:extLst>
          </p:cNvPr>
          <p:cNvSpPr/>
          <p:nvPr/>
        </p:nvSpPr>
        <p:spPr>
          <a:xfrm rot="10800000">
            <a:off x="7637671" y="4448140"/>
            <a:ext cx="143637" cy="123825"/>
          </a:xfrm>
          <a:prstGeom prst="triangl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13B5F-6463-FBAA-FFDD-2E87E1FEB683}"/>
              </a:ext>
            </a:extLst>
          </p:cNvPr>
          <p:cNvSpPr txBox="1"/>
          <p:nvPr/>
        </p:nvSpPr>
        <p:spPr>
          <a:xfrm>
            <a:off x="5423623" y="5764085"/>
            <a:ext cx="1342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u="none" strike="noStrike" spc="20">
                <a:solidFill>
                  <a:schemeClr val="accent3"/>
                </a:solidFill>
                <a:effectLst/>
                <a:latin typeface="+mj-lt"/>
              </a:rPr>
              <a:t>New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4D3AF-5E0B-3D68-94CA-81FC099EE1FE}"/>
              </a:ext>
            </a:extLst>
          </p:cNvPr>
          <p:cNvSpPr txBox="1"/>
          <p:nvPr/>
        </p:nvSpPr>
        <p:spPr>
          <a:xfrm>
            <a:off x="7038089" y="5764085"/>
            <a:ext cx="1342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u="none" strike="noStrike" spc="20">
                <a:solidFill>
                  <a:schemeClr val="accent3"/>
                </a:solidFill>
                <a:effectLst/>
                <a:latin typeface="+mj-lt"/>
              </a:rPr>
              <a:t>New</a:t>
            </a:r>
          </a:p>
        </p:txBody>
      </p:sp>
      <p:pic>
        <p:nvPicPr>
          <p:cNvPr id="40" name="Picture 39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723B6F47-1BD3-5724-314B-5E724666EC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345" y="2677334"/>
            <a:ext cx="739220" cy="75550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D44EB36-7409-F277-2870-B7E1512CD109}"/>
              </a:ext>
            </a:extLst>
          </p:cNvPr>
          <p:cNvSpPr/>
          <p:nvPr/>
        </p:nvSpPr>
        <p:spPr>
          <a:xfrm>
            <a:off x="10166223" y="1412875"/>
            <a:ext cx="1544400" cy="4860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0ED140-93CA-DDDC-07E3-1A392226844A}"/>
              </a:ext>
            </a:extLst>
          </p:cNvPr>
          <p:cNvSpPr txBox="1"/>
          <p:nvPr/>
        </p:nvSpPr>
        <p:spPr>
          <a:xfrm>
            <a:off x="10267023" y="3471294"/>
            <a:ext cx="134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VP400</a:t>
            </a:r>
          </a:p>
          <a:p>
            <a:pPr algn="ctr" fontAlgn="t"/>
            <a:r>
              <a:rPr lang="en-GB" sz="1200" u="none" strike="noStrike" spc="20">
                <a:effectLst/>
                <a:latin typeface="+mj-lt"/>
              </a:rPr>
              <a:t>VP400 S2</a:t>
            </a:r>
          </a:p>
          <a:p>
            <a:pPr algn="ctr" fontAlgn="t"/>
            <a:r>
              <a:rPr lang="en-GB" sz="1200" spc="20">
                <a:latin typeface="+mj-lt"/>
              </a:rPr>
              <a:t>VP400 R</a:t>
            </a:r>
            <a:endParaRPr lang="en-GB" sz="1200" u="none" strike="noStrike" spc="20">
              <a:effectLst/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CA4D34-B30E-1AF3-7E31-EFA7E855C4AE}"/>
              </a:ext>
            </a:extLst>
          </p:cNvPr>
          <p:cNvSpPr txBox="1"/>
          <p:nvPr/>
        </p:nvSpPr>
        <p:spPr>
          <a:xfrm>
            <a:off x="10267023" y="1736887"/>
            <a:ext cx="1342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u="none" strike="noStrike" spc="20">
                <a:solidFill>
                  <a:schemeClr val="accent3"/>
                </a:solidFill>
                <a:effectLst/>
                <a:latin typeface="+mj-lt"/>
              </a:rPr>
              <a:t>New</a:t>
            </a:r>
          </a:p>
        </p:txBody>
      </p:sp>
      <p:pic>
        <p:nvPicPr>
          <p:cNvPr id="53" name="Picture 52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DE6CCD83-A3F9-9014-1029-20726BEEFE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118" y="2697416"/>
            <a:ext cx="738611" cy="768414"/>
          </a:xfrm>
          <a:prstGeom prst="rect">
            <a:avLst/>
          </a:prstGeom>
        </p:spPr>
      </p:pic>
      <p:pic>
        <p:nvPicPr>
          <p:cNvPr id="70" name="Picture 69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2DC726A0-8E15-8DCE-4C00-09D5513B18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5084" y="4719173"/>
            <a:ext cx="728810" cy="825915"/>
          </a:xfrm>
          <a:prstGeom prst="rect">
            <a:avLst/>
          </a:prstGeom>
        </p:spPr>
      </p:pic>
      <p:pic>
        <p:nvPicPr>
          <p:cNvPr id="6" name="Picture 5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A99EB37B-0003-3042-95A7-8B1FF1808A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21" y="2254086"/>
            <a:ext cx="997170" cy="1188480"/>
          </a:xfrm>
          <a:prstGeom prst="rect">
            <a:avLst/>
          </a:prstGeom>
        </p:spPr>
      </p:pic>
      <p:pic>
        <p:nvPicPr>
          <p:cNvPr id="7" name="Picture 6" descr="A vacuum cleaner on a black background&#10;&#10;Description automatically generated">
            <a:extLst>
              <a:ext uri="{FF2B5EF4-FFF2-40B4-BE49-F238E27FC236}">
                <a16:creationId xmlns:a16="http://schemas.microsoft.com/office/drawing/2014/main" id="{46CF217F-CE30-C32C-CB77-6BC5E7A1C24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052" y="2219736"/>
            <a:ext cx="932621" cy="1228006"/>
          </a:xfrm>
          <a:prstGeom prst="rect">
            <a:avLst/>
          </a:prstGeom>
        </p:spPr>
      </p:pic>
      <p:pic>
        <p:nvPicPr>
          <p:cNvPr id="10" name="Picture 9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5644935F-5AC2-01AC-15C6-F874615A6EB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084" y="2199174"/>
            <a:ext cx="944021" cy="1248568"/>
          </a:xfrm>
          <a:prstGeom prst="rect">
            <a:avLst/>
          </a:prstGeom>
        </p:spPr>
      </p:pic>
      <p:pic>
        <p:nvPicPr>
          <p:cNvPr id="12" name="Picture 11" descr="A vacuum cleaner on a black background&#10;&#10;Description automatically generated">
            <a:extLst>
              <a:ext uri="{FF2B5EF4-FFF2-40B4-BE49-F238E27FC236}">
                <a16:creationId xmlns:a16="http://schemas.microsoft.com/office/drawing/2014/main" id="{3FC8239D-D922-2A43-7131-C4A94C803E5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586" y="2219736"/>
            <a:ext cx="932621" cy="1228006"/>
          </a:xfrm>
          <a:prstGeom prst="rect">
            <a:avLst/>
          </a:prstGeom>
        </p:spPr>
      </p:pic>
      <p:pic>
        <p:nvPicPr>
          <p:cNvPr id="13" name="Picture 12" descr="A vacuum cleaner on a black background&#10;&#10;Description automatically generated">
            <a:extLst>
              <a:ext uri="{FF2B5EF4-FFF2-40B4-BE49-F238E27FC236}">
                <a16:creationId xmlns:a16="http://schemas.microsoft.com/office/drawing/2014/main" id="{5C28A03A-C694-05D6-80E2-AAA11EFAD3E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120" y="2219736"/>
            <a:ext cx="932621" cy="1228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DD97EB-9CEB-2AA2-9C71-5230CD97026C}"/>
              </a:ext>
            </a:extLst>
          </p:cNvPr>
          <p:cNvSpPr txBox="1"/>
          <p:nvPr/>
        </p:nvSpPr>
        <p:spPr>
          <a:xfrm>
            <a:off x="10780296" y="88291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22422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E5F75-9B51-E672-272A-86B31784010A}"/>
              </a:ext>
            </a:extLst>
          </p:cNvPr>
          <p:cNvSpPr/>
          <p:nvPr/>
        </p:nvSpPr>
        <p:spPr bwMode="auto">
          <a:xfrm>
            <a:off x="6231681" y="2228850"/>
            <a:ext cx="1920465" cy="39933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bIns="216000" anchor="b"/>
          <a:lstStyle/>
          <a:p>
            <a:pPr algn="ctr">
              <a:defRPr/>
            </a:pPr>
            <a:r>
              <a:rPr lang="en-GB" sz="1000"/>
              <a:t>Non price sensitive***; </a:t>
            </a:r>
          </a:p>
          <a:p>
            <a:pPr algn="ctr">
              <a:defRPr/>
            </a:pPr>
            <a:r>
              <a:rPr lang="en-GB" sz="1000"/>
              <a:t>Special need/Flexibility </a:t>
            </a:r>
            <a:br>
              <a:rPr lang="en-GB" sz="1000"/>
            </a:br>
            <a:r>
              <a:rPr lang="en-GB" sz="1000"/>
              <a:t>(e.g. cordless or long life), Performance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F83F8A-2F10-D095-CE13-EECA85C71811}"/>
              </a:ext>
            </a:extLst>
          </p:cNvPr>
          <p:cNvSpPr/>
          <p:nvPr/>
        </p:nvSpPr>
        <p:spPr bwMode="auto">
          <a:xfrm>
            <a:off x="2394678" y="2229378"/>
            <a:ext cx="1920465" cy="3993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bIns="216000" anchor="b"/>
          <a:lstStyle/>
          <a:p>
            <a:pPr algn="ctr">
              <a:defRPr/>
            </a:pPr>
            <a:r>
              <a:rPr lang="en-GB" sz="1000"/>
              <a:t>Ease of use (Price)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F08627-78FD-A7EE-511A-3392F8C77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521" y="2228850"/>
            <a:ext cx="1920465" cy="39933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bIns="216000" anchor="b"/>
          <a:lstStyle/>
          <a:p>
            <a:pPr algn="ctr"/>
            <a:r>
              <a:rPr lang="en-GB" sz="1000"/>
              <a:t>Price focus** and </a:t>
            </a:r>
            <a:br>
              <a:rPr lang="en-GB" sz="1000"/>
            </a:br>
            <a:r>
              <a:rPr lang="en-GB" sz="1000"/>
              <a:t>simplicity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946C0-298F-BEAA-1AE7-9067F5DB0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835" y="2228850"/>
            <a:ext cx="1920465" cy="39933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bIns="216000" anchor="b"/>
          <a:lstStyle/>
          <a:p>
            <a:pPr algn="ctr"/>
            <a:r>
              <a:rPr lang="en-GB" sz="1000"/>
              <a:t>Productivity and Comfort</a:t>
            </a:r>
          </a:p>
          <a:p>
            <a:pPr algn="ctr"/>
            <a:r>
              <a:rPr lang="en-GB" sz="1000"/>
              <a:t>(Ease of use/Reliability)</a:t>
            </a:r>
          </a:p>
        </p:txBody>
      </p:sp>
      <p:pic>
        <p:nvPicPr>
          <p:cNvPr id="74" name="Picture 73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183ACC5C-5B73-E9C4-5FEE-3F791E9FB5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639" y="2507234"/>
            <a:ext cx="938085" cy="975937"/>
          </a:xfrm>
          <a:prstGeom prst="rect">
            <a:avLst/>
          </a:prstGeom>
        </p:spPr>
      </p:pic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47D27C5A-762F-30B4-30AE-7A9A52DBE6B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06710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D27C5A-762F-30B4-30AE-7A9A52DBE6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Content Placeholder 60">
            <a:extLst>
              <a:ext uri="{FF2B5EF4-FFF2-40B4-BE49-F238E27FC236}">
                <a16:creationId xmlns:a16="http://schemas.microsoft.com/office/drawing/2014/main" id="{194499EA-B079-A491-B309-081A4EB7B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2">
              <a:lumMod val="20000"/>
              <a:lumOff val="80000"/>
            </a:schemeClr>
          </a:solidFill>
          <a:effectLst/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Future model positioning (recommendation):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>
                <a:solidFill>
                  <a:srgbClr val="28313F"/>
                </a:solidFill>
                <a:latin typeface="Roboto Light"/>
              </a:rPr>
              <a:t>VP300 is targeted for the entry level area as a reliable light weight machine with a high performance vs positioning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Keep relative price positioning as today on VP300, where we have a good market grip/volume (with local adjustment flexibility) – please ensure to position the model against a comparable competitor with regards to functionality vs price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lang="en-US" sz="900">
                <a:sym typeface="Wingdings" panose="05000000000000000000" pitchFamily="2" charset="2"/>
              </a:rPr>
              <a:t>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gaining m-shares is the overarching objective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Especially rewind offering should be much lower priced vs today (slightly above VP300 models)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PAC (if too high priced, loosing both PAC + machine sales) – price vs main competition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64D95-2007-24E8-6AB1-7AD4DEC87D2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23D2E-7EB1-FB28-7B1A-7B784604DD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99330B-A6F2-C902-4CF4-01182EB6C1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Relative </a:t>
            </a:r>
            <a:r>
              <a:rPr lang="da-DK" err="1"/>
              <a:t>positioning</a:t>
            </a:r>
            <a:r>
              <a:rPr lang="da-DK"/>
              <a:t> as VP300 </a:t>
            </a:r>
            <a:r>
              <a:rPr lang="da-DK" err="1"/>
              <a:t>today</a:t>
            </a:r>
            <a:r>
              <a:rPr lang="da-DK"/>
              <a:t> | Be </a:t>
            </a:r>
            <a:r>
              <a:rPr lang="da-DK" err="1"/>
              <a:t>competitive</a:t>
            </a:r>
            <a:r>
              <a:rPr lang="da-DK"/>
              <a:t> </a:t>
            </a:r>
            <a:r>
              <a:rPr lang="da-DK" err="1"/>
              <a:t>locally</a:t>
            </a:r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1DE273-54E6-5DB1-C3AE-06EC3640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3 | New range </a:t>
            </a:r>
            <a:r>
              <a:rPr lang="da-DK" err="1"/>
              <a:t>positioning</a:t>
            </a:r>
            <a:endParaRPr lang="da-DK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677FA4-F5F1-E9F1-65DC-709D1D308CF7}"/>
              </a:ext>
            </a:extLst>
          </p:cNvPr>
          <p:cNvSpPr txBox="1"/>
          <p:nvPr/>
        </p:nvSpPr>
        <p:spPr>
          <a:xfrm>
            <a:off x="8629649" y="5500070"/>
            <a:ext cx="3562350" cy="783255"/>
          </a:xfrm>
          <a:prstGeom prst="rect">
            <a:avLst/>
          </a:prstGeom>
          <a:noFill/>
        </p:spPr>
        <p:txBody>
          <a:bodyPr wrap="square" lIns="288000" tIns="0" rIns="0" bIns="288000" anchor="b" anchorCtr="0">
            <a:spAutoFit/>
          </a:bodyPr>
          <a:lstStyle/>
          <a:p>
            <a:r>
              <a:rPr lang="en-US" sz="800" i="1">
                <a:latin typeface="Roboto Light" panose="02000000000000000000" pitchFamily="2" charset="0"/>
                <a:ea typeface="Roboto Light" panose="02000000000000000000" pitchFamily="2" charset="0"/>
              </a:rPr>
              <a:t>* Selected areas (a bit ‘simplified’ view)</a:t>
            </a:r>
            <a:br>
              <a:rPr lang="en-US" sz="800" i="1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800" i="1">
                <a:latin typeface="Roboto Light" panose="02000000000000000000" pitchFamily="2" charset="0"/>
                <a:ea typeface="Roboto Light" panose="02000000000000000000" pitchFamily="2" charset="0"/>
              </a:rPr>
              <a:t>** VP600 way-overpriced today and not matching c-needs nor delivering perf reflecting practical market position </a:t>
            </a:r>
            <a:r>
              <a:rPr lang="en-US" sz="800" i="1">
                <a:latin typeface="Roboto Light" panose="02000000000000000000" pitchFamily="2" charset="0"/>
                <a:ea typeface="Roboto Light" panose="02000000000000000000" pitchFamily="2" charset="0"/>
                <a:sym typeface="Wingdings" panose="05000000000000000000" pitchFamily="2" charset="2"/>
              </a:rPr>
              <a:t> Off-positioned</a:t>
            </a:r>
          </a:p>
          <a:p>
            <a:r>
              <a:rPr lang="en-GB" sz="800" i="1"/>
              <a:t>*** Upfront investment</a:t>
            </a:r>
          </a:p>
        </p:txBody>
      </p:sp>
      <p:pic>
        <p:nvPicPr>
          <p:cNvPr id="73" name="Picture 72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E65FD02E-B9F6-8A03-8892-3D01280106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280" y="2488568"/>
            <a:ext cx="954903" cy="9759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979F851-0F16-825E-0F96-03402C850D81}"/>
              </a:ext>
            </a:extLst>
          </p:cNvPr>
          <p:cNvSpPr txBox="1"/>
          <p:nvPr/>
        </p:nvSpPr>
        <p:spPr>
          <a:xfrm>
            <a:off x="475521" y="1703631"/>
            <a:ext cx="7677879" cy="2387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1400">
                <a:latin typeface="+mj-lt"/>
              </a:rPr>
              <a:t>Customer need / focus* vs Model positioning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507AB4-53A0-5A5D-FC42-310771C59CA3}"/>
              </a:ext>
            </a:extLst>
          </p:cNvPr>
          <p:cNvSpPr txBox="1"/>
          <p:nvPr/>
        </p:nvSpPr>
        <p:spPr>
          <a:xfrm>
            <a:off x="1919143" y="4801667"/>
            <a:ext cx="712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>
                <a:solidFill>
                  <a:schemeClr val="accent6"/>
                </a:solidFill>
                <a:latin typeface="+mj-lt"/>
              </a:rPr>
              <a:t>VP300</a:t>
            </a:r>
            <a:endParaRPr lang="en-US" sz="100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16D6E4-63A5-3BB6-F787-48D7DB1B38ED}"/>
              </a:ext>
            </a:extLst>
          </p:cNvPr>
          <p:cNvSpPr txBox="1"/>
          <p:nvPr/>
        </p:nvSpPr>
        <p:spPr>
          <a:xfrm>
            <a:off x="1841724" y="3468291"/>
            <a:ext cx="11990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accent2"/>
                </a:solidFill>
                <a:latin typeface="+mj-lt"/>
              </a:rPr>
              <a:t>New VP300</a:t>
            </a:r>
            <a:endParaRPr lang="en-US" sz="1000" dirty="0"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99EB57-112A-D0FF-D1D9-BCA74631EEA9}"/>
              </a:ext>
            </a:extLst>
          </p:cNvPr>
          <p:cNvSpPr txBox="1"/>
          <p:nvPr/>
        </p:nvSpPr>
        <p:spPr>
          <a:xfrm>
            <a:off x="6965504" y="4806466"/>
            <a:ext cx="13742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>
                <a:solidFill>
                  <a:schemeClr val="accent6"/>
                </a:solidFill>
                <a:latin typeface="+mj-lt"/>
              </a:rPr>
              <a:t>VP600 rewind*</a:t>
            </a:r>
            <a:endParaRPr lang="en-US" sz="1000"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86369B-2584-C320-BA99-263D954F6C71}"/>
              </a:ext>
            </a:extLst>
          </p:cNvPr>
          <p:cNvSpPr txBox="1"/>
          <p:nvPr/>
        </p:nvSpPr>
        <p:spPr>
          <a:xfrm>
            <a:off x="3412992" y="3468291"/>
            <a:ext cx="16478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accent2"/>
                </a:solidFill>
                <a:latin typeface="+mj-lt"/>
              </a:rPr>
              <a:t>New VP400</a:t>
            </a:r>
            <a:endParaRPr lang="en-US" sz="1000" dirty="0"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4F8205-4143-C0D6-9FDA-19F779416334}"/>
              </a:ext>
            </a:extLst>
          </p:cNvPr>
          <p:cNvSpPr txBox="1"/>
          <p:nvPr/>
        </p:nvSpPr>
        <p:spPr>
          <a:xfrm>
            <a:off x="473644" y="4186741"/>
            <a:ext cx="1470378" cy="369332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r>
              <a:rPr lang="en-GB" sz="1400" b="1">
                <a:solidFill>
                  <a:schemeClr val="accent6"/>
                </a:solidFill>
                <a:latin typeface="+mj-lt"/>
              </a:rPr>
              <a:t>Old models </a:t>
            </a:r>
          </a:p>
          <a:p>
            <a:r>
              <a:rPr lang="en-GB" sz="1000">
                <a:solidFill>
                  <a:schemeClr val="accent6"/>
                </a:solidFill>
              </a:rPr>
              <a:t>(to be outphased)</a:t>
            </a:r>
            <a:endParaRPr lang="en-US" sz="1000">
              <a:solidFill>
                <a:schemeClr val="accent6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BDCF8B-1D3A-A6B4-898C-D17DB7E08831}"/>
              </a:ext>
            </a:extLst>
          </p:cNvPr>
          <p:cNvSpPr txBox="1"/>
          <p:nvPr/>
        </p:nvSpPr>
        <p:spPr>
          <a:xfrm>
            <a:off x="473644" y="2744843"/>
            <a:ext cx="1015570" cy="584775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marL="0" indent="0">
              <a:buNone/>
            </a:pPr>
            <a:r>
              <a:rPr lang="en-GB" sz="1400" b="1">
                <a:solidFill>
                  <a:schemeClr val="accent3"/>
                </a:solidFill>
                <a:latin typeface="+mj-lt"/>
              </a:rPr>
              <a:t>Future models</a:t>
            </a:r>
          </a:p>
          <a:p>
            <a:pPr marL="0" indent="0">
              <a:buNone/>
            </a:pPr>
            <a:r>
              <a:rPr lang="en-GB" sz="1000">
                <a:solidFill>
                  <a:schemeClr val="accent3"/>
                </a:solidFill>
              </a:rPr>
              <a:t>(new)</a:t>
            </a:r>
          </a:p>
        </p:txBody>
      </p:sp>
      <p:pic>
        <p:nvPicPr>
          <p:cNvPr id="3" name="Picture 2" descr="A grey and white vacuum cleaner&#10;&#10;Description automatically generated">
            <a:extLst>
              <a:ext uri="{FF2B5EF4-FFF2-40B4-BE49-F238E27FC236}">
                <a16:creationId xmlns:a16="http://schemas.microsoft.com/office/drawing/2014/main" id="{EBCD93D0-4F59-D775-4B16-C98AB53F7C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856" y="3487933"/>
            <a:ext cx="2992312" cy="1682222"/>
          </a:xfrm>
          <a:prstGeom prst="rect">
            <a:avLst/>
          </a:prstGeom>
        </p:spPr>
      </p:pic>
      <p:pic>
        <p:nvPicPr>
          <p:cNvPr id="9" name="Picture 8" descr="A vacuum cleaner on wheels&#10;&#10;Description automatically generated">
            <a:extLst>
              <a:ext uri="{FF2B5EF4-FFF2-40B4-BE49-F238E27FC236}">
                <a16:creationId xmlns:a16="http://schemas.microsoft.com/office/drawing/2014/main" id="{28FE52C7-FC5A-4685-E925-82817749E1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882" y="3813715"/>
            <a:ext cx="1401259" cy="1153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E11533-A25B-BD64-91DB-DCE1C5A063F7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1213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0774" y="0"/>
            <a:ext cx="5991225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97304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19D1F199-E270-B2E9-5CC7-9941E25AF7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798" y="1629720"/>
            <a:ext cx="3290250" cy="3362722"/>
          </a:xfrm>
          <a:prstGeom prst="rect">
            <a:avLst/>
          </a:prstGeom>
        </p:spPr>
      </p:pic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A956474-9621-6B7B-1478-89FE2AA2875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5541558" cy="4870449"/>
          </a:xfrm>
        </p:spPr>
        <p:txBody>
          <a:bodyPr/>
          <a:lstStyle/>
          <a:p>
            <a:pPr marL="144000" marR="0" lvl="0" indent="-144000" algn="l" defTabSz="1023967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Improved serviceability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Filter; easy access/no tools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Detachable cord on majority of range*</a:t>
            </a:r>
          </a:p>
          <a:p>
            <a:pPr marL="144000" indent="-144000">
              <a:spcBef>
                <a:spcPts val="0"/>
              </a:spcBef>
            </a:pPr>
            <a:endParaRPr lang="en-US" sz="1000" dirty="0"/>
          </a:p>
          <a:p>
            <a:pPr marL="144000" indent="-144000">
              <a:spcBef>
                <a:spcPts val="0"/>
              </a:spcBef>
              <a:buNone/>
              <a:defRPr/>
            </a:pPr>
            <a:r>
              <a:rPr lang="en-GB" sz="1000" dirty="0">
                <a:solidFill>
                  <a:srgbClr val="28313F"/>
                </a:solidFill>
                <a:latin typeface="+mj-lt"/>
                <a:ea typeface="Roboto Light"/>
              </a:rPr>
              <a:t>Performance/Efficiency/Durability</a:t>
            </a:r>
            <a:endParaRPr lang="en-DK" sz="1000" dirty="0">
              <a:solidFill>
                <a:srgbClr val="28313F"/>
              </a:solidFill>
              <a:latin typeface="+mj-lt"/>
              <a:ea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Improved 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performance +10% 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despite 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reducing energy consumption by -12,5%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Best in class sound level - Reduced 3-4dB</a:t>
            </a:r>
            <a:endParaRPr kumimoji="0" lang="en-GB" sz="1000" b="0" i="1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+mn-lt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New rewind tested to outlive VAC life**</a:t>
            </a:r>
          </a:p>
          <a:p>
            <a:pPr marL="144000" indent="-144000">
              <a:spcBef>
                <a:spcPts val="0"/>
              </a:spcBef>
            </a:pPr>
            <a:endParaRPr lang="en-US" sz="1000" dirty="0"/>
          </a:p>
          <a:p>
            <a:pPr marL="144000" marR="0" lvl="0" indent="-14400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n-GB" sz="1000" dirty="0">
                <a:solidFill>
                  <a:srgbClr val="28313F"/>
                </a:solidFill>
                <a:latin typeface="+mj-lt"/>
                <a:ea typeface="Roboto Light"/>
              </a:rPr>
              <a:t>Enhanced UX/Convenience</a:t>
            </a:r>
            <a:endParaRPr lang="en-DK" sz="1000" dirty="0">
              <a:solidFill>
                <a:srgbClr val="28313F"/>
              </a:solidFill>
              <a:latin typeface="+mj-lt"/>
              <a:ea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New VP300 similar weight &amp; size as old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Highlighted touch points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Ergonomic shaped touch points (Handle, bent-end, latch)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Multiple cord storage options (triple on VP300)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Cord Quick-release (VP300; fast start up every day)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Durable large power switch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Icon &amp; illustration guidance</a:t>
            </a:r>
            <a:endParaRPr kumimoji="0" lang="en-DK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lang="en-DK" sz="100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Easy</a:t>
            </a:r>
            <a:r>
              <a:rPr lang="da-DK" sz="100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 hose</a:t>
            </a:r>
            <a:r>
              <a:rPr lang="en-DK" sz="100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 repair</a:t>
            </a:r>
            <a:r>
              <a:rPr lang="da-DK" sz="100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/</a:t>
            </a:r>
            <a:r>
              <a:rPr lang="en-DK" sz="100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replacement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44000" indent="-144000">
              <a:spcBef>
                <a:spcPts val="0"/>
              </a:spcBef>
            </a:pPr>
            <a:endParaRPr lang="en-US" sz="1000" dirty="0"/>
          </a:p>
          <a:p>
            <a:pPr marL="144000" indent="-144000">
              <a:spcBef>
                <a:spcPts val="0"/>
              </a:spcBef>
              <a:buNone/>
              <a:defRPr/>
            </a:pPr>
            <a:r>
              <a:rPr lang="da-DK" sz="1000" dirty="0">
                <a:solidFill>
                  <a:srgbClr val="28313F"/>
                </a:solidFill>
                <a:latin typeface="+mj-lt"/>
                <a:ea typeface="Roboto Light"/>
              </a:rPr>
              <a:t>Modernised design </a:t>
            </a:r>
            <a:endParaRPr lang="en-DK" sz="1000" dirty="0">
              <a:solidFill>
                <a:srgbClr val="28313F"/>
              </a:solidFill>
              <a:latin typeface="+mj-lt"/>
              <a:ea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Keeping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ref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to old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despite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new design and branding</a:t>
            </a:r>
            <a:endParaRPr kumimoji="0" lang="en-DK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Improved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packaging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content </a:t>
            </a:r>
            <a:r>
              <a:rPr kumimoji="0" lang="da-DK" sz="10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</a:t>
            </a:r>
            <a:r>
              <a:rPr kumimoji="0" lang="da-DK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selling</a:t>
            </a:r>
            <a:r>
              <a:rPr kumimoji="0" lang="da-DK" sz="10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points)</a:t>
            </a:r>
            <a:endParaRPr kumimoji="0" lang="en-GB" sz="1000" b="0" i="1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44000" indent="-144000">
              <a:spcBef>
                <a:spcPts val="0"/>
              </a:spcBef>
            </a:pPr>
            <a:endParaRPr lang="en-US" sz="1000" dirty="0"/>
          </a:p>
          <a:p>
            <a:pPr marL="144000" marR="0" lvl="0" indent="-14400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n-GB" sz="1000" dirty="0">
                <a:solidFill>
                  <a:srgbClr val="28313F"/>
                </a:solidFill>
                <a:latin typeface="+mj-lt"/>
                <a:ea typeface="Roboto Light"/>
              </a:rPr>
              <a:t>Service/maintenance kits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Light (5x bags, 1x HEPA, 1x Motor filter)</a:t>
            </a:r>
            <a:endParaRPr kumimoji="0" lang="en-DK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Plus (20x bags, 1x HEPA, 1x Motor filter)</a:t>
            </a:r>
          </a:p>
          <a:p>
            <a:pPr marL="144000" indent="-144000">
              <a:spcBef>
                <a:spcPts val="0"/>
              </a:spcBef>
            </a:pPr>
            <a:endParaRPr lang="en-US" sz="100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Roboto Light"/>
              </a:rPr>
              <a:t>VP300 &amp; VP400</a:t>
            </a:r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3 | New range upgrades</a:t>
            </a:r>
            <a:endParaRPr lang="da-DK"/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/>
          <p:nvPr/>
        </p:nvCxnSpPr>
        <p:spPr>
          <a:xfrm rot="10800000" flipH="1">
            <a:off x="9189931" y="4226834"/>
            <a:ext cx="1351880" cy="67499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0541811" y="1766233"/>
            <a:ext cx="20200" cy="246060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612798" y="4226833"/>
            <a:ext cx="1577371" cy="67507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9758283" y="4665585"/>
            <a:ext cx="1467145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395 mm /</a:t>
            </a:r>
            <a:endParaRPr sz="1100">
              <a:solidFill>
                <a:srgbClr val="252526"/>
              </a:solidFill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15.55 in</a:t>
            </a:r>
            <a:endParaRPr sz="1100">
              <a:solidFill>
                <a:srgbClr val="252526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301536" y="4764994"/>
            <a:ext cx="1147475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340 mm / </a:t>
            </a:r>
            <a:b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13.38 in</a:t>
            </a:r>
            <a:endParaRPr sz="1100">
              <a:solidFill>
                <a:srgbClr val="252526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641023" y="2467362"/>
            <a:ext cx="1077335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398 mm / </a:t>
            </a:r>
            <a:b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15.66 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F51C4C-C811-CF48-5AE8-603BD4A014CB}"/>
              </a:ext>
            </a:extLst>
          </p:cNvPr>
          <p:cNvSpPr txBox="1"/>
          <p:nvPr/>
        </p:nvSpPr>
        <p:spPr>
          <a:xfrm>
            <a:off x="6344512" y="581484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>
                <a:ea typeface="Roboto Light"/>
                <a:cs typeface="Roboto Light"/>
              </a:rPr>
              <a:t>* All VP400 models, most VP300</a:t>
            </a:r>
          </a:p>
          <a:p>
            <a:pPr>
              <a:defRPr/>
            </a:pPr>
            <a:r>
              <a:rPr lang="en-GB" sz="8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Roboto Light"/>
                <a:cs typeface="Roboto Light"/>
              </a:rPr>
              <a:t>** by “normal use”</a:t>
            </a:r>
          </a:p>
        </p:txBody>
      </p:sp>
    </p:spTree>
    <p:extLst>
      <p:ext uri="{BB962C8B-B14F-4D97-AF65-F5344CB8AC3E}">
        <p14:creationId xmlns:p14="http://schemas.microsoft.com/office/powerpoint/2010/main" val="32034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5233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2F0876C-58BF-F97B-C9F3-C09C09F36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731916"/>
              </p:ext>
            </p:extLst>
          </p:nvPr>
        </p:nvGraphicFramePr>
        <p:xfrm>
          <a:off x="479425" y="2820975"/>
          <a:ext cx="11213280" cy="3037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2000">
                  <a:extLst>
                    <a:ext uri="{9D8B030D-6E8A-4147-A177-3AD203B41FA5}">
                      <a16:colId xmlns:a16="http://schemas.microsoft.com/office/drawing/2014/main" val="1149769416"/>
                    </a:ext>
                  </a:extLst>
                </a:gridCol>
                <a:gridCol w="336465">
                  <a:extLst>
                    <a:ext uri="{9D8B030D-6E8A-4147-A177-3AD203B41FA5}">
                      <a16:colId xmlns:a16="http://schemas.microsoft.com/office/drawing/2014/main" val="865319334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119900109"/>
                    </a:ext>
                  </a:extLst>
                </a:gridCol>
                <a:gridCol w="1163561">
                  <a:extLst>
                    <a:ext uri="{9D8B030D-6E8A-4147-A177-3AD203B41FA5}">
                      <a16:colId xmlns:a16="http://schemas.microsoft.com/office/drawing/2014/main" val="3344722193"/>
                    </a:ext>
                  </a:extLst>
                </a:gridCol>
                <a:gridCol w="1163561">
                  <a:extLst>
                    <a:ext uri="{9D8B030D-6E8A-4147-A177-3AD203B41FA5}">
                      <a16:colId xmlns:a16="http://schemas.microsoft.com/office/drawing/2014/main" val="586490169"/>
                    </a:ext>
                  </a:extLst>
                </a:gridCol>
                <a:gridCol w="1162800">
                  <a:extLst>
                    <a:ext uri="{9D8B030D-6E8A-4147-A177-3AD203B41FA5}">
                      <a16:colId xmlns:a16="http://schemas.microsoft.com/office/drawing/2014/main" val="182586568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50642620"/>
                    </a:ext>
                  </a:extLst>
                </a:gridCol>
                <a:gridCol w="963718">
                  <a:extLst>
                    <a:ext uri="{9D8B030D-6E8A-4147-A177-3AD203B41FA5}">
                      <a16:colId xmlns:a16="http://schemas.microsoft.com/office/drawing/2014/main" val="962595297"/>
                    </a:ext>
                  </a:extLst>
                </a:gridCol>
                <a:gridCol w="866471">
                  <a:extLst>
                    <a:ext uri="{9D8B030D-6E8A-4147-A177-3AD203B41FA5}">
                      <a16:colId xmlns:a16="http://schemas.microsoft.com/office/drawing/2014/main" val="1488948393"/>
                    </a:ext>
                  </a:extLst>
                </a:gridCol>
                <a:gridCol w="1032352">
                  <a:extLst>
                    <a:ext uri="{9D8B030D-6E8A-4147-A177-3AD203B41FA5}">
                      <a16:colId xmlns:a16="http://schemas.microsoft.com/office/drawing/2014/main" val="2409503402"/>
                    </a:ext>
                  </a:extLst>
                </a:gridCol>
                <a:gridCol w="1032352">
                  <a:extLst>
                    <a:ext uri="{9D8B030D-6E8A-4147-A177-3AD203B41FA5}">
                      <a16:colId xmlns:a16="http://schemas.microsoft.com/office/drawing/2014/main" val="2898337705"/>
                    </a:ext>
                  </a:extLst>
                </a:gridCol>
              </a:tblGrid>
              <a:tr h="293361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VP300 &amp; VP400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spc="10" baseline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Outphased</a:t>
                      </a:r>
                      <a:r>
                        <a:rPr lang="en-US" sz="1200" b="1" i="0" u="none" strike="noStrike" spc="10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models</a:t>
                      </a: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183231"/>
                  </a:ext>
                </a:extLst>
              </a:tr>
              <a:tr h="430714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j-lt"/>
                        </a:rPr>
                        <a:t>EU/UK/CH/ZA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u="none" strike="noStrike">
                          <a:effectLst/>
                          <a:latin typeface="+mj-lt"/>
                        </a:rPr>
                        <a:t>US &amp; CN</a:t>
                      </a:r>
                      <a:endParaRPr lang="da-DK" sz="900">
                        <a:latin typeface="+mj-lt"/>
                      </a:endParaRPr>
                    </a:p>
                  </a:txBody>
                  <a:tcPr marL="0" marR="0" marT="90000" marB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u="none" strike="noStrike">
                          <a:effectLst/>
                          <a:latin typeface="+mj-lt"/>
                        </a:rPr>
                        <a:t>JP &amp; AU/NZ</a:t>
                      </a:r>
                      <a:endParaRPr lang="da-DK" sz="900">
                        <a:latin typeface="+mj-lt"/>
                      </a:endParaRPr>
                    </a:p>
                  </a:txBody>
                  <a:tcPr marL="0" marR="0" marT="90000" marB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j-lt"/>
                        </a:rPr>
                        <a:t>Old VP300 </a:t>
                      </a:r>
                      <a:br>
                        <a:rPr lang="en-US" sz="900" u="none" strike="noStrike">
                          <a:effectLst/>
                          <a:latin typeface="+mj-lt"/>
                        </a:rPr>
                      </a:br>
                      <a:r>
                        <a:rPr lang="en-US" sz="900" u="none" strike="noStrike">
                          <a:effectLst/>
                          <a:latin typeface="+mj-lt"/>
                        </a:rPr>
                        <a:t>EU/UK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j-lt"/>
                        </a:rPr>
                        <a:t>Old VP300 </a:t>
                      </a:r>
                      <a:br>
                        <a:rPr lang="en-US" sz="900" u="none" strike="noStrike">
                          <a:effectLst/>
                          <a:latin typeface="+mj-lt"/>
                        </a:rPr>
                      </a:br>
                      <a:r>
                        <a:rPr lang="en-US" sz="900" u="none" strike="noStrike">
                          <a:effectLst/>
                          <a:latin typeface="+mj-lt"/>
                        </a:rPr>
                        <a:t>INT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Old VP300 </a:t>
                      </a:r>
                      <a:br>
                        <a:rPr lang="en-US" sz="9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9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US &amp; JP</a:t>
                      </a: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VP600</a:t>
                      </a:r>
                      <a:br>
                        <a:rPr lang="en-US" sz="9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9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EU</a:t>
                      </a: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91262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Rated</a:t>
                      </a:r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Power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n-US" sz="90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900" b="0" i="0" u="none" strike="noStrike">
                          <a:effectLst/>
                          <a:latin typeface="+mn-lt"/>
                        </a:rPr>
                        <a:t>700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 b="0" i="0" u="none" strike="noStrike">
                          <a:effectLst/>
                          <a:latin typeface="+mn-lt"/>
                        </a:rPr>
                        <a:t>700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b="0" i="0" u="none" strike="noStrike">
                          <a:effectLst/>
                          <a:latin typeface="+mn-lt"/>
                        </a:rPr>
                        <a:t>1200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137926"/>
                  </a:ext>
                </a:extLst>
              </a:tr>
              <a:tr h="31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Suction Power (end of tube) – </a:t>
                      </a:r>
                      <a:r>
                        <a:rPr lang="da-DK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claim</a:t>
                      </a:r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(test</a:t>
                      </a:r>
                      <a:r>
                        <a:rPr lang="da-DK" sz="9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n-US" sz="90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900" b="0" i="0" u="none" strike="noStrike" dirty="0">
                          <a:effectLst/>
                          <a:latin typeface="+mn-lt"/>
                        </a:rPr>
                        <a:t>225</a:t>
                      </a:r>
                      <a:r>
                        <a:rPr lang="da-DK" sz="9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DK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 b="0" i="0" u="none" strike="noStrike">
                          <a:effectLst/>
                          <a:latin typeface="+mn-lt"/>
                        </a:rPr>
                        <a:t>225</a:t>
                      </a:r>
                      <a:r>
                        <a:rPr lang="da-DK" sz="900" b="0" i="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195-210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 b="0" i="0" u="none" strike="noStrike">
                          <a:effectLst/>
                          <a:latin typeface="+mn-lt"/>
                        </a:rPr>
                        <a:t>2</a:t>
                      </a:r>
                      <a:r>
                        <a:rPr lang="da-DK" sz="900" b="0" i="0" u="none" strike="noStrike">
                          <a:effectLst/>
                          <a:latin typeface="+mn-lt"/>
                        </a:rPr>
                        <a:t>50 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 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175-190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 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150-200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5790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Airflow</a:t>
                      </a:r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(end of tube) – claim </a:t>
                      </a:r>
                      <a:r>
                        <a:rPr lang="da-DK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(test</a:t>
                      </a:r>
                      <a:r>
                        <a:rPr lang="da-DK" sz="9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l/s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n-US" sz="90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9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 b="0" i="0" u="none" strike="noStrike">
                          <a:effectLst/>
                          <a:latin typeface="+mn-lt"/>
                        </a:rPr>
                        <a:t>32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/>
                        <a:t>33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 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 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24-30 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24-26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68974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Vacuum</a:t>
                      </a:r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 nozzle – claim </a:t>
                      </a:r>
                      <a:r>
                        <a:rPr lang="da-DK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(test</a:t>
                      </a:r>
                      <a:r>
                        <a:rPr lang="da-DK" sz="9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kPa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n-US" sz="90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9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 b="0" i="0" u="none" strike="noStrike">
                          <a:effectLst/>
                          <a:latin typeface="+mn-lt"/>
                        </a:rPr>
                        <a:t>22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da-DK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 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 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(</a:t>
                      </a:r>
                      <a:r>
                        <a:rPr lang="en-US" sz="9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821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Working sound level @2m (IEC 60335-2-69)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dB(A)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n-US" sz="90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9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 b="0" i="0" u="none" strike="noStrike">
                          <a:effectLst/>
                          <a:latin typeface="+mn-lt"/>
                        </a:rPr>
                        <a:t>51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 b="0" i="0" u="none" strike="noStrike">
                          <a:effectLst/>
                          <a:latin typeface="+mn-lt"/>
                        </a:rPr>
                        <a:t>5</a:t>
                      </a:r>
                      <a:r>
                        <a:rPr lang="da-DK" sz="900" b="0" i="0" u="none" strike="noStrike">
                          <a:effectLst/>
                          <a:latin typeface="+mn-lt"/>
                        </a:rPr>
                        <a:t>2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90636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Sound power level (IEC 60335-2-69) – </a:t>
                      </a:r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claim </a:t>
                      </a:r>
                      <a:r>
                        <a:rPr lang="da-DK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(test</a:t>
                      </a:r>
                      <a:r>
                        <a:rPr lang="da-DK" sz="9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dB(A)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69</a:t>
                      </a:r>
                      <a:r>
                        <a:rPr lang="da-DK" sz="9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68-70</a:t>
                      </a:r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b="0" i="0" u="none" strike="noStrike">
                          <a:effectLst/>
                          <a:latin typeface="+mn-lt"/>
                        </a:rPr>
                        <a:t>69 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68-70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a-DK" sz="900"/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0" i="0" u="none" strike="noStrike">
                          <a:effectLst/>
                          <a:latin typeface="+mn-lt"/>
                        </a:rPr>
                        <a:t>70 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69-71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 (</a:t>
                      </a:r>
                      <a:r>
                        <a:rPr lang="en-US" sz="9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71-74</a:t>
                      </a:r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(</a:t>
                      </a:r>
                      <a:r>
                        <a:rPr lang="en-US" sz="900" b="0" i="0" u="none" strike="noStrike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3425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Dimensions (</a:t>
                      </a:r>
                      <a:r>
                        <a:rPr lang="da-DK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LxWxH</a:t>
                      </a:r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endParaRPr lang="en-US" sz="90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n-US" sz="90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0" i="0" u="none" strike="noStrike">
                          <a:effectLst/>
                          <a:latin typeface="+mn-lt"/>
                        </a:rPr>
                        <a:t>398x340x395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395x340x390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54000" marB="5400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480x300x270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4079103"/>
                  </a:ext>
                </a:extLst>
              </a:tr>
            </a:tbl>
          </a:graphicData>
        </a:graphic>
      </p:graphicFrame>
      <p:pic>
        <p:nvPicPr>
          <p:cNvPr id="2" name="Picture 1" descr="A grey and white vacuum cleaner&#10;&#10;Description automatically generated">
            <a:extLst>
              <a:ext uri="{FF2B5EF4-FFF2-40B4-BE49-F238E27FC236}">
                <a16:creationId xmlns:a16="http://schemas.microsoft.com/office/drawing/2014/main" id="{8F53AE30-46E7-9209-298E-625BF6EDB6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181" y="1096147"/>
            <a:ext cx="3589794" cy="2018115"/>
          </a:xfrm>
          <a:prstGeom prst="rect">
            <a:avLst/>
          </a:prstGeom>
        </p:spPr>
      </p:pic>
      <p:pic>
        <p:nvPicPr>
          <p:cNvPr id="6" name="Picture 5" descr="A vacuum cleaner on wheels&#10;&#10;Description automatically generated">
            <a:extLst>
              <a:ext uri="{FF2B5EF4-FFF2-40B4-BE49-F238E27FC236}">
                <a16:creationId xmlns:a16="http://schemas.microsoft.com/office/drawing/2014/main" id="{B91903CE-9EEE-E29F-7EE1-7D72EB1091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290" y="1426504"/>
            <a:ext cx="1848164" cy="15215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VP300 &amp; VP400 </a:t>
            </a:r>
            <a:r>
              <a:rPr lang="en-US" b="1"/>
              <a:t>vs</a:t>
            </a:r>
            <a:r>
              <a:rPr lang="en-US"/>
              <a:t> 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old range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3 | Product comparison – Tech specs</a:t>
            </a:r>
          </a:p>
        </p:txBody>
      </p:sp>
      <p:pic>
        <p:nvPicPr>
          <p:cNvPr id="9" name="Picture 8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EE2B844D-87CB-EBF0-1A2A-7A49A86D22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788" y="1651230"/>
            <a:ext cx="1115612" cy="1140185"/>
          </a:xfrm>
          <a:prstGeom prst="rect">
            <a:avLst/>
          </a:prstGeom>
        </p:spPr>
      </p:pic>
      <p:pic>
        <p:nvPicPr>
          <p:cNvPr id="10" name="Picture 9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CFA3F527-08DB-7A3D-0F2B-62ED159B246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600" y="1661060"/>
            <a:ext cx="1095963" cy="1140186"/>
          </a:xfrm>
          <a:prstGeom prst="rect">
            <a:avLst/>
          </a:prstGeom>
        </p:spPr>
      </p:pic>
      <p:pic>
        <p:nvPicPr>
          <p:cNvPr id="13" name="Picture 12" descr="A close-up of a vacuum cleaner&#10;&#10;Description automatically generated">
            <a:extLst>
              <a:ext uri="{FF2B5EF4-FFF2-40B4-BE49-F238E27FC236}">
                <a16:creationId xmlns:a16="http://schemas.microsoft.com/office/drawing/2014/main" id="{B692CCBC-0CAB-5979-C89A-4B73510345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267" y="1484648"/>
            <a:ext cx="2183429" cy="16484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05B41E-8F9C-9D54-F8BA-326761B508F0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0D52E-0428-C479-46B9-69F57074F66B}"/>
              </a:ext>
            </a:extLst>
          </p:cNvPr>
          <p:cNvSpPr txBox="1"/>
          <p:nvPr/>
        </p:nvSpPr>
        <p:spPr>
          <a:xfrm>
            <a:off x="7794577" y="1484648"/>
            <a:ext cx="4003855" cy="4373647"/>
          </a:xfrm>
          <a:prstGeom prst="rect">
            <a:avLst/>
          </a:prstGeom>
          <a:solidFill>
            <a:srgbClr val="F0F1F3">
              <a:alpha val="5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DK" sz="1600"/>
          </a:p>
        </p:txBody>
      </p:sp>
    </p:spTree>
    <p:extLst>
      <p:ext uri="{BB962C8B-B14F-4D97-AF65-F5344CB8AC3E}">
        <p14:creationId xmlns:p14="http://schemas.microsoft.com/office/powerpoint/2010/main" val="218871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3259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Technical specification of range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3 | VP300 Technical spec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6230B9C-D8B1-6D3D-50D0-0486AC18A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258018"/>
              </p:ext>
            </p:extLst>
          </p:nvPr>
        </p:nvGraphicFramePr>
        <p:xfrm>
          <a:off x="475521" y="1412875"/>
          <a:ext cx="11227620" cy="4399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144746476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598947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21431873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16514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223779509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346790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2903459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0795142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3512531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7812650"/>
                    </a:ext>
                  </a:extLst>
                </a:gridCol>
                <a:gridCol w="71695">
                  <a:extLst>
                    <a:ext uri="{9D8B030D-6E8A-4147-A177-3AD203B41FA5}">
                      <a16:colId xmlns:a16="http://schemas.microsoft.com/office/drawing/2014/main" val="15877821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674796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7302911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586489337"/>
                    </a:ext>
                  </a:extLst>
                </a:gridCol>
                <a:gridCol w="67478">
                  <a:extLst>
                    <a:ext uri="{9D8B030D-6E8A-4147-A177-3AD203B41FA5}">
                      <a16:colId xmlns:a16="http://schemas.microsoft.com/office/drawing/2014/main" val="25017924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67064911"/>
                    </a:ext>
                  </a:extLst>
                </a:gridCol>
                <a:gridCol w="60099">
                  <a:extLst>
                    <a:ext uri="{9D8B030D-6E8A-4147-A177-3AD203B41FA5}">
                      <a16:colId xmlns:a16="http://schemas.microsoft.com/office/drawing/2014/main" val="17953603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2079228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5668101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5644121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2747730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7275865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1005189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66826557"/>
                    </a:ext>
                  </a:extLst>
                </a:gridCol>
                <a:gridCol w="84348">
                  <a:extLst>
                    <a:ext uri="{9D8B030D-6E8A-4147-A177-3AD203B41FA5}">
                      <a16:colId xmlns:a16="http://schemas.microsoft.com/office/drawing/2014/main" val="310845688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80662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Country variant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EU or CH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UK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APAC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US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626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Item number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107421144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107421149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107421159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107421154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107421158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107421148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069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Description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Note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BASIC EU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 EU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EU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EP S2 EU</a:t>
                      </a:r>
                      <a:endParaRPr lang="pt-BR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T EU</a:t>
                      </a:r>
                      <a:endParaRPr lang="fr-FR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T EU</a:t>
                      </a:r>
                      <a:endParaRPr lang="de-DE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TC CH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UK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ECP S2 UK</a:t>
                      </a:r>
                      <a:endParaRPr lang="nl-NL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EC UK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ZA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BASIC XC JP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BASIC XC JP</a:t>
                      </a:r>
                      <a:endParaRPr lang="en-U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AU/NZ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TC AU/NZ</a:t>
                      </a:r>
                      <a:endParaRPr lang="fr-FR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EC AU/NZ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CN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XT CN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US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988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Technical data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526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Voltage/Frequency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V/Hz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220-230/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220-230/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120/60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549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Protection class / IP protection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494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Rated Power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524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Suction Power (end of tube)</a:t>
                      </a:r>
                      <a:endParaRPr lang="en-U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131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Airflow (end of tube)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l/s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350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Vacuum at nozzle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kPa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594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Working sound level @2m 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(IEC 60335-2-69)</a:t>
                      </a:r>
                      <a:endParaRPr lang="en-U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dB(A)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Sound pressure level at working position; 2m distance</a:t>
                      </a:r>
                      <a:endParaRPr lang="en-US" sz="500" b="0" i="1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843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Sound pressure level @1m 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(IEC 60335-2-69)</a:t>
                      </a:r>
                      <a:endParaRPr lang="en-US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dB(A)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38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Dust bag capacity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696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 filter type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14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14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14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827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 filter area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cm²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333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Cord length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295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Working radius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378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Weight (machine)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Kg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machine only</a:t>
                      </a:r>
                      <a:endParaRPr lang="da-DK" sz="500" b="0" i="1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281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Dimensions (LxWxH)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219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075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Features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364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Detachable cord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344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Filtration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853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Recycled material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443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Durable rewind system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71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Silent mode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(Dual speed)</a:t>
                      </a:r>
                      <a:endParaRPr lang="da-DK" sz="500" b="0" i="1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182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Dual cord storage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61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Triple cord storage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r>
                        <a:rPr lang="en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388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Tube parking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124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 storage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357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Ergonomic handle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660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Ergo bent-end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437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Ergo+ bent-end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2k/soft overmold</a:t>
                      </a:r>
                      <a:endParaRPr lang="da-DK" sz="500" b="0" i="1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601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771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Dust bags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87692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FD1229E-2298-202A-FF76-EBEFBA4CDD30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 dirty="0"/>
              <a:t>*C</a:t>
            </a:r>
            <a:r>
              <a:rPr lang="en-GB" sz="800" dirty="0">
                <a:effectLst/>
              </a:rPr>
              <a:t>o-branded/private label models not included in sales presentation</a:t>
            </a:r>
            <a:endParaRPr lang="en-DK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E3D0F-EEC3-3F3C-44D3-26DF199A3109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15511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1D67-9E9A-47C3-A2DD-B2B75FB0456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80521" y="1381125"/>
            <a:ext cx="2412244" cy="698238"/>
          </a:xfrm>
        </p:spPr>
        <p:txBody>
          <a:bodyPr/>
          <a:lstStyle/>
          <a:p>
            <a:r>
              <a:rPr lang="en-US"/>
              <a:t>Background, Brand &amp; Design &amp; Value proposition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07C7-0ECF-4BF5-A045-4D8036A58FB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80521" y="2304475"/>
            <a:ext cx="2070433" cy="698238"/>
          </a:xfrm>
        </p:spPr>
        <p:txBody>
          <a:bodyPr/>
          <a:lstStyle/>
          <a:p>
            <a:r>
              <a:rPr lang="en-US"/>
              <a:t>Target segments &amp;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04906-0AAE-4CB6-B00B-400B891D77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80521" y="3227825"/>
            <a:ext cx="1898439" cy="698238"/>
          </a:xfrm>
        </p:spPr>
        <p:txBody>
          <a:bodyPr/>
          <a:lstStyle/>
          <a:p>
            <a:r>
              <a:rPr lang="en-US"/>
              <a:t>New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542A51-367A-4167-9752-5079572B4A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80521" y="4151175"/>
            <a:ext cx="2806018" cy="698238"/>
          </a:xfrm>
        </p:spPr>
        <p:txBody>
          <a:bodyPr/>
          <a:lstStyle/>
          <a:p>
            <a:r>
              <a:rPr lang="en-US"/>
              <a:t>Key selling points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BC23D-47E9-4120-A6D7-24FD29D2076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29954" y="1381125"/>
            <a:ext cx="698400" cy="698238"/>
          </a:xfrm>
        </p:spPr>
        <p:txBody>
          <a:bodyPr bIns="0"/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C5112B-EB2B-4C8F-B168-083A2A11A2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29954" y="2304475"/>
            <a:ext cx="698400" cy="698238"/>
          </a:xfrm>
          <a:solidFill>
            <a:srgbClr val="38AFD9"/>
          </a:solidFill>
        </p:spPr>
        <p:txBody>
          <a:bodyPr bIns="0"/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371355-1C45-4851-8D01-7A92B44BE7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29954" y="3227825"/>
            <a:ext cx="698400" cy="698238"/>
          </a:xfrm>
          <a:solidFill>
            <a:srgbClr val="38AFD9"/>
          </a:solidFill>
        </p:spPr>
        <p:txBody>
          <a:bodyPr bIns="0"/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EBA80C-DEE5-48A1-A470-3A42CC23CC9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29954" y="4151175"/>
            <a:ext cx="698400" cy="698238"/>
          </a:xfrm>
          <a:solidFill>
            <a:srgbClr val="38AFD9"/>
          </a:solidFill>
        </p:spPr>
        <p:txBody>
          <a:bodyPr bIns="0"/>
          <a:lstStyle/>
          <a:p>
            <a:r>
              <a:rPr lang="en-US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136C426-12F6-D259-FCFD-9A5FC5BD5C1C}"/>
              </a:ext>
            </a:extLst>
          </p:cNvPr>
          <p:cNvSpPr txBox="1">
            <a:spLocks/>
          </p:cNvSpPr>
          <p:nvPr/>
        </p:nvSpPr>
        <p:spPr>
          <a:xfrm>
            <a:off x="5707794" y="1381125"/>
            <a:ext cx="207043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/>
              <a:t>Accessories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C79E38B-38B4-2BC0-8923-98937A032989}"/>
              </a:ext>
            </a:extLst>
          </p:cNvPr>
          <p:cNvSpPr txBox="1">
            <a:spLocks/>
          </p:cNvSpPr>
          <p:nvPr/>
        </p:nvSpPr>
        <p:spPr>
          <a:xfrm>
            <a:off x="5707794" y="2304475"/>
            <a:ext cx="1978664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/>
              <a:t>Other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2DB382-33DF-9185-8D2E-A96244BEAD3A}"/>
              </a:ext>
            </a:extLst>
          </p:cNvPr>
          <p:cNvSpPr txBox="1">
            <a:spLocks/>
          </p:cNvSpPr>
          <p:nvPr/>
        </p:nvSpPr>
        <p:spPr>
          <a:xfrm>
            <a:off x="1968167" y="5074523"/>
            <a:ext cx="214612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/>
              <a:t>Key competition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581F51C-55EC-47A5-B172-49BB4692C929}"/>
              </a:ext>
            </a:extLst>
          </p:cNvPr>
          <p:cNvSpPr txBox="1">
            <a:spLocks/>
          </p:cNvSpPr>
          <p:nvPr/>
        </p:nvSpPr>
        <p:spPr>
          <a:xfrm>
            <a:off x="1117600" y="5074523"/>
            <a:ext cx="698400" cy="698238"/>
          </a:xfrm>
          <a:prstGeom prst="ellipse">
            <a:avLst/>
          </a:prstGeom>
          <a:solidFill>
            <a:srgbClr val="38AFD9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4D2969A-E2F3-582C-9978-98DF0E78A85E}"/>
              </a:ext>
            </a:extLst>
          </p:cNvPr>
          <p:cNvSpPr txBox="1">
            <a:spLocks/>
          </p:cNvSpPr>
          <p:nvPr/>
        </p:nvSpPr>
        <p:spPr>
          <a:xfrm>
            <a:off x="4746014" y="1381125"/>
            <a:ext cx="698400" cy="698238"/>
          </a:xfrm>
          <a:prstGeom prst="ellipse">
            <a:avLst/>
          </a:prstGeom>
          <a:solidFill>
            <a:srgbClr val="38AFD9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F4DCAB63-9AF8-7C2D-28B7-AA38AA1A2684}"/>
              </a:ext>
            </a:extLst>
          </p:cNvPr>
          <p:cNvSpPr txBox="1">
            <a:spLocks/>
          </p:cNvSpPr>
          <p:nvPr/>
        </p:nvSpPr>
        <p:spPr>
          <a:xfrm>
            <a:off x="4746014" y="2304475"/>
            <a:ext cx="698400" cy="698238"/>
          </a:xfrm>
          <a:prstGeom prst="ellipse">
            <a:avLst/>
          </a:prstGeom>
          <a:solidFill>
            <a:srgbClr val="38AFD9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</a:t>
            </a:r>
          </a:p>
        </p:txBody>
      </p:sp>
      <p:pic>
        <p:nvPicPr>
          <p:cNvPr id="26" name="Picture Placeholder 25" descr="A person vacuuming a room&#10;&#10;Description automatically generated">
            <a:extLst>
              <a:ext uri="{FF2B5EF4-FFF2-40B4-BE49-F238E27FC236}">
                <a16:creationId xmlns:a16="http://schemas.microsoft.com/office/drawing/2014/main" id="{6E62B575-ECFA-3179-8A3D-BB6E61FBDFF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583" y="0"/>
            <a:ext cx="4653415" cy="6273800"/>
          </a:xfrm>
        </p:spPr>
      </p:pic>
    </p:spTree>
    <p:extLst>
      <p:ext uri="{BB962C8B-B14F-4D97-AF65-F5344CB8AC3E}">
        <p14:creationId xmlns:p14="http://schemas.microsoft.com/office/powerpoint/2010/main" val="1844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2403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How are the machines equipped?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3 | VP300 Configuration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D1D3B1C-1C61-7BCA-9BEE-A3B815A3E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833725"/>
              </p:ext>
            </p:extLst>
          </p:nvPr>
        </p:nvGraphicFramePr>
        <p:xfrm>
          <a:off x="481377" y="1415085"/>
          <a:ext cx="11217838" cy="4467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251280530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992207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5341614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814787714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574309809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077699455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1674357877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223512164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1803431323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117467797"/>
                    </a:ext>
                  </a:extLst>
                </a:gridCol>
                <a:gridCol w="71670">
                  <a:extLst>
                    <a:ext uri="{9D8B030D-6E8A-4147-A177-3AD203B41FA5}">
                      <a16:colId xmlns:a16="http://schemas.microsoft.com/office/drawing/2014/main" val="124963289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7734496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3030202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750084186"/>
                    </a:ext>
                  </a:extLst>
                </a:gridCol>
                <a:gridCol w="72000">
                  <a:extLst>
                    <a:ext uri="{9D8B030D-6E8A-4147-A177-3AD203B41FA5}">
                      <a16:colId xmlns:a16="http://schemas.microsoft.com/office/drawing/2014/main" val="351036871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397209750"/>
                    </a:ext>
                  </a:extLst>
                </a:gridCol>
                <a:gridCol w="72000">
                  <a:extLst>
                    <a:ext uri="{9D8B030D-6E8A-4147-A177-3AD203B41FA5}">
                      <a16:colId xmlns:a16="http://schemas.microsoft.com/office/drawing/2014/main" val="47647090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6547286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64108003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79138237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42465932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182247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28266152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95227865"/>
                    </a:ext>
                  </a:extLst>
                </a:gridCol>
                <a:gridCol w="72000">
                  <a:extLst>
                    <a:ext uri="{9D8B030D-6E8A-4147-A177-3AD203B41FA5}">
                      <a16:colId xmlns:a16="http://schemas.microsoft.com/office/drawing/2014/main" val="103049820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0073797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6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Country variant</a:t>
                      </a:r>
                      <a:endParaRPr lang="da-DK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EU or CH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UK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APAC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US</a:t>
                      </a:r>
                      <a:endParaRPr lang="da-DK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23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Item number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107421144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EA350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107421151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107421160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107421154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107421158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107421148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67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Description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Note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HEPA BASIC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HEPA 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HEPA XT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500" u="none" strike="noStrike">
                          <a:effectLst/>
                          <a:latin typeface="+mn-lt"/>
                        </a:rPr>
                        <a:t>VP300 HEPA EP S2 EU</a:t>
                      </a:r>
                      <a:endParaRPr lang="pt-BR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effectLst/>
                          <a:latin typeface="+mn-lt"/>
                        </a:rPr>
                        <a:t>VP300 HEPA PINK T EU</a:t>
                      </a:r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effectLst/>
                          <a:latin typeface="+mn-lt"/>
                        </a:rPr>
                        <a:t>VP300 R HEPA T EU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HEPA TC CH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effectLst/>
                          <a:latin typeface="+mn-lt"/>
                        </a:rPr>
                        <a:t>C UK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500" u="none" strike="noStrike">
                          <a:effectLst/>
                          <a:latin typeface="+mn-lt"/>
                        </a:rPr>
                        <a:t>VP300 HEPA ECP S2 UK</a:t>
                      </a:r>
                      <a:endParaRPr lang="nl-NL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R HEPA EC UK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EA350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ZA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BASIC XC JP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500" u="none" strike="noStrike">
                          <a:effectLst/>
                          <a:latin typeface="+mn-lt"/>
                        </a:rPr>
                        <a:t>VP300 HEPA BASIC XC JP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</a:t>
                      </a:r>
                      <a:br>
                        <a:rPr lang="da-DK" sz="500" u="none" strike="noStrike"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effectLst/>
                          <a:latin typeface="+mn-lt"/>
                        </a:rPr>
                        <a:t>C AU/NZ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fr-FR" sz="500" u="none" strike="noStrike">
                          <a:effectLst/>
                          <a:latin typeface="+mn-lt"/>
                        </a:rPr>
                      </a:br>
                      <a:r>
                        <a:rPr lang="fr-FR" sz="500" u="none" strike="noStrike">
                          <a:effectLst/>
                          <a:latin typeface="+mn-lt"/>
                        </a:rPr>
                        <a:t>TC AU/NZ</a:t>
                      </a:r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HEPA PINK EC AU/NZ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BASIC </a:t>
                      </a:r>
                      <a:br>
                        <a:rPr lang="da-DK" sz="500" u="none" strike="noStrike"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effectLst/>
                          <a:latin typeface="+mn-lt"/>
                        </a:rPr>
                        <a:t>C CN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effectLst/>
                          <a:latin typeface="+mn-lt"/>
                        </a:rPr>
                        <a:t>XT CN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effectLst/>
                          <a:latin typeface="+mn-lt"/>
                        </a:rPr>
                        <a:t>C US</a:t>
                      </a:r>
                      <a:endParaRPr lang="da-DK" sz="5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692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Accessories 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856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Tubes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298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  <a:latin typeface="+mn-lt"/>
                        </a:rPr>
                        <a:t>Extension tube steel D32 – Black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140 8246 040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113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Extension tube aluminium – Black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107421471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new PN</a:t>
                      </a:r>
                      <a:endParaRPr lang="da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582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  <a:latin typeface="+mn-lt"/>
                        </a:rPr>
                        <a:t>Telescopic tube aluminium – Black/Blue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107421463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new PN</a:t>
                      </a:r>
                      <a:endParaRPr lang="da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434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  <a:latin typeface="+mn-lt"/>
                        </a:rPr>
                        <a:t>Extension tube steel 450 mm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b="0" i="0" u="none" strike="noStrike" dirty="0">
                          <a:effectLst/>
                          <a:latin typeface="+mn-lt"/>
                        </a:rPr>
                        <a:t>140 8246 050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06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Hose &amp; Bent-end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959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Hose CPL W Bent-end D32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107421450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081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Hose CPL W Bent-end PREM D32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107421451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358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Bent-end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107421446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832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Bent-end PREM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107421445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273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Hose W Connectors 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107421449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562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Floor Nozzles 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223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Multi surface nozzle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140 6700 540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067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Combi nozzle RD295P W.Clip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107417790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6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Combi nozzle RD295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140 8492 520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970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Combi nozzle RD277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107411677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122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Combi nozzle JP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107405141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657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Filters &amp; Bags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090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HEPA 13 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147 1250 </a:t>
                      </a:r>
                      <a:r>
                        <a:rPr lang="da-DK" sz="500" u="none" strike="noStrike" dirty="0">
                          <a:effectLst/>
                          <a:latin typeface="+mn-lt"/>
                        </a:rPr>
                        <a:t>6</a:t>
                      </a:r>
                      <a:r>
                        <a:rPr lang="en-DK" sz="500" u="none" strike="noStrike" dirty="0">
                          <a:effectLst/>
                          <a:latin typeface="+mn-lt"/>
                        </a:rPr>
                        <a:t>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110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HEPA 14 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107421443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954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Standard 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107421444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839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Sack prefilter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147 1432 500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293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Motor 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140 1535 510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43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Fleece dust bag 10-P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82367820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F7964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780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Paper dust bag 5-P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82367810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343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Paper dust bag 10-P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140 8618 000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633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Reusable dust bag 1-P (cloth)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22251800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282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Maintenance Kit VP300 – LIGHT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107421454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fits also VP400</a:t>
                      </a:r>
                      <a:endParaRPr lang="da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62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Maintenance Kit VP300 – PLUS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107421455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fits also VP400</a:t>
                      </a:r>
                      <a:endParaRPr lang="da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365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Other accessories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72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Round brush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140 8244 500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510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Crevice nozzle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147 0146 500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 dirty="0">
                        <a:solidFill>
                          <a:srgbClr val="F7964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730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Premium HF nozzle 350mm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107413080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grey currently</a:t>
                      </a:r>
                      <a:endParaRPr lang="da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854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Premium HF </a:t>
                      </a:r>
                      <a:r>
                        <a:rPr lang="da-DK" sz="500" u="none" strike="noStrike" err="1">
                          <a:effectLst/>
                          <a:latin typeface="+mn-lt"/>
                        </a:rPr>
                        <a:t>nozzle</a:t>
                      </a:r>
                      <a:r>
                        <a:rPr lang="da-DK" sz="500" u="none" strike="noStrike">
                          <a:effectLst/>
                          <a:latin typeface="+mn-lt"/>
                        </a:rPr>
                        <a:t> 495mm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107413081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grey currently</a:t>
                      </a:r>
                      <a:endParaRPr lang="da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614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Radiator </a:t>
                      </a:r>
                      <a:r>
                        <a:rPr lang="da-DK" sz="500" u="none" strike="noStrike" err="1">
                          <a:effectLst/>
                          <a:latin typeface="+mn-lt"/>
                        </a:rPr>
                        <a:t>crevice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81530400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 err="1">
                          <a:effectLst/>
                          <a:latin typeface="+mn-lt"/>
                        </a:rPr>
                        <a:t>grey</a:t>
                      </a:r>
                      <a:r>
                        <a:rPr lang="da-DK" sz="5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500" u="none" strike="noStrike" err="1">
                          <a:effectLst/>
                          <a:latin typeface="+mn-lt"/>
                        </a:rPr>
                        <a:t>currently</a:t>
                      </a:r>
                      <a:endParaRPr lang="da-DK" sz="5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964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E6B01F-01BD-382A-81CE-F104C3028436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 dirty="0"/>
              <a:t>*C</a:t>
            </a:r>
            <a:r>
              <a:rPr lang="en-GB" sz="800" dirty="0">
                <a:effectLst/>
              </a:rPr>
              <a:t>o-branded/private label models not included in sales presentation</a:t>
            </a:r>
            <a:endParaRPr lang="en-DK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62291-78CC-19CF-50C8-3FA6D59DF129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11473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2514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Technical specification of range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3 | VP400 Technical Spec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0525598-6121-DE00-11D6-FF59DB7A0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19611"/>
              </p:ext>
            </p:extLst>
          </p:nvPr>
        </p:nvGraphicFramePr>
        <p:xfrm>
          <a:off x="479425" y="1412875"/>
          <a:ext cx="11219770" cy="3942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370855195"/>
                    </a:ext>
                  </a:extLst>
                </a:gridCol>
                <a:gridCol w="614375">
                  <a:extLst>
                    <a:ext uri="{9D8B030D-6E8A-4147-A177-3AD203B41FA5}">
                      <a16:colId xmlns:a16="http://schemas.microsoft.com/office/drawing/2014/main" val="1848593103"/>
                    </a:ext>
                  </a:extLst>
                </a:gridCol>
                <a:gridCol w="106395">
                  <a:extLst>
                    <a:ext uri="{9D8B030D-6E8A-4147-A177-3AD203B41FA5}">
                      <a16:colId xmlns:a16="http://schemas.microsoft.com/office/drawing/2014/main" val="2921893804"/>
                    </a:ext>
                  </a:extLst>
                </a:gridCol>
                <a:gridCol w="767307">
                  <a:extLst>
                    <a:ext uri="{9D8B030D-6E8A-4147-A177-3AD203B41FA5}">
                      <a16:colId xmlns:a16="http://schemas.microsoft.com/office/drawing/2014/main" val="2159012446"/>
                    </a:ext>
                  </a:extLst>
                </a:gridCol>
                <a:gridCol w="1117258">
                  <a:extLst>
                    <a:ext uri="{9D8B030D-6E8A-4147-A177-3AD203B41FA5}">
                      <a16:colId xmlns:a16="http://schemas.microsoft.com/office/drawing/2014/main" val="4096561952"/>
                    </a:ext>
                  </a:extLst>
                </a:gridCol>
                <a:gridCol w="941392">
                  <a:extLst>
                    <a:ext uri="{9D8B030D-6E8A-4147-A177-3AD203B41FA5}">
                      <a16:colId xmlns:a16="http://schemas.microsoft.com/office/drawing/2014/main" val="3850563204"/>
                    </a:ext>
                  </a:extLst>
                </a:gridCol>
                <a:gridCol w="858634">
                  <a:extLst>
                    <a:ext uri="{9D8B030D-6E8A-4147-A177-3AD203B41FA5}">
                      <a16:colId xmlns:a16="http://schemas.microsoft.com/office/drawing/2014/main" val="653950181"/>
                    </a:ext>
                  </a:extLst>
                </a:gridCol>
                <a:gridCol w="775873">
                  <a:extLst>
                    <a:ext uri="{9D8B030D-6E8A-4147-A177-3AD203B41FA5}">
                      <a16:colId xmlns:a16="http://schemas.microsoft.com/office/drawing/2014/main" val="872934250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802723143"/>
                    </a:ext>
                  </a:extLst>
                </a:gridCol>
                <a:gridCol w="879323">
                  <a:extLst>
                    <a:ext uri="{9D8B030D-6E8A-4147-A177-3AD203B41FA5}">
                      <a16:colId xmlns:a16="http://schemas.microsoft.com/office/drawing/2014/main" val="2785794791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3129786434"/>
                    </a:ext>
                  </a:extLst>
                </a:gridCol>
                <a:gridCol w="931048">
                  <a:extLst>
                    <a:ext uri="{9D8B030D-6E8A-4147-A177-3AD203B41FA5}">
                      <a16:colId xmlns:a16="http://schemas.microsoft.com/office/drawing/2014/main" val="3252098034"/>
                    </a:ext>
                  </a:extLst>
                </a:gridCol>
                <a:gridCol w="962083">
                  <a:extLst>
                    <a:ext uri="{9D8B030D-6E8A-4147-A177-3AD203B41FA5}">
                      <a16:colId xmlns:a16="http://schemas.microsoft.com/office/drawing/2014/main" val="3761497426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49234969"/>
                    </a:ext>
                  </a:extLst>
                </a:gridCol>
                <a:gridCol w="962082">
                  <a:extLst>
                    <a:ext uri="{9D8B030D-6E8A-4147-A177-3AD203B41FA5}">
                      <a16:colId xmlns:a16="http://schemas.microsoft.com/office/drawing/2014/main" val="28829066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600" u="none" strike="noStrike">
                          <a:effectLst/>
                          <a:latin typeface="+mj-lt"/>
                        </a:rPr>
                        <a:t>Country variant</a:t>
                      </a:r>
                      <a:endParaRPr lang="da-DK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effectLst/>
                          <a:latin typeface="+mj-lt"/>
                        </a:rPr>
                        <a:t>EU or CH</a:t>
                      </a:r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effectLst/>
                          <a:latin typeface="+mj-lt"/>
                        </a:rPr>
                        <a:t>UK</a:t>
                      </a:r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effectLst/>
                          <a:latin typeface="+mj-lt"/>
                        </a:rPr>
                        <a:t>APAC</a:t>
                      </a:r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effectLst/>
                          <a:latin typeface="+mj-lt"/>
                        </a:rPr>
                        <a:t>US</a:t>
                      </a:r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761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Item number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107421169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107421171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107421174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977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Description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effectLst/>
                        </a:rPr>
                        <a:t>VP400 R HEPA T EU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XTCP CH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XECP UK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effectLst/>
                        </a:rPr>
                        <a:t>VP400 HEPA XTCP AU/NZ</a:t>
                      </a:r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 CN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CP US</a:t>
                      </a:r>
                      <a:endParaRPr lang="da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647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Technical data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382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n-lt"/>
                        </a:rPr>
                        <a:t>Voltage/Frequency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V/Hz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220-230/50-60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120/60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421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Protection class / IP protection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II / IP20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730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Rated Power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W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800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800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55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Suction Power (end of tube)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W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250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03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Airflow (end of tube)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l/s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33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997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Vacuum at nozzle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kPa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23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683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Working sound level @2m (IEC 60335-2-69)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dB(A)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effectLst/>
                        </a:rPr>
                        <a:t>52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601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Sound pressure level @1m (IEC 60335-2-69)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dB(A)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effectLst/>
                        </a:rPr>
                        <a:t>57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248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Dust bag capacity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L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Main filter type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14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14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14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270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Main filter area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cm²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25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Cord length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063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Working radius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019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 err="1">
                          <a:effectLst/>
                        </a:rPr>
                        <a:t>Weight</a:t>
                      </a:r>
                      <a:r>
                        <a:rPr lang="da-DK" sz="500" u="none" strike="noStrike">
                          <a:effectLst/>
                        </a:rPr>
                        <a:t> (</a:t>
                      </a:r>
                      <a:r>
                        <a:rPr lang="da-DK" sz="500" u="none" strike="noStrike" err="1">
                          <a:effectLst/>
                        </a:rPr>
                        <a:t>machine</a:t>
                      </a:r>
                      <a:r>
                        <a:rPr lang="da-DK" sz="500" u="none" strike="noStrike">
                          <a:effectLst/>
                        </a:rPr>
                        <a:t>)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Kg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5,8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597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Dimensions (LxWxH)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mm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719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954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Features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606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Detachable cord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570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HEPA Filtration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630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Recycled material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271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Durable rewind system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204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Silent mode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842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Dual cord storage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186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Triple cord storage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442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Tube parking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342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Tool storage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438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Ergonomic handle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815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Ergo bent-end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655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Ergo+ bent-end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589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584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Dust bags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44248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7B73D4-631A-1CDD-BA06-47C0DE82D05A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 dirty="0"/>
              <a:t>*C</a:t>
            </a:r>
            <a:r>
              <a:rPr lang="en-GB" sz="800" dirty="0">
                <a:effectLst/>
              </a:rPr>
              <a:t>o-branded/private label models not included in sales presentation</a:t>
            </a:r>
            <a:endParaRPr lang="en-DK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C3FF3-188B-4E1A-A7F7-25B29941FAC9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32925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8425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How are the machines equipped?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3 | VP400 Configuration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797CDD-7CEB-8B6C-18C8-48D79E693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222559"/>
              </p:ext>
            </p:extLst>
          </p:nvPr>
        </p:nvGraphicFramePr>
        <p:xfrm>
          <a:off x="479425" y="1412875"/>
          <a:ext cx="11212464" cy="4391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543905876"/>
                    </a:ext>
                  </a:extLst>
                </a:gridCol>
                <a:gridCol w="565777">
                  <a:extLst>
                    <a:ext uri="{9D8B030D-6E8A-4147-A177-3AD203B41FA5}">
                      <a16:colId xmlns:a16="http://schemas.microsoft.com/office/drawing/2014/main" val="253498475"/>
                    </a:ext>
                  </a:extLst>
                </a:gridCol>
                <a:gridCol w="636039">
                  <a:extLst>
                    <a:ext uri="{9D8B030D-6E8A-4147-A177-3AD203B41FA5}">
                      <a16:colId xmlns:a16="http://schemas.microsoft.com/office/drawing/2014/main" val="171605684"/>
                    </a:ext>
                  </a:extLst>
                </a:gridCol>
                <a:gridCol w="1282842">
                  <a:extLst>
                    <a:ext uri="{9D8B030D-6E8A-4147-A177-3AD203B41FA5}">
                      <a16:colId xmlns:a16="http://schemas.microsoft.com/office/drawing/2014/main" val="1119438503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2604282983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3286934002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3821479133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136430984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856117550"/>
                    </a:ext>
                  </a:extLst>
                </a:gridCol>
                <a:gridCol w="849582">
                  <a:extLst>
                    <a:ext uri="{9D8B030D-6E8A-4147-A177-3AD203B41FA5}">
                      <a16:colId xmlns:a16="http://schemas.microsoft.com/office/drawing/2014/main" val="957907716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180593944"/>
                    </a:ext>
                  </a:extLst>
                </a:gridCol>
                <a:gridCol w="983243">
                  <a:extLst>
                    <a:ext uri="{9D8B030D-6E8A-4147-A177-3AD203B41FA5}">
                      <a16:colId xmlns:a16="http://schemas.microsoft.com/office/drawing/2014/main" val="618193149"/>
                    </a:ext>
                  </a:extLst>
                </a:gridCol>
                <a:gridCol w="959441">
                  <a:extLst>
                    <a:ext uri="{9D8B030D-6E8A-4147-A177-3AD203B41FA5}">
                      <a16:colId xmlns:a16="http://schemas.microsoft.com/office/drawing/2014/main" val="3810809278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63475330"/>
                    </a:ext>
                  </a:extLst>
                </a:gridCol>
                <a:gridCol w="895356">
                  <a:extLst>
                    <a:ext uri="{9D8B030D-6E8A-4147-A177-3AD203B41FA5}">
                      <a16:colId xmlns:a16="http://schemas.microsoft.com/office/drawing/2014/main" val="1627996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600" u="none" strike="noStrike">
                          <a:effectLst/>
                          <a:latin typeface="+mj-lt"/>
                        </a:rPr>
                        <a:t>Country variant</a:t>
                      </a:r>
                      <a:endParaRPr lang="da-DK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effectLst/>
                          <a:latin typeface="+mj-lt"/>
                        </a:rPr>
                        <a:t>EU or CH</a:t>
                      </a:r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effectLst/>
                          <a:latin typeface="+mj-lt"/>
                        </a:rPr>
                        <a:t>UK</a:t>
                      </a:r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effectLst/>
                          <a:latin typeface="+mj-lt"/>
                        </a:rPr>
                        <a:t>APAC</a:t>
                      </a:r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600" b="1" u="none" strike="noStrike">
                          <a:effectLst/>
                          <a:latin typeface="+mj-lt"/>
                        </a:rPr>
                        <a:t>US</a:t>
                      </a:r>
                      <a:endParaRPr lang="da-DK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407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Item number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107421169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107421171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107421174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393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Description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Note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effectLst/>
                        </a:rPr>
                        <a:t>VP400 R HEPA T EU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XTCP CH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XECP UK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effectLst/>
                        </a:rPr>
                        <a:t>VP400 HEPA XTCP AU/NZ</a:t>
                      </a:r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 CN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CP US</a:t>
                      </a:r>
                      <a:endParaRPr lang="da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872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b="0" u="none" strike="noStrike">
                          <a:effectLst/>
                          <a:latin typeface="+mn-lt"/>
                        </a:rPr>
                        <a:t>Accessories 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218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Tubes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037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Extension Tube Steel D32 – Black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140 8246 040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481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Extension Tube Aluminium – Black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107421471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new PN</a:t>
                      </a:r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817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Telescopic Tube Aluminium – Black/Blue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107421463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new PN</a:t>
                      </a:r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59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Extension Tube Steel 450mm (short)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b="0" i="0" u="none" strike="noStrike" dirty="0">
                          <a:effectLst/>
                          <a:latin typeface="+mn-lt"/>
                        </a:rPr>
                        <a:t>140 8246 050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49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Hose &amp; Bent-end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140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Hose CPL W Bent-end D32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107421450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52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Hose CPL W Bent-end PREM D32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107421451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10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Bent-end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107421446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62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Bent-end PREM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107421445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39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Hose W Connectors 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107421449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414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Floor Nozzles 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748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MULTI SURFACE NOZZLE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140 6700 540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016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COMBI NOZZLE RD295P W.CLIP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107417790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17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COMBI NOZZLE RD295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140 8492 520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98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COMBI NOZZLE RD277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107411677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571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COMBI NOZZLE JP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107405141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734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Filters &amp; Bags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748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HEPA 13 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147 1250 </a:t>
                      </a:r>
                      <a:r>
                        <a:rPr lang="da-DK" sz="500" u="none" strike="noStrike" dirty="0">
                          <a:effectLst/>
                          <a:latin typeface="+mn-lt"/>
                        </a:rPr>
                        <a:t>6</a:t>
                      </a:r>
                      <a:r>
                        <a:rPr lang="en-DK" sz="500" u="none" strike="noStrike" dirty="0">
                          <a:effectLst/>
                          <a:latin typeface="+mn-lt"/>
                        </a:rPr>
                        <a:t>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215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HEPA 14 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107421443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993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Standard 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107421444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901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Sack Prefilter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147 1432 500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006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Motor Filter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140 1535 510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24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Fleece Dust Bag 10-P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82367820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F7964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995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Paper Dust Bag 5-P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82367810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752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Paper Dust Bag 10-P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140 8618 000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350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Reusable dust bag 1-P (cloth)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22251800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65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Maintenance Kit VP300 – LIGHT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107421454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fits also VP400</a:t>
                      </a:r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410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Maintenance Kit VP300 – PLUS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107421455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fits also VP400</a:t>
                      </a:r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006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  <a:latin typeface="+mj-lt"/>
                        </a:rPr>
                        <a:t>Other accessories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95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Round brush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140 8244 500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568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Crevice Nozzle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  <a:latin typeface="+mn-lt"/>
                        </a:rPr>
                        <a:t>147 0146 500</a:t>
                      </a:r>
                      <a:endParaRPr lang="en-DK" sz="5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 dirty="0">
                        <a:solidFill>
                          <a:srgbClr val="F7964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595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Premium HF nozzle 350mm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107413080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grey currently</a:t>
                      </a:r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560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Premium HF nozzle 495mm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107413081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grey currently</a:t>
                      </a:r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43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Radiator crevice</a:t>
                      </a:r>
                      <a:endParaRPr lang="da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 dirty="0">
                          <a:effectLst/>
                          <a:latin typeface="+mn-lt"/>
                        </a:rPr>
                        <a:t>81530400</a:t>
                      </a:r>
                      <a:endParaRPr lang="en-DK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500" u="none" strike="noStrike">
                          <a:effectLst/>
                        </a:rPr>
                        <a:t>grey currently</a:t>
                      </a:r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 dirty="0">
                          <a:effectLst/>
                        </a:rPr>
                        <a:t> </a:t>
                      </a:r>
                      <a:endParaRPr lang="en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2895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92BD4B-A2DB-697B-2604-CF8EFE0403B0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 dirty="0"/>
              <a:t>*C</a:t>
            </a:r>
            <a:r>
              <a:rPr lang="en-GB" sz="800" dirty="0">
                <a:effectLst/>
              </a:rPr>
              <a:t>o-branded/private label models not included in sales presentation</a:t>
            </a:r>
            <a:endParaRPr lang="en-DK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B7C0C-9A7D-5EF4-8327-4678712C2C3F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4913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D2A058-3B3F-B3DC-B621-8EF62D24E5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9313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D2A058-3B3F-B3DC-B621-8EF62D24E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93DB7-18D8-7025-D233-9183D6660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New Global PNs*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3 | VP300 Hierarchy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E3458-A28C-B948-960B-FCE1FB46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18215"/>
              </p:ext>
            </p:extLst>
          </p:nvPr>
        </p:nvGraphicFramePr>
        <p:xfrm>
          <a:off x="475520" y="1412875"/>
          <a:ext cx="11232000" cy="4198440"/>
        </p:xfrm>
        <a:graphic>
          <a:graphicData uri="http://schemas.openxmlformats.org/drawingml/2006/table">
            <a:tbl>
              <a:tblPr firstRow="1"/>
              <a:tblGrid>
                <a:gridCol w="2160000">
                  <a:extLst>
                    <a:ext uri="{9D8B030D-6E8A-4147-A177-3AD203B41FA5}">
                      <a16:colId xmlns:a16="http://schemas.microsoft.com/office/drawing/2014/main" val="103734834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2018176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468763889"/>
                    </a:ext>
                  </a:extLst>
                </a:gridCol>
                <a:gridCol w="4752000">
                  <a:extLst>
                    <a:ext uri="{9D8B030D-6E8A-4147-A177-3AD203B41FA5}">
                      <a16:colId xmlns:a16="http://schemas.microsoft.com/office/drawing/2014/main" val="1868493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Platform – L4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Variant – L5 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Machine Level – L6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414391"/>
                  </a:ext>
                </a:extLst>
              </a:tr>
              <a:tr h="0">
                <a:tc rowSpan="19"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97452 – VP300 ll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107421148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C US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75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ZA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139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C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797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BASIC XC JP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0241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 C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482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TC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042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BASIC XC JP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7224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107421158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550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EC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7843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S2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EP S2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1032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1542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0874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805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TC CH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5931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BASIC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6152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C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982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S2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ECP S2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7697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7459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EC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1483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4BDFD2-7180-C45D-C005-39E2D84DEC91}"/>
              </a:ext>
            </a:extLst>
          </p:cNvPr>
          <p:cNvSpPr txBox="1"/>
          <p:nvPr/>
        </p:nvSpPr>
        <p:spPr>
          <a:xfrm>
            <a:off x="475520" y="6292122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 dirty="0"/>
              <a:t>*C</a:t>
            </a:r>
            <a:r>
              <a:rPr lang="en-GB" sz="800" dirty="0">
                <a:effectLst/>
              </a:rPr>
              <a:t>o-branded/private label models not included in sales presentation</a:t>
            </a:r>
            <a:endParaRPr lang="en-DK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E549C6-54FA-0D29-8324-EB120CE63E7E}"/>
              </a:ext>
            </a:extLst>
          </p:cNvPr>
          <p:cNvSpPr txBox="1"/>
          <p:nvPr/>
        </p:nvSpPr>
        <p:spPr>
          <a:xfrm>
            <a:off x="10780296" y="99580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38195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D2A058-3B3F-B3DC-B621-8EF62D24E5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D2A058-3B3F-B3DC-B621-8EF62D24E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93DB7-18D8-7025-D233-9183D6660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New Global PNs*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3 | VP400 Hierarchy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E3458-A28C-B948-960B-FCE1FB46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711166"/>
              </p:ext>
            </p:extLst>
          </p:nvPr>
        </p:nvGraphicFramePr>
        <p:xfrm>
          <a:off x="479424" y="1412875"/>
          <a:ext cx="11232000" cy="2734320"/>
        </p:xfrm>
        <a:graphic>
          <a:graphicData uri="http://schemas.openxmlformats.org/drawingml/2006/table">
            <a:tbl>
              <a:tblPr firstRow="1"/>
              <a:tblGrid>
                <a:gridCol w="2160000">
                  <a:extLst>
                    <a:ext uri="{9D8B030D-6E8A-4147-A177-3AD203B41FA5}">
                      <a16:colId xmlns:a16="http://schemas.microsoft.com/office/drawing/2014/main" val="103734834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2018176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468763889"/>
                    </a:ext>
                  </a:extLst>
                </a:gridCol>
                <a:gridCol w="4752000">
                  <a:extLst>
                    <a:ext uri="{9D8B030D-6E8A-4147-A177-3AD203B41FA5}">
                      <a16:colId xmlns:a16="http://schemas.microsoft.com/office/drawing/2014/main" val="1868493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Platform – L4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Variant – L5 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Machine Level – L6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414391"/>
                  </a:ext>
                </a:extLst>
              </a:tr>
              <a:tr h="0">
                <a:tc rowSpan="12"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97454 – VP400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2"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75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856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139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R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797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XTCP CH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3956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XECP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0241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CP US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482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XTCP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042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7224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550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7843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10324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49C4341-1E77-3B02-B9E9-337DA911EA0F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 dirty="0"/>
              <a:t>*C</a:t>
            </a:r>
            <a:r>
              <a:rPr lang="en-GB" sz="800" dirty="0">
                <a:effectLst/>
              </a:rPr>
              <a:t>o-branded/private label models not included in sales presentation</a:t>
            </a:r>
            <a:endParaRPr lang="en-DK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C12AF-C191-BD72-26FA-1392FEBC8141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24183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1F904E5-0DD9-8773-C63D-3F93012B13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4887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F904E5-0DD9-8773-C63D-3F93012B1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C7D74D-965F-A19E-4D13-2C40339497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82560" y="0"/>
            <a:ext cx="6209440" cy="628489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0D7BC-7307-57BB-DAC8-792BC9BA3C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  <a:tabLst>
                <a:tab pos="2867025" algn="l"/>
              </a:tabLst>
            </a:pPr>
            <a:endParaRPr lang="da-DK" sz="1600">
              <a:latin typeface="+mj-lt"/>
            </a:endParaRPr>
          </a:p>
          <a:p>
            <a:pPr marL="0" indent="0">
              <a:buNone/>
              <a:tabLst>
                <a:tab pos="2867025" algn="l"/>
              </a:tabLst>
            </a:pPr>
            <a:endParaRPr lang="da-DK" sz="1600">
              <a:latin typeface="+mj-lt"/>
            </a:endParaRPr>
          </a:p>
          <a:p>
            <a:pPr marL="0" indent="0">
              <a:buNone/>
              <a:tabLst>
                <a:tab pos="2867025" algn="l"/>
              </a:tabLst>
            </a:pPr>
            <a:r>
              <a:rPr lang="da-DK" sz="1600" dirty="0">
                <a:latin typeface="+mj-lt"/>
              </a:rPr>
              <a:t>New Commercial </a:t>
            </a:r>
            <a:r>
              <a:rPr lang="da-DK" sz="1600" dirty="0" err="1">
                <a:latin typeface="+mj-lt"/>
              </a:rPr>
              <a:t>Vacuum</a:t>
            </a:r>
            <a:r>
              <a:rPr lang="da-DK" sz="1600" dirty="0">
                <a:latin typeface="+mj-lt"/>
              </a:rPr>
              <a:t> range</a:t>
            </a:r>
            <a:endParaRPr lang="da-DK" sz="1600" dirty="0">
              <a:latin typeface="+mj-lt"/>
              <a:ea typeface="Roboto Bold"/>
              <a:cs typeface="Roboto Bold"/>
            </a:endParaRPr>
          </a:p>
          <a:p>
            <a:pPr marL="0" indent="0">
              <a:buNone/>
              <a:tabLst>
                <a:tab pos="2867025" algn="l"/>
              </a:tabLst>
            </a:pPr>
            <a:r>
              <a:rPr lang="da-DK" sz="1200" dirty="0">
                <a:solidFill>
                  <a:schemeClr val="accent3"/>
                </a:solidFill>
                <a:latin typeface="Roboto Light italic"/>
                <a:ea typeface="Roboto Light italic"/>
                <a:cs typeface="Roboto Light italic"/>
              </a:rPr>
              <a:t>Compact Dry</a:t>
            </a:r>
          </a:p>
          <a:p>
            <a:pPr marL="0" indent="0">
              <a:buNone/>
              <a:tabLst>
                <a:tab pos="2867025" algn="l"/>
              </a:tabLst>
            </a:pPr>
            <a:endParaRPr lang="da-DK" b="1"/>
          </a:p>
          <a:p>
            <a:pPr marL="0" indent="0">
              <a:buNone/>
              <a:tabLst>
                <a:tab pos="2867025" algn="l"/>
              </a:tabLst>
            </a:pPr>
            <a:endParaRPr lang="da-DK" b="1"/>
          </a:p>
          <a:p>
            <a:pPr marL="0" indent="0">
              <a:buNone/>
              <a:tabLst>
                <a:tab pos="2867025" algn="l"/>
              </a:tabLst>
            </a:pPr>
            <a:r>
              <a:rPr lang="da-DK" dirty="0">
                <a:latin typeface="Roboto Medium"/>
                <a:ea typeface="Roboto Medium"/>
                <a:cs typeface="Roboto Medium"/>
              </a:rPr>
              <a:t>VP300 ”Family”	</a:t>
            </a:r>
            <a:r>
              <a:rPr lang="da-DK" dirty="0" err="1">
                <a:latin typeface="Roboto Medium"/>
                <a:ea typeface="Roboto Medium"/>
                <a:cs typeface="Roboto Medium"/>
              </a:rPr>
              <a:t>Launch</a:t>
            </a:r>
          </a:p>
          <a:p>
            <a:pPr marL="198755" indent="-198755">
              <a:tabLst>
                <a:tab pos="2867025" algn="l"/>
              </a:tabLst>
            </a:pPr>
            <a:r>
              <a:rPr lang="da-DK" sz="1200" dirty="0"/>
              <a:t>VP300 (manual </a:t>
            </a:r>
            <a:r>
              <a:rPr lang="da-DK" sz="1200" dirty="0" err="1"/>
              <a:t>cord</a:t>
            </a:r>
            <a:r>
              <a:rPr lang="da-DK" sz="1200" dirty="0"/>
              <a:t>)	</a:t>
            </a:r>
            <a:r>
              <a:rPr lang="da-DK" sz="1100" i="1" dirty="0"/>
              <a:t>FEB 2025</a:t>
            </a:r>
            <a:endParaRPr lang="da-DK" sz="1100" i="1" dirty="0">
              <a:ea typeface="Roboto Light"/>
              <a:cs typeface="Roboto Light"/>
            </a:endParaRPr>
          </a:p>
          <a:p>
            <a:pPr marL="198755" indent="-198755">
              <a:tabLst>
                <a:tab pos="2867025" algn="l"/>
              </a:tabLst>
            </a:pPr>
            <a:r>
              <a:rPr lang="da-DK" sz="1200" dirty="0"/>
              <a:t>VP400 (handle </a:t>
            </a:r>
            <a:r>
              <a:rPr lang="da-DK" sz="1200" dirty="0" err="1"/>
              <a:t>cord</a:t>
            </a:r>
            <a:r>
              <a:rPr lang="da-DK" sz="1200" dirty="0"/>
              <a:t> </a:t>
            </a:r>
            <a:r>
              <a:rPr lang="da-DK" sz="1200" dirty="0" err="1"/>
              <a:t>rewind</a:t>
            </a:r>
            <a:r>
              <a:rPr lang="da-DK" sz="1200" dirty="0"/>
              <a:t>)	</a:t>
            </a:r>
            <a:r>
              <a:rPr lang="da-DK" sz="1100" i="1" dirty="0"/>
              <a:t>FEB 2025</a:t>
            </a:r>
            <a:endParaRPr lang="da-DK" sz="1100" i="1" dirty="0">
              <a:ea typeface="Roboto Light"/>
              <a:cs typeface="Roboto Light"/>
            </a:endParaRPr>
          </a:p>
          <a:p>
            <a:pPr marL="198755" indent="-198755">
              <a:tabLst>
                <a:tab pos="2867025" algn="l"/>
              </a:tabLst>
            </a:pPr>
            <a:r>
              <a:rPr lang="da-DK" sz="1200" dirty="0"/>
              <a:t>VP500 (</a:t>
            </a:r>
            <a:r>
              <a:rPr lang="da-DK" sz="1200" dirty="0" err="1"/>
              <a:t>battery</a:t>
            </a:r>
            <a:r>
              <a:rPr lang="da-DK" sz="1200" dirty="0"/>
              <a:t>)</a:t>
            </a:r>
            <a:r>
              <a:rPr lang="da-DK" sz="1200" dirty="0">
                <a:sym typeface="Wingdings" panose="05000000000000000000" pitchFamily="2" charset="2"/>
              </a:rPr>
              <a:t> </a:t>
            </a:r>
            <a:r>
              <a:rPr lang="da-DK" sz="1200" i="1" dirty="0">
                <a:sym typeface="Wingdings" panose="05000000000000000000" pitchFamily="2" charset="2"/>
              </a:rPr>
              <a:t>	</a:t>
            </a:r>
            <a:r>
              <a:rPr lang="da-DK" sz="1100" i="1" dirty="0">
                <a:sym typeface="Wingdings" panose="05000000000000000000" pitchFamily="2" charset="2"/>
              </a:rPr>
              <a:t>Planning still </a:t>
            </a:r>
            <a:r>
              <a:rPr lang="da-DK" sz="1100" i="1" dirty="0" err="1">
                <a:sym typeface="Wingdings" panose="05000000000000000000" pitchFamily="2" charset="2"/>
              </a:rPr>
              <a:t>ongoing</a:t>
            </a:r>
            <a:endParaRPr lang="da-DK" sz="1100" i="1" dirty="0">
              <a:ea typeface="Roboto Light"/>
              <a:cs typeface="Roboto Light"/>
            </a:endParaRPr>
          </a:p>
          <a:p>
            <a:pPr marL="0" indent="0">
              <a:buNone/>
              <a:tabLst>
                <a:tab pos="2867025" algn="l"/>
              </a:tabLst>
            </a:pPr>
            <a:endParaRPr lang="da-DK"/>
          </a:p>
          <a:p>
            <a:pPr marL="0" indent="0">
              <a:buNone/>
              <a:tabLst>
                <a:tab pos="2867025" algn="l"/>
              </a:tabLst>
            </a:pPr>
            <a:endParaRPr lang="da-DK"/>
          </a:p>
          <a:p>
            <a:pPr marL="0" indent="0">
              <a:buNone/>
              <a:tabLst>
                <a:tab pos="2867025" algn="l"/>
              </a:tabLst>
            </a:pPr>
            <a:r>
              <a:rPr lang="da-DK" dirty="0">
                <a:latin typeface="Roboto Medium"/>
                <a:ea typeface="Roboto Medium"/>
                <a:cs typeface="Roboto Medium"/>
              </a:rPr>
              <a:t>VP700</a:t>
            </a:r>
            <a:r>
              <a:rPr lang="da-DK" dirty="0"/>
              <a:t> (manual </a:t>
            </a:r>
            <a:r>
              <a:rPr lang="da-DK" dirty="0" err="1"/>
              <a:t>cord</a:t>
            </a:r>
            <a:r>
              <a:rPr lang="da-DK" dirty="0"/>
              <a:t>)</a:t>
            </a:r>
            <a:r>
              <a:rPr lang="da-DK" dirty="0">
                <a:sym typeface="Wingdings" panose="05000000000000000000" pitchFamily="2" charset="2"/>
              </a:rPr>
              <a:t> 	</a:t>
            </a:r>
            <a:r>
              <a:rPr lang="da-DK" sz="1100" i="1" dirty="0">
                <a:sym typeface="Wingdings" panose="05000000000000000000" pitchFamily="2" charset="2"/>
              </a:rPr>
              <a:t>Planning still </a:t>
            </a:r>
            <a:r>
              <a:rPr lang="da-DK" sz="1100" i="1" dirty="0" err="1">
                <a:sym typeface="Wingdings" panose="05000000000000000000" pitchFamily="2" charset="2"/>
              </a:rPr>
              <a:t>ongoing</a:t>
            </a:r>
            <a:endParaRPr lang="da-DK" sz="1100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BF7C6-1FC2-45AC-8AAE-AEF21722C61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98D-6848-48DB-9A7B-8900C67780E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F9D87C-F01C-440F-A141-FC5A989DD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err="1"/>
              <a:t>Naming</a:t>
            </a:r>
            <a:r>
              <a:rPr lang="da-DK"/>
              <a:t> </a:t>
            </a:r>
            <a:r>
              <a:rPr lang="da-DK" err="1"/>
              <a:t>details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DC7FDD-8A74-4DEC-86DE-5FCF4AFC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3 | The new range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28A091-260E-03A8-8990-6D922C386BF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25577" y="2089436"/>
            <a:ext cx="5315903" cy="3343992"/>
          </a:xfrm>
        </p:spPr>
        <p:txBody>
          <a:bodyPr>
            <a:spAutoFit/>
          </a:bodyPr>
          <a:lstStyle/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dirty="0" err="1">
                <a:latin typeface="+mj-lt"/>
              </a:rPr>
              <a:t>Naming</a:t>
            </a:r>
            <a:r>
              <a:rPr lang="da-DK" dirty="0">
                <a:latin typeface="+mj-lt"/>
              </a:rPr>
              <a:t> </a:t>
            </a:r>
            <a:r>
              <a:rPr lang="da-DK" dirty="0" err="1">
                <a:latin typeface="+mj-lt"/>
              </a:rPr>
              <a:t>details</a:t>
            </a:r>
            <a:r>
              <a:rPr lang="da-DK" dirty="0">
                <a:latin typeface="+mj-lt"/>
              </a:rPr>
              <a:t>	If not part of </a:t>
            </a:r>
            <a:r>
              <a:rPr lang="da-DK" dirty="0" err="1">
                <a:latin typeface="+mj-lt"/>
              </a:rPr>
              <a:t>name</a:t>
            </a:r>
            <a:endParaRPr lang="da-DK" dirty="0">
              <a:latin typeface="+mj-lt"/>
            </a:endParaRP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endParaRPr lang="da-DK" sz="1200" dirty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R</a:t>
            </a:r>
            <a:r>
              <a:rPr lang="da-DK" sz="1200" dirty="0"/>
              <a:t>	</a:t>
            </a:r>
            <a:r>
              <a:rPr lang="da-DK" sz="1200" dirty="0" err="1"/>
              <a:t>Recycled</a:t>
            </a:r>
            <a:r>
              <a:rPr lang="da-DK" sz="1200" dirty="0"/>
              <a:t> </a:t>
            </a:r>
            <a:r>
              <a:rPr lang="da-DK" sz="1200" dirty="0" err="1"/>
              <a:t>material</a:t>
            </a:r>
            <a:r>
              <a:rPr lang="da-DK" sz="1200" dirty="0"/>
              <a:t>	Normal </a:t>
            </a:r>
            <a:r>
              <a:rPr lang="da-DK" sz="1200" dirty="0" err="1"/>
              <a:t>material</a:t>
            </a:r>
            <a:endParaRPr lang="da-DK" sz="1200" dirty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HEPA</a:t>
            </a:r>
            <a:r>
              <a:rPr lang="da-DK" sz="1200" dirty="0"/>
              <a:t>	HEPA filtration (H13 or H14)	</a:t>
            </a:r>
            <a:r>
              <a:rPr lang="da-DK" sz="1200" dirty="0" err="1"/>
              <a:t>Foam</a:t>
            </a:r>
            <a:r>
              <a:rPr lang="da-DK" sz="1200" dirty="0"/>
              <a:t>/Standard filter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Basic</a:t>
            </a:r>
            <a:r>
              <a:rPr lang="da-DK" sz="1200" dirty="0"/>
              <a:t>	</a:t>
            </a:r>
            <a:r>
              <a:rPr lang="da-DK" sz="1200" dirty="0" err="1"/>
              <a:t>Fixed</a:t>
            </a:r>
            <a:r>
              <a:rPr lang="da-DK" sz="1200" dirty="0"/>
              <a:t> </a:t>
            </a:r>
            <a:r>
              <a:rPr lang="da-DK" sz="1200" dirty="0" err="1"/>
              <a:t>cord</a:t>
            </a:r>
            <a:r>
              <a:rPr lang="da-DK" sz="1200" dirty="0"/>
              <a:t>	</a:t>
            </a:r>
            <a:r>
              <a:rPr lang="da-DK" sz="1200" dirty="0" err="1"/>
              <a:t>Detachable</a:t>
            </a:r>
            <a:r>
              <a:rPr lang="da-DK" sz="1200" dirty="0"/>
              <a:t> </a:t>
            </a:r>
            <a:r>
              <a:rPr lang="da-DK" sz="1200" dirty="0" err="1"/>
              <a:t>cord</a:t>
            </a:r>
            <a:endParaRPr lang="da-DK" sz="1200" dirty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endParaRPr lang="da-DK" sz="1200" dirty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X</a:t>
            </a:r>
            <a:r>
              <a:rPr lang="da-DK" sz="1200" dirty="0"/>
              <a:t>	</a:t>
            </a:r>
            <a:r>
              <a:rPr lang="da-DK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X</a:t>
            </a:r>
            <a:r>
              <a:rPr lang="da-DK" sz="1200" dirty="0" err="1"/>
              <a:t>tra</a:t>
            </a:r>
            <a:r>
              <a:rPr lang="da-DK" sz="1200" dirty="0"/>
              <a:t> </a:t>
            </a:r>
            <a:r>
              <a:rPr lang="da-DK" sz="1200" dirty="0" err="1"/>
              <a:t>cord</a:t>
            </a:r>
            <a:r>
              <a:rPr lang="da-DK" sz="1200" dirty="0"/>
              <a:t> </a:t>
            </a:r>
            <a:r>
              <a:rPr lang="da-DK" sz="1200" dirty="0" err="1"/>
              <a:t>length</a:t>
            </a:r>
            <a:r>
              <a:rPr lang="da-DK" sz="1200" dirty="0"/>
              <a:t> (eg. 15m)	10m </a:t>
            </a:r>
            <a:r>
              <a:rPr lang="da-DK" sz="1200" dirty="0" err="1"/>
              <a:t>cord</a:t>
            </a:r>
            <a:endParaRPr lang="da-DK" sz="1200" dirty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E</a:t>
            </a:r>
            <a:r>
              <a:rPr lang="da-DK" sz="1200" dirty="0"/>
              <a:t>	</a:t>
            </a:r>
            <a:r>
              <a:rPr lang="da-DK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E</a:t>
            </a:r>
            <a:r>
              <a:rPr lang="da-DK" sz="1200" dirty="0" err="1"/>
              <a:t>xt</a:t>
            </a:r>
            <a:r>
              <a:rPr lang="da-DK" sz="1200" dirty="0"/>
              <a:t>. </a:t>
            </a:r>
            <a:r>
              <a:rPr lang="da-DK" sz="1200" dirty="0" err="1"/>
              <a:t>aluminum</a:t>
            </a:r>
            <a:r>
              <a:rPr lang="da-DK" sz="1200" dirty="0"/>
              <a:t> tubes	</a:t>
            </a:r>
            <a:r>
              <a:rPr lang="da-DK" sz="1200" dirty="0" err="1"/>
              <a:t>Ext</a:t>
            </a:r>
            <a:r>
              <a:rPr lang="da-DK" sz="1200" dirty="0"/>
              <a:t> </a:t>
            </a:r>
            <a:r>
              <a:rPr lang="da-DK" sz="1200" dirty="0" err="1"/>
              <a:t>steel</a:t>
            </a:r>
            <a:r>
              <a:rPr lang="da-DK" sz="1200" dirty="0"/>
              <a:t> tubes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T</a:t>
            </a:r>
            <a:r>
              <a:rPr lang="da-DK" sz="1200" dirty="0"/>
              <a:t>	</a:t>
            </a:r>
            <a:r>
              <a:rPr lang="da-DK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T</a:t>
            </a:r>
            <a:r>
              <a:rPr lang="da-DK" sz="1200" dirty="0" err="1"/>
              <a:t>elescopic</a:t>
            </a:r>
            <a:r>
              <a:rPr lang="da-DK" sz="1200" dirty="0"/>
              <a:t> </a:t>
            </a:r>
            <a:r>
              <a:rPr lang="da-DK" sz="1200" dirty="0" err="1"/>
              <a:t>alu</a:t>
            </a:r>
            <a:r>
              <a:rPr lang="da-DK" sz="1200" dirty="0"/>
              <a:t> tube	</a:t>
            </a:r>
            <a:r>
              <a:rPr lang="da-DK" sz="1200" dirty="0" err="1"/>
              <a:t>Ext</a:t>
            </a:r>
            <a:r>
              <a:rPr lang="da-DK" sz="1200" dirty="0"/>
              <a:t> </a:t>
            </a:r>
            <a:r>
              <a:rPr lang="da-DK" sz="1200" dirty="0" err="1"/>
              <a:t>steel</a:t>
            </a:r>
            <a:r>
              <a:rPr lang="da-DK" sz="1200" dirty="0"/>
              <a:t> tubes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C</a:t>
            </a:r>
            <a:r>
              <a:rPr lang="da-DK" sz="1200" dirty="0"/>
              <a:t>	</a:t>
            </a:r>
            <a:r>
              <a:rPr lang="da-DK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C</a:t>
            </a:r>
            <a:r>
              <a:rPr lang="da-DK" sz="1200" dirty="0" err="1"/>
              <a:t>ombi</a:t>
            </a:r>
            <a:r>
              <a:rPr lang="da-DK" sz="1200" dirty="0"/>
              <a:t> </a:t>
            </a:r>
            <a:r>
              <a:rPr lang="da-DK" sz="1200" dirty="0" err="1"/>
              <a:t>nozzle</a:t>
            </a:r>
            <a:r>
              <a:rPr lang="da-DK" sz="1200" dirty="0"/>
              <a:t>	</a:t>
            </a:r>
            <a:r>
              <a:rPr lang="da-DK" sz="1200" dirty="0" err="1"/>
              <a:t>Multi</a:t>
            </a:r>
            <a:r>
              <a:rPr lang="da-DK" sz="1200" dirty="0"/>
              <a:t> </a:t>
            </a:r>
            <a:r>
              <a:rPr lang="da-DK" sz="1200" dirty="0" err="1"/>
              <a:t>surface</a:t>
            </a:r>
            <a:r>
              <a:rPr lang="da-DK" sz="1200" dirty="0"/>
              <a:t> </a:t>
            </a:r>
            <a:r>
              <a:rPr lang="da-DK" sz="1200" dirty="0" err="1"/>
              <a:t>nozzle</a:t>
            </a:r>
            <a:endParaRPr lang="da-DK" sz="1200" dirty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P</a:t>
            </a:r>
            <a:r>
              <a:rPr lang="da-DK" sz="1200" b="1" dirty="0"/>
              <a:t>	</a:t>
            </a: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P</a:t>
            </a:r>
            <a:r>
              <a:rPr lang="da-DK" sz="1200" dirty="0"/>
              <a:t>remium 2K Bent-end	Basic Bent-end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endParaRPr lang="da-DK" sz="1200" dirty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da-DK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S2</a:t>
            </a:r>
            <a:r>
              <a:rPr lang="da-DK" sz="1200" dirty="0"/>
              <a:t>	</a:t>
            </a:r>
            <a:r>
              <a:rPr lang="da-DK" sz="1200" b="1" dirty="0"/>
              <a:t>2</a:t>
            </a:r>
            <a:r>
              <a:rPr lang="da-DK" sz="1200" dirty="0"/>
              <a:t>-</a:t>
            </a:r>
            <a:r>
              <a:rPr lang="da-DK" sz="1200" b="1" dirty="0"/>
              <a:t>S</a:t>
            </a:r>
            <a:r>
              <a:rPr lang="da-DK" sz="1200" dirty="0"/>
              <a:t>peed </a:t>
            </a:r>
            <a:r>
              <a:rPr lang="da-DK" sz="1200" dirty="0" err="1"/>
              <a:t>function</a:t>
            </a:r>
            <a:endParaRPr lang="da-DK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83CC7-70B6-6E90-E633-EAAA97078898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11893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F166602-81DD-1184-1622-DC9E405225D3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 tIns="2592000"/>
          <a:lstStyle/>
          <a:p>
            <a:pPr marL="0" indent="0">
              <a:buNone/>
            </a:pPr>
            <a:endParaRPr lang="en-DK" sz="1600" b="1" dirty="0">
              <a:latin typeface="+mj-lt"/>
            </a:endParaRPr>
          </a:p>
          <a:p>
            <a:pPr marL="0" indent="0">
              <a:buNone/>
            </a:pPr>
            <a:br>
              <a:rPr lang="en-US" sz="1600" b="1" dirty="0">
                <a:latin typeface="+mj-lt"/>
              </a:rPr>
            </a:br>
            <a:r>
              <a:rPr lang="en-US" sz="1600" b="1" dirty="0">
                <a:latin typeface="+mj-lt"/>
              </a:rPr>
              <a:t>VP300 R</a:t>
            </a: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accent3"/>
                </a:solidFill>
                <a:latin typeface="Roboto Light italic" panose="02000000000000000000" pitchFamily="2" charset="0"/>
                <a:ea typeface="Roboto Light italic" panose="02000000000000000000" pitchFamily="2" charset="0"/>
              </a:rPr>
              <a:t>Made out of 38% sustainable PCR </a:t>
            </a:r>
            <a:r>
              <a:rPr lang="en-US" sz="1200" dirty="0" err="1">
                <a:solidFill>
                  <a:schemeClr val="accent3"/>
                </a:solidFill>
                <a:latin typeface="Roboto Light italic" panose="02000000000000000000" pitchFamily="2" charset="0"/>
                <a:ea typeface="Roboto Light italic" panose="02000000000000000000" pitchFamily="2" charset="0"/>
              </a:rPr>
              <a:t>plast</a:t>
            </a:r>
            <a:endParaRPr lang="en-US" sz="1200" dirty="0">
              <a:solidFill>
                <a:schemeClr val="accent3"/>
              </a:solidFill>
              <a:latin typeface="Roboto Light italic" panose="02000000000000000000" pitchFamily="2" charset="0"/>
              <a:ea typeface="Roboto Light italic" panose="02000000000000000000" pitchFamily="2" charset="0"/>
            </a:endParaRPr>
          </a:p>
          <a:p>
            <a:r>
              <a:rPr lang="en-US" sz="1200" dirty="0"/>
              <a:t>The recycled plastic used in 1 VP300 R equals 115 plastic bottles </a:t>
            </a:r>
            <a:br>
              <a:rPr lang="en-US" sz="1200" dirty="0"/>
            </a:br>
            <a:r>
              <a:rPr lang="en-US" sz="1000" i="1" dirty="0"/>
              <a:t>(imagine these floating around in the nature)</a:t>
            </a:r>
          </a:p>
          <a:p>
            <a:r>
              <a:rPr lang="en-US" sz="1200" dirty="0"/>
              <a:t>Currently we are the only one using PCR on COM VACs </a:t>
            </a:r>
            <a:r>
              <a:rPr lang="en-US" sz="1000" i="1" dirty="0">
                <a:sym typeface="Wingdings" panose="05000000000000000000" pitchFamily="2" charset="2"/>
              </a:rPr>
              <a:t>(USP in R models)</a:t>
            </a:r>
            <a:endParaRPr lang="en-US" sz="11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03241-067D-5186-468F-6EB8817940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936" y="1629720"/>
            <a:ext cx="2431447" cy="3268234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553E91E-30BC-5A9E-17F6-8D3EA2699C1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tIns="2592000"/>
          <a:lstStyle/>
          <a:p>
            <a:pPr marL="0" indent="0">
              <a:buNone/>
            </a:pPr>
            <a:endParaRPr lang="en-DK" sz="1600">
              <a:latin typeface="+mj-lt"/>
            </a:endParaRPr>
          </a:p>
          <a:p>
            <a:pPr marL="0" indent="0">
              <a:buNone/>
            </a:pPr>
            <a:br>
              <a:rPr lang="en-US" sz="1600">
                <a:latin typeface="+mj-lt"/>
              </a:rPr>
            </a:br>
            <a:r>
              <a:rPr lang="en-US" sz="1600">
                <a:latin typeface="+mj-lt"/>
              </a:rPr>
              <a:t>VP300 Pink</a:t>
            </a:r>
          </a:p>
          <a:p>
            <a:pPr marL="0" indent="0">
              <a:buNone/>
            </a:pPr>
            <a:r>
              <a:rPr lang="en-US" sz="1200">
                <a:solidFill>
                  <a:schemeClr val="accent3"/>
                </a:solidFill>
                <a:latin typeface="Roboto Light italic" panose="02000000000000000000" pitchFamily="2" charset="0"/>
                <a:ea typeface="Roboto Light italic" panose="02000000000000000000" pitchFamily="2" charset="0"/>
              </a:rPr>
              <a:t>Campaign model </a:t>
            </a:r>
            <a:r>
              <a:rPr lang="en-US" sz="1200">
                <a:solidFill>
                  <a:schemeClr val="accent3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200">
                <a:solidFill>
                  <a:schemeClr val="accent3"/>
                </a:solidFill>
                <a:latin typeface="Roboto Light italic" panose="02000000000000000000" pitchFamily="2" charset="0"/>
                <a:ea typeface="Roboto Light italic" panose="02000000000000000000" pitchFamily="2" charset="0"/>
              </a:rPr>
              <a:t>X EUR goes to the local-national cancer fighting association</a:t>
            </a:r>
          </a:p>
          <a:p>
            <a:r>
              <a:rPr lang="en-US" sz="1200"/>
              <a:t>Example from DK – for every sold Pink model, 100DKK is donated</a:t>
            </a:r>
          </a:p>
        </p:txBody>
      </p:sp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85750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Roboto Light"/>
              </a:rPr>
              <a:t>Fight cancer (Pink) &amp; </a:t>
            </a:r>
            <a:r>
              <a:rPr lang="en-US" err="1">
                <a:ea typeface="Roboto Light"/>
              </a:rPr>
              <a:t>RecycledTE</a:t>
            </a:r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3 | Zoom-in on selected models</a:t>
            </a:r>
            <a:endParaRPr lang="da-DK"/>
          </a:p>
        </p:txBody>
      </p:sp>
      <p:pic>
        <p:nvPicPr>
          <p:cNvPr id="7" name="Picture 6" descr="A vacuum cleaner with a handle&#10;&#10;Description automatically generated">
            <a:extLst>
              <a:ext uri="{FF2B5EF4-FFF2-40B4-BE49-F238E27FC236}">
                <a16:creationId xmlns:a16="http://schemas.microsoft.com/office/drawing/2014/main" id="{067C2E1A-8A8B-C073-D230-18DBED7782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795" y="1520455"/>
            <a:ext cx="2422928" cy="33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01392-1913-6D85-EA82-0F1B7AEAB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2" descr="A person cleaning a hallway&#10;&#10;Description automatically generated">
            <a:extLst>
              <a:ext uri="{FF2B5EF4-FFF2-40B4-BE49-F238E27FC236}">
                <a16:creationId xmlns:a16="http://schemas.microsoft.com/office/drawing/2014/main" id="{E232A4AB-853E-0C79-E7E8-A6F5364855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"/>
          <a:stretch/>
        </p:blipFill>
        <p:spPr>
          <a:xfrm>
            <a:off x="7538584" y="0"/>
            <a:ext cx="4653416" cy="6273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8B4C8-DE9F-C02D-C8A5-5B2DF2D4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99A57-762F-5FCB-5450-8052E09131A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80521" y="1381125"/>
            <a:ext cx="2412244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Background, Brand &amp; Design &amp; Value proposition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78547-570D-41FE-0302-0643CD3C349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80521" y="2304475"/>
            <a:ext cx="2070433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Target segments &amp;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B9035-527C-A732-1667-9385B21CDEB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80521" y="3227825"/>
            <a:ext cx="1898439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New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F7D4A0-2661-C5FA-A09B-32DF9741ED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80521" y="4151175"/>
            <a:ext cx="2806018" cy="698238"/>
          </a:xfrm>
        </p:spPr>
        <p:txBody>
          <a:bodyPr/>
          <a:lstStyle/>
          <a:p>
            <a:r>
              <a:rPr lang="en-US"/>
              <a:t>Key selling points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9AC953-EF3F-7F5B-6E2D-CA78D1FE73C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29954" y="13811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B3FAB3-7E0B-6700-1652-52CEA98A4A9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29954" y="23044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0E3D38-BED8-F8F5-723C-283F53A65C5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29954" y="32278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7BA1276-CBCA-8BA2-B23F-6E5D00A1034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29954" y="4151175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F7C6A85-4630-44FF-997D-0570CECC37F8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B1C134E-DEE8-109D-34AD-3C7CC3AEE11B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5550E02-E753-2932-0EAF-A248AAC0A08C}"/>
              </a:ext>
            </a:extLst>
          </p:cNvPr>
          <p:cNvSpPr txBox="1">
            <a:spLocks/>
          </p:cNvSpPr>
          <p:nvPr/>
        </p:nvSpPr>
        <p:spPr>
          <a:xfrm>
            <a:off x="5707794" y="1381125"/>
            <a:ext cx="207043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Accessories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843B2F3-CB0A-3D74-7022-171A4C2B54F7}"/>
              </a:ext>
            </a:extLst>
          </p:cNvPr>
          <p:cNvSpPr txBox="1">
            <a:spLocks/>
          </p:cNvSpPr>
          <p:nvPr/>
        </p:nvSpPr>
        <p:spPr>
          <a:xfrm>
            <a:off x="5707794" y="2304475"/>
            <a:ext cx="1978664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1963DE9-8978-E7DC-CE25-87F7C905E0C7}"/>
              </a:ext>
            </a:extLst>
          </p:cNvPr>
          <p:cNvSpPr txBox="1">
            <a:spLocks/>
          </p:cNvSpPr>
          <p:nvPr/>
        </p:nvSpPr>
        <p:spPr>
          <a:xfrm>
            <a:off x="1968167" y="5074523"/>
            <a:ext cx="214612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Key competition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AE0B087-CB21-655C-3F68-89218A8304C4}"/>
              </a:ext>
            </a:extLst>
          </p:cNvPr>
          <p:cNvSpPr txBox="1">
            <a:spLocks/>
          </p:cNvSpPr>
          <p:nvPr/>
        </p:nvSpPr>
        <p:spPr>
          <a:xfrm>
            <a:off x="1117600" y="507452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FFBEE08-1386-2ED8-EC28-B47D54C1C104}"/>
              </a:ext>
            </a:extLst>
          </p:cNvPr>
          <p:cNvSpPr txBox="1">
            <a:spLocks/>
          </p:cNvSpPr>
          <p:nvPr/>
        </p:nvSpPr>
        <p:spPr>
          <a:xfrm>
            <a:off x="4746014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6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0434572-DC92-2F50-D490-5E2CE0FA50A5}"/>
              </a:ext>
            </a:extLst>
          </p:cNvPr>
          <p:cNvSpPr txBox="1">
            <a:spLocks/>
          </p:cNvSpPr>
          <p:nvPr/>
        </p:nvSpPr>
        <p:spPr>
          <a:xfrm>
            <a:off x="4746014" y="230447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1222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132C4FF0-E6B0-CA16-DFD4-278C58FE53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570" y="123027"/>
            <a:ext cx="4712818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0C200C-BD2A-935D-6788-51C7FF3E0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Key selling points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| VP300 product benefits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933E2-0318-DB82-9AAC-5A4443DDFA2C}"/>
              </a:ext>
            </a:extLst>
          </p:cNvPr>
          <p:cNvSpPr txBox="1"/>
          <p:nvPr/>
        </p:nvSpPr>
        <p:spPr>
          <a:xfrm>
            <a:off x="6495412" y="2496691"/>
            <a:ext cx="5212114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DK" sz="1100" dirty="0">
                <a:latin typeface="+mj-lt"/>
              </a:rPr>
              <a:t>Ergonomic machine handle </a:t>
            </a:r>
          </a:p>
          <a:p>
            <a:pPr algn="r">
              <a:lnSpc>
                <a:spcPct val="120000"/>
              </a:lnSpc>
            </a:pPr>
            <a:r>
              <a:rPr lang="en-GB" sz="1100" b="0" i="0" u="none" strike="noStrike" dirty="0">
                <a:effectLst/>
              </a:rPr>
              <a:t>Comfortably suiting multiple hand sizes &amp; kept tube storage option at ”transport”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8D166-F3E6-6716-3AFC-EB4B417F260C}"/>
              </a:ext>
            </a:extLst>
          </p:cNvPr>
          <p:cNvSpPr txBox="1"/>
          <p:nvPr/>
        </p:nvSpPr>
        <p:spPr>
          <a:xfrm>
            <a:off x="361589" y="2347571"/>
            <a:ext cx="368824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 dirty="0">
                <a:latin typeface="+mj-lt"/>
              </a:rPr>
              <a:t>Cord quick-release </a:t>
            </a:r>
            <a:br>
              <a:rPr lang="en-GB" sz="1100" b="0" i="0" u="none" strike="noStrike" dirty="0">
                <a:effectLst/>
              </a:rPr>
            </a:br>
            <a:r>
              <a:rPr lang="en-GB" sz="1100" b="0" i="0" u="none" strike="noStrike" dirty="0">
                <a:effectLst/>
              </a:rPr>
              <a:t>Cord quick-release (turn knob) - immediate start working</a:t>
            </a:r>
          </a:p>
          <a:p>
            <a:pPr algn="l">
              <a:lnSpc>
                <a:spcPct val="120000"/>
              </a:lnSpc>
            </a:pPr>
            <a:endParaRPr lang="en-GB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466D7-96A8-858A-479C-869BB60AE383}"/>
              </a:ext>
            </a:extLst>
          </p:cNvPr>
          <p:cNvSpPr txBox="1"/>
          <p:nvPr/>
        </p:nvSpPr>
        <p:spPr>
          <a:xfrm>
            <a:off x="8944866" y="3910087"/>
            <a:ext cx="2762659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b="1">
                <a:latin typeface="+mj-lt"/>
              </a:rPr>
              <a:t>Bag &amp; Prefilter access</a:t>
            </a:r>
            <a:endParaRPr lang="en-DK" sz="1100" b="1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 b="0" i="0" u="none" strike="noStrike">
                <a:effectLst/>
              </a:rPr>
              <a:t>Easy ergo access to bag &amp; prefilter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C2262-24AD-A663-8D56-33D89D8E1847}"/>
              </a:ext>
            </a:extLst>
          </p:cNvPr>
          <p:cNvSpPr txBox="1"/>
          <p:nvPr/>
        </p:nvSpPr>
        <p:spPr>
          <a:xfrm>
            <a:off x="8509000" y="3252265"/>
            <a:ext cx="3198525" cy="45492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>
                <a:latin typeface="+mj-lt"/>
              </a:rPr>
              <a:t>Durable foot-operated</a:t>
            </a:r>
            <a:r>
              <a:rPr lang="en-DK" sz="1100">
                <a:latin typeface="+mj-lt"/>
              </a:rPr>
              <a:t> </a:t>
            </a:r>
            <a:r>
              <a:rPr lang="en-GB" sz="1100">
                <a:latin typeface="+mj-lt"/>
              </a:rPr>
              <a:t>power switch</a:t>
            </a:r>
            <a:br>
              <a:rPr lang="da-DK" sz="1100"/>
            </a:br>
            <a:r>
              <a:rPr lang="en-GB" sz="1050"/>
              <a:t>Easier and more ergonomic to use</a:t>
            </a:r>
            <a:endParaRPr lang="en-GB" sz="11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C82846-FA63-9EB6-7F25-AE9BDC290124}"/>
              </a:ext>
            </a:extLst>
          </p:cNvPr>
          <p:cNvSpPr txBox="1"/>
          <p:nvPr/>
        </p:nvSpPr>
        <p:spPr>
          <a:xfrm>
            <a:off x="8675096" y="5698613"/>
            <a:ext cx="3032429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DK" sz="1100">
                <a:latin typeface="+mj-lt"/>
              </a:rPr>
              <a:t>Compact</a:t>
            </a:r>
            <a:r>
              <a:rPr lang="da-DK" sz="1100">
                <a:latin typeface="+mj-lt"/>
              </a:rPr>
              <a:t>,</a:t>
            </a:r>
            <a:r>
              <a:rPr lang="en-DK" sz="1100">
                <a:latin typeface="+mj-lt"/>
              </a:rPr>
              <a:t> </a:t>
            </a:r>
            <a:r>
              <a:rPr lang="da-DK" sz="1100">
                <a:latin typeface="+mj-lt"/>
              </a:rPr>
              <a:t>light-</a:t>
            </a:r>
            <a:r>
              <a:rPr lang="da-DK" sz="1100" err="1">
                <a:latin typeface="+mj-lt"/>
              </a:rPr>
              <a:t>weight</a:t>
            </a:r>
            <a:r>
              <a:rPr lang="da-DK" sz="1100">
                <a:latin typeface="+mj-lt"/>
              </a:rPr>
              <a:t> design</a:t>
            </a:r>
            <a:endParaRPr lang="en-DK" sz="110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/>
              <a:t>Easy to transport and reduces strain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378896" y="3171503"/>
            <a:ext cx="4373726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Detachable power cord *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No-tool cord exchange with durable locking </a:t>
            </a:r>
            <a:r>
              <a:rPr lang="en-DK" sz="1100"/>
              <a:t>for</a:t>
            </a:r>
            <a:r>
              <a:rPr lang="en-GB" sz="1100"/>
              <a:t> time and cost saving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C62C3-4B14-7B59-75BF-35670D48BE51}"/>
              </a:ext>
            </a:extLst>
          </p:cNvPr>
          <p:cNvSpPr txBox="1"/>
          <p:nvPr/>
        </p:nvSpPr>
        <p:spPr>
          <a:xfrm>
            <a:off x="7691122" y="4619592"/>
            <a:ext cx="401640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dirty="0">
                <a:latin typeface="+mj-lt"/>
              </a:rPr>
              <a:t>Certified HEPA filter *</a:t>
            </a:r>
            <a:endParaRPr lang="en-DK" sz="1100" dirty="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DK" sz="1100" dirty="0"/>
              <a:t>Q</a:t>
            </a:r>
            <a:r>
              <a:rPr lang="en-GB" sz="1100" dirty="0" err="1"/>
              <a:t>uick</a:t>
            </a:r>
            <a:r>
              <a:rPr lang="en-GB" sz="1100" dirty="0"/>
              <a:t>, tool-free</a:t>
            </a:r>
            <a:r>
              <a:rPr lang="en-DK" sz="1100" dirty="0"/>
              <a:t> </a:t>
            </a:r>
            <a:r>
              <a:rPr lang="en-GB" sz="1100" dirty="0"/>
              <a:t>checks and</a:t>
            </a:r>
            <a:r>
              <a:rPr lang="en-DK" sz="1100" dirty="0"/>
              <a:t> </a:t>
            </a:r>
            <a:r>
              <a:rPr lang="en-GB" sz="1100" dirty="0"/>
              <a:t>replacements,</a:t>
            </a:r>
            <a:endParaRPr lang="en-DK" sz="1100" dirty="0"/>
          </a:p>
          <a:p>
            <a:pPr algn="r">
              <a:lnSpc>
                <a:spcPct val="120000"/>
              </a:lnSpc>
            </a:pPr>
            <a:r>
              <a:rPr lang="en-DK" sz="1100" dirty="0"/>
              <a:t> </a:t>
            </a:r>
            <a:r>
              <a:rPr lang="en-GB" sz="1100" dirty="0"/>
              <a:t>ensuring optimal air quality</a:t>
            </a:r>
            <a:r>
              <a:rPr lang="en-DK" sz="1100" dirty="0"/>
              <a:t> </a:t>
            </a:r>
            <a:r>
              <a:rPr lang="en-GB" sz="1100" dirty="0"/>
              <a:t>while saving time</a:t>
            </a:r>
          </a:p>
        </p:txBody>
      </p: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6B5C0D09-B626-93A4-6E26-B5DE54627371}"/>
              </a:ext>
            </a:extLst>
          </p:cNvPr>
          <p:cNvCxnSpPr>
            <a:cxnSpLocks/>
          </p:cNvCxnSpPr>
          <p:nvPr/>
        </p:nvCxnSpPr>
        <p:spPr>
          <a:xfrm flipH="1">
            <a:off x="7363835" y="3693359"/>
            <a:ext cx="43233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06D935-B42D-9B87-5543-66AC89EF42CD}"/>
              </a:ext>
            </a:extLst>
          </p:cNvPr>
          <p:cNvCxnSpPr>
            <a:cxnSpLocks/>
          </p:cNvCxnSpPr>
          <p:nvPr/>
        </p:nvCxnSpPr>
        <p:spPr>
          <a:xfrm>
            <a:off x="375466" y="3658678"/>
            <a:ext cx="481883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8">
            <a:extLst>
              <a:ext uri="{FF2B5EF4-FFF2-40B4-BE49-F238E27FC236}">
                <a16:creationId xmlns:a16="http://schemas.microsoft.com/office/drawing/2014/main" id="{43CD60BD-8FC8-2ECD-FD41-11AD6BAE3979}"/>
              </a:ext>
            </a:extLst>
          </p:cNvPr>
          <p:cNvCxnSpPr>
            <a:cxnSpLocks/>
          </p:cNvCxnSpPr>
          <p:nvPr/>
        </p:nvCxnSpPr>
        <p:spPr>
          <a:xfrm flipH="1">
            <a:off x="7861808" y="6141247"/>
            <a:ext cx="384571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88">
            <a:extLst>
              <a:ext uri="{FF2B5EF4-FFF2-40B4-BE49-F238E27FC236}">
                <a16:creationId xmlns:a16="http://schemas.microsoft.com/office/drawing/2014/main" id="{4D2BA372-BFC2-C7E7-5E87-CC7F987B9CAF}"/>
              </a:ext>
            </a:extLst>
          </p:cNvPr>
          <p:cNvCxnSpPr>
            <a:cxnSpLocks/>
          </p:cNvCxnSpPr>
          <p:nvPr/>
        </p:nvCxnSpPr>
        <p:spPr>
          <a:xfrm flipH="1">
            <a:off x="6678701" y="2960142"/>
            <a:ext cx="502882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A82238-4C01-2704-5EF6-6F44B45F437F}"/>
              </a:ext>
            </a:extLst>
          </p:cNvPr>
          <p:cNvCxnSpPr>
            <a:cxnSpLocks/>
          </p:cNvCxnSpPr>
          <p:nvPr/>
        </p:nvCxnSpPr>
        <p:spPr>
          <a:xfrm>
            <a:off x="361589" y="2839667"/>
            <a:ext cx="5451076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397967" y="3881251"/>
            <a:ext cx="323994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Tube parking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Fast and easy tube</a:t>
            </a:r>
            <a:r>
              <a:rPr lang="en-DK" sz="1100"/>
              <a:t> </a:t>
            </a:r>
            <a:r>
              <a:rPr lang="en-GB" sz="1100"/>
              <a:t>parking when needed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12A04A-58CA-6A16-F673-2E76FFFBEB5F}"/>
              </a:ext>
            </a:extLst>
          </p:cNvPr>
          <p:cNvCxnSpPr>
            <a:cxnSpLocks/>
          </p:cNvCxnSpPr>
          <p:nvPr/>
        </p:nvCxnSpPr>
        <p:spPr>
          <a:xfrm>
            <a:off x="375466" y="4344702"/>
            <a:ext cx="470453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397967" y="4619592"/>
            <a:ext cx="3239941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High performance dust bags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High net filling capacity prolonging working time</a:t>
            </a:r>
          </a:p>
          <a:p>
            <a:pPr algn="l">
              <a:lnSpc>
                <a:spcPct val="120000"/>
              </a:lnSpc>
            </a:pPr>
            <a:r>
              <a:rPr lang="en-GB" sz="1100"/>
              <a:t>and keeping performance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1F0E5A-C5F1-4633-44B9-2DD494F2B184}"/>
              </a:ext>
            </a:extLst>
          </p:cNvPr>
          <p:cNvCxnSpPr>
            <a:cxnSpLocks/>
          </p:cNvCxnSpPr>
          <p:nvPr/>
        </p:nvCxnSpPr>
        <p:spPr>
          <a:xfrm>
            <a:off x="370017" y="5286176"/>
            <a:ext cx="543376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397967" y="5513241"/>
            <a:ext cx="6079688" cy="648823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dirty="0">
                <a:latin typeface="+mj-lt"/>
              </a:rPr>
              <a:t>L</a:t>
            </a:r>
            <a:r>
              <a:rPr lang="en-DK" sz="1100" dirty="0">
                <a:latin typeface="+mj-lt"/>
              </a:rPr>
              <a:t>ow noi</a:t>
            </a:r>
            <a:r>
              <a:rPr lang="da-DK" sz="1100" dirty="0">
                <a:latin typeface="+mj-lt"/>
              </a:rPr>
              <a:t>se</a:t>
            </a:r>
            <a:r>
              <a:rPr lang="en-DK" sz="1100" dirty="0">
                <a:latin typeface="+mj-lt"/>
              </a:rPr>
              <a:t> level</a:t>
            </a:r>
            <a:br>
              <a:rPr lang="da-DK" sz="1100" dirty="0"/>
            </a:br>
            <a:r>
              <a:rPr lang="en-GB" sz="1050" dirty="0"/>
              <a:t>Powerful cleaning with one of</a:t>
            </a:r>
            <a:r>
              <a:rPr lang="en-DK" sz="1050" dirty="0"/>
              <a:t> </a:t>
            </a:r>
            <a:r>
              <a:rPr lang="en-GB" sz="1050" dirty="0"/>
              <a:t>the quietest vacuum cleaners</a:t>
            </a:r>
          </a:p>
          <a:p>
            <a:pPr>
              <a:lnSpc>
                <a:spcPct val="120000"/>
              </a:lnSpc>
            </a:pPr>
            <a:r>
              <a:rPr lang="en-GB" sz="1050" dirty="0"/>
              <a:t>in its class, allowing you to</a:t>
            </a:r>
            <a:r>
              <a:rPr lang="en-DK" sz="1050" dirty="0"/>
              <a:t> </a:t>
            </a:r>
            <a:r>
              <a:rPr lang="en-GB" sz="1050" dirty="0"/>
              <a:t>operate without disturbing others</a:t>
            </a:r>
            <a:endParaRPr lang="en-GB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1B942F-C2C2-7F8B-7962-64F5FD5ED80E}"/>
              </a:ext>
            </a:extLst>
          </p:cNvPr>
          <p:cNvSpPr txBox="1"/>
          <p:nvPr/>
        </p:nvSpPr>
        <p:spPr>
          <a:xfrm>
            <a:off x="7235428" y="1599985"/>
            <a:ext cx="4472097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da-DK" sz="1100" dirty="0">
                <a:latin typeface="+mj-lt"/>
              </a:rPr>
              <a:t>C</a:t>
            </a:r>
            <a:r>
              <a:rPr lang="en-DK" sz="1100" dirty="0" err="1">
                <a:latin typeface="+mj-lt"/>
              </a:rPr>
              <a:t>ord</a:t>
            </a:r>
            <a:r>
              <a:rPr lang="en-DK" sz="1100" dirty="0">
                <a:latin typeface="+mj-lt"/>
              </a:rPr>
              <a:t> storage</a:t>
            </a:r>
            <a:r>
              <a:rPr lang="da-DK" sz="1100" dirty="0">
                <a:latin typeface="+mj-lt"/>
              </a:rPr>
              <a:t> – 3 options</a:t>
            </a:r>
            <a:endParaRPr lang="en-DK" sz="1100" dirty="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 b="0" i="0" u="none" strike="noStrike" dirty="0">
                <a:effectLst/>
              </a:rPr>
              <a:t>New smart EOB cord storage</a:t>
            </a:r>
            <a:r>
              <a:rPr lang="en-DK" sz="1100" b="0" i="0" u="none" strike="noStrike" dirty="0">
                <a:effectLst/>
              </a:rPr>
              <a:t> </a:t>
            </a:r>
            <a:r>
              <a:rPr lang="en-GB" sz="1100" b="0" i="0" u="none" strike="noStrike" dirty="0">
                <a:effectLst/>
              </a:rPr>
              <a:t>ensuring uptime by no mess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F26CA3-6EC8-80BC-8A33-59CBB195045F}"/>
              </a:ext>
            </a:extLst>
          </p:cNvPr>
          <p:cNvSpPr txBox="1"/>
          <p:nvPr/>
        </p:nvSpPr>
        <p:spPr>
          <a:xfrm>
            <a:off x="355802" y="1567730"/>
            <a:ext cx="269638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New designed Bent-ends </a:t>
            </a:r>
            <a:br>
              <a:rPr lang="en-GB" sz="1100" b="0" i="0" u="none" strike="noStrike">
                <a:effectLst/>
              </a:rPr>
            </a:br>
            <a:r>
              <a:rPr lang="en-GB" sz="1100" b="0" i="0" u="none" strike="noStrike">
                <a:effectLst/>
              </a:rPr>
              <a:t>Improved ergonomics, grip &amp; durability </a:t>
            </a:r>
            <a:endParaRPr lang="en-GB" sz="1100"/>
          </a:p>
        </p:txBody>
      </p:sp>
      <p:cxnSp>
        <p:nvCxnSpPr>
          <p:cNvPr id="44" name="Straight Arrow Connector 38">
            <a:extLst>
              <a:ext uri="{FF2B5EF4-FFF2-40B4-BE49-F238E27FC236}">
                <a16:creationId xmlns:a16="http://schemas.microsoft.com/office/drawing/2014/main" id="{42D1DDA0-5215-6892-2F86-63D926F63C63}"/>
              </a:ext>
            </a:extLst>
          </p:cNvPr>
          <p:cNvCxnSpPr>
            <a:cxnSpLocks/>
          </p:cNvCxnSpPr>
          <p:nvPr/>
        </p:nvCxnSpPr>
        <p:spPr>
          <a:xfrm flipV="1">
            <a:off x="361589" y="1038944"/>
            <a:ext cx="5405601" cy="992237"/>
          </a:xfrm>
          <a:prstGeom prst="bentConnector3">
            <a:avLst>
              <a:gd name="adj1" fmla="val 8782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E660A90-F962-5152-9B87-82E80927D63A}"/>
              </a:ext>
            </a:extLst>
          </p:cNvPr>
          <p:cNvCxnSpPr>
            <a:cxnSpLocks/>
          </p:cNvCxnSpPr>
          <p:nvPr/>
        </p:nvCxnSpPr>
        <p:spPr>
          <a:xfrm>
            <a:off x="6480705" y="2040353"/>
            <a:ext cx="5226820" cy="43902"/>
          </a:xfrm>
          <a:prstGeom prst="line">
            <a:avLst/>
          </a:prstGeom>
          <a:ln w="9525">
            <a:solidFill>
              <a:srgbClr val="38A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20B6260-DC8E-FD7C-0A8B-115F0D3316B3}"/>
              </a:ext>
            </a:extLst>
          </p:cNvPr>
          <p:cNvCxnSpPr>
            <a:cxnSpLocks/>
          </p:cNvCxnSpPr>
          <p:nvPr/>
        </p:nvCxnSpPr>
        <p:spPr>
          <a:xfrm flipH="1">
            <a:off x="6480705" y="2055684"/>
            <a:ext cx="7353" cy="834245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8">
            <a:extLst>
              <a:ext uri="{FF2B5EF4-FFF2-40B4-BE49-F238E27FC236}">
                <a16:creationId xmlns:a16="http://schemas.microsoft.com/office/drawing/2014/main" id="{9208A795-773E-5EE8-5941-23F93DCDC447}"/>
              </a:ext>
            </a:extLst>
          </p:cNvPr>
          <p:cNvCxnSpPr>
            <a:cxnSpLocks/>
          </p:cNvCxnSpPr>
          <p:nvPr/>
        </p:nvCxnSpPr>
        <p:spPr>
          <a:xfrm flipH="1">
            <a:off x="7454205" y="4344702"/>
            <a:ext cx="4253320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6FCF13-41BB-1DA6-1CD4-26B116F247D6}"/>
              </a:ext>
            </a:extLst>
          </p:cNvPr>
          <p:cNvCxnSpPr>
            <a:cxnSpLocks/>
          </p:cNvCxnSpPr>
          <p:nvPr/>
        </p:nvCxnSpPr>
        <p:spPr>
          <a:xfrm>
            <a:off x="378896" y="6162064"/>
            <a:ext cx="524720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8">
            <a:extLst>
              <a:ext uri="{FF2B5EF4-FFF2-40B4-BE49-F238E27FC236}">
                <a16:creationId xmlns:a16="http://schemas.microsoft.com/office/drawing/2014/main" id="{F44C1FDD-8B92-7735-8CA0-3CB585A6E316}"/>
              </a:ext>
            </a:extLst>
          </p:cNvPr>
          <p:cNvCxnSpPr>
            <a:cxnSpLocks/>
          </p:cNvCxnSpPr>
          <p:nvPr/>
        </p:nvCxnSpPr>
        <p:spPr>
          <a:xfrm flipH="1">
            <a:off x="7454205" y="5286176"/>
            <a:ext cx="425332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583CE6-24A4-FE93-259F-B1E1DF247B9C}"/>
              </a:ext>
            </a:extLst>
          </p:cNvPr>
          <p:cNvSpPr txBox="1"/>
          <p:nvPr/>
        </p:nvSpPr>
        <p:spPr>
          <a:xfrm>
            <a:off x="2784883" y="6519529"/>
            <a:ext cx="62218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 dirty="0">
                <a:ea typeface="Roboto Light"/>
                <a:cs typeface="Roboto Light"/>
              </a:rPr>
              <a:t>* Majority of range</a:t>
            </a:r>
          </a:p>
        </p:txBody>
      </p:sp>
    </p:spTree>
    <p:extLst>
      <p:ext uri="{BB962C8B-B14F-4D97-AF65-F5344CB8AC3E}">
        <p14:creationId xmlns:p14="http://schemas.microsoft.com/office/powerpoint/2010/main" val="16726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cuum cleaner with a black handle&#10;&#10;Description automatically generated">
            <a:extLst>
              <a:ext uri="{FF2B5EF4-FFF2-40B4-BE49-F238E27FC236}">
                <a16:creationId xmlns:a16="http://schemas.microsoft.com/office/drawing/2014/main" id="{691802B8-A4AE-7E6F-E37E-9C3C87268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537" y="139367"/>
            <a:ext cx="4559198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0C200C-BD2A-935D-6788-51C7FF3E0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Key selling points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| VP</a:t>
            </a:r>
            <a:r>
              <a:rPr lang="en-DK"/>
              <a:t>4</a:t>
            </a:r>
            <a:r>
              <a:rPr lang="en-US"/>
              <a:t>00 product benefits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933E2-0318-DB82-9AAC-5A4443DDFA2C}"/>
              </a:ext>
            </a:extLst>
          </p:cNvPr>
          <p:cNvSpPr txBox="1"/>
          <p:nvPr/>
        </p:nvSpPr>
        <p:spPr>
          <a:xfrm>
            <a:off x="6759130" y="2496691"/>
            <a:ext cx="4949273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DK" sz="1100" dirty="0">
                <a:latin typeface="+mj-lt"/>
              </a:rPr>
              <a:t>Ergonomic machine handle </a:t>
            </a:r>
          </a:p>
          <a:p>
            <a:pPr algn="r">
              <a:lnSpc>
                <a:spcPct val="120000"/>
              </a:lnSpc>
            </a:pPr>
            <a:r>
              <a:rPr lang="en-GB" sz="1100" b="0" i="0" u="none" strike="noStrike" dirty="0">
                <a:effectLst/>
              </a:rPr>
              <a:t>Ergonomic handle designed for comfort, accommodating smaller hands as well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8D166-F3E6-6716-3AFC-EB4B417F260C}"/>
              </a:ext>
            </a:extLst>
          </p:cNvPr>
          <p:cNvSpPr txBox="1"/>
          <p:nvPr/>
        </p:nvSpPr>
        <p:spPr>
          <a:xfrm>
            <a:off x="383202" y="2355394"/>
            <a:ext cx="4097543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Reliable cord rewind</a:t>
            </a:r>
            <a:br>
              <a:rPr lang="en-GB" sz="1100" b="0" i="0" u="none" strike="noStrike">
                <a:effectLst/>
              </a:rPr>
            </a:br>
            <a:r>
              <a:rPr lang="en-GB" sz="1100" b="0" i="0" u="none" strike="noStrike">
                <a:effectLst/>
              </a:rPr>
              <a:t>Durable and smooth rewind system eliminates cord issues</a:t>
            </a:r>
            <a:endParaRPr lang="en-GB" sz="11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466D7-96A8-858A-479C-869BB60AE383}"/>
              </a:ext>
            </a:extLst>
          </p:cNvPr>
          <p:cNvSpPr txBox="1"/>
          <p:nvPr/>
        </p:nvSpPr>
        <p:spPr>
          <a:xfrm>
            <a:off x="8940324" y="3887887"/>
            <a:ext cx="2762659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b="1">
                <a:latin typeface="+mj-lt"/>
              </a:rPr>
              <a:t>Bag &amp; Prefilter access</a:t>
            </a:r>
            <a:endParaRPr lang="en-DK" sz="1100" b="1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 b="0" i="0" u="none" strike="noStrike">
                <a:effectLst/>
              </a:rPr>
              <a:t>Easy ergo access to bag &amp; prefilter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C2262-24AD-A663-8D56-33D89D8E1847}"/>
              </a:ext>
            </a:extLst>
          </p:cNvPr>
          <p:cNvSpPr txBox="1"/>
          <p:nvPr/>
        </p:nvSpPr>
        <p:spPr>
          <a:xfrm>
            <a:off x="8509000" y="3253941"/>
            <a:ext cx="3198525" cy="45492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dirty="0">
                <a:latin typeface="+mj-lt"/>
              </a:rPr>
              <a:t>Durable foot-operated</a:t>
            </a:r>
            <a:r>
              <a:rPr lang="en-DK" sz="1100" dirty="0">
                <a:latin typeface="+mj-lt"/>
              </a:rPr>
              <a:t> </a:t>
            </a:r>
            <a:r>
              <a:rPr lang="en-GB" sz="1100" dirty="0">
                <a:latin typeface="+mj-lt"/>
              </a:rPr>
              <a:t>power witch</a:t>
            </a:r>
            <a:br>
              <a:rPr lang="da-DK" sz="1100" dirty="0"/>
            </a:br>
            <a:r>
              <a:rPr lang="en-GB" sz="1050" dirty="0"/>
              <a:t>Easier and more ergonomic to use</a:t>
            </a:r>
            <a:endParaRPr lang="en-GB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C82846-FA63-9EB6-7F25-AE9BDC290124}"/>
              </a:ext>
            </a:extLst>
          </p:cNvPr>
          <p:cNvSpPr txBox="1"/>
          <p:nvPr/>
        </p:nvSpPr>
        <p:spPr>
          <a:xfrm>
            <a:off x="8819468" y="5688204"/>
            <a:ext cx="286773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DK" sz="1100">
                <a:latin typeface="+mj-lt"/>
              </a:rPr>
              <a:t>Compact</a:t>
            </a:r>
            <a:r>
              <a:rPr lang="da-DK" sz="1100">
                <a:latin typeface="+mj-lt"/>
              </a:rPr>
              <a:t>,</a:t>
            </a:r>
            <a:r>
              <a:rPr lang="en-DK" sz="1100">
                <a:latin typeface="+mj-lt"/>
              </a:rPr>
              <a:t> </a:t>
            </a:r>
            <a:r>
              <a:rPr lang="da-DK" sz="1100">
                <a:latin typeface="+mj-lt"/>
              </a:rPr>
              <a:t>light-</a:t>
            </a:r>
            <a:r>
              <a:rPr lang="da-DK" sz="1100" err="1">
                <a:latin typeface="+mj-lt"/>
              </a:rPr>
              <a:t>weight</a:t>
            </a:r>
            <a:r>
              <a:rPr lang="da-DK" sz="1100">
                <a:latin typeface="+mj-lt"/>
              </a:rPr>
              <a:t> design</a:t>
            </a:r>
            <a:endParaRPr lang="en-DK" sz="110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/>
              <a:t>Easy to transport and reduces strain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397967" y="3199322"/>
            <a:ext cx="4145156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 dirty="0">
                <a:latin typeface="+mj-lt"/>
              </a:rPr>
              <a:t>Detachable power cord</a:t>
            </a:r>
            <a:endParaRPr lang="en-DK" sz="1100" dirty="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 dirty="0"/>
              <a:t>No-tool cord exchange with durable locking </a:t>
            </a:r>
            <a:r>
              <a:rPr lang="en-DK" sz="1100" dirty="0"/>
              <a:t>for</a:t>
            </a:r>
            <a:r>
              <a:rPr lang="en-GB" sz="1100" dirty="0"/>
              <a:t> time and cost saving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C62C3-4B14-7B59-75BF-35670D48BE51}"/>
              </a:ext>
            </a:extLst>
          </p:cNvPr>
          <p:cNvSpPr txBox="1"/>
          <p:nvPr/>
        </p:nvSpPr>
        <p:spPr>
          <a:xfrm>
            <a:off x="7670800" y="4619592"/>
            <a:ext cx="401640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dirty="0">
                <a:latin typeface="+mj-lt"/>
              </a:rPr>
              <a:t>Certified HEPA filter *</a:t>
            </a:r>
            <a:endParaRPr lang="en-DK" sz="1100" dirty="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 dirty="0"/>
              <a:t>Quick, tool-free</a:t>
            </a:r>
            <a:r>
              <a:rPr lang="en-DK" sz="1100" dirty="0"/>
              <a:t> </a:t>
            </a:r>
            <a:r>
              <a:rPr lang="en-GB" sz="1100" dirty="0"/>
              <a:t>checks and</a:t>
            </a:r>
            <a:r>
              <a:rPr lang="en-DK" sz="1100" dirty="0"/>
              <a:t> </a:t>
            </a:r>
            <a:r>
              <a:rPr lang="en-GB" sz="1100" dirty="0"/>
              <a:t>replacements,</a:t>
            </a:r>
            <a:endParaRPr lang="en-DK" sz="1100" dirty="0"/>
          </a:p>
          <a:p>
            <a:pPr algn="r">
              <a:lnSpc>
                <a:spcPct val="120000"/>
              </a:lnSpc>
            </a:pPr>
            <a:r>
              <a:rPr lang="en-DK" sz="1100" dirty="0"/>
              <a:t> </a:t>
            </a:r>
            <a:r>
              <a:rPr lang="en-GB" sz="1100" dirty="0"/>
              <a:t>ensuring optimal air quality</a:t>
            </a:r>
            <a:r>
              <a:rPr lang="en-DK" sz="1100" dirty="0"/>
              <a:t> </a:t>
            </a:r>
            <a:r>
              <a:rPr lang="en-GB" sz="1100" dirty="0"/>
              <a:t>while saving time</a:t>
            </a:r>
          </a:p>
        </p:txBody>
      </p: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6B5C0D09-B626-93A4-6E26-B5DE54627371}"/>
              </a:ext>
            </a:extLst>
          </p:cNvPr>
          <p:cNvCxnSpPr>
            <a:cxnSpLocks/>
          </p:cNvCxnSpPr>
          <p:nvPr/>
        </p:nvCxnSpPr>
        <p:spPr>
          <a:xfrm flipH="1">
            <a:off x="7363835" y="3693359"/>
            <a:ext cx="43233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06D935-B42D-9B87-5543-66AC89EF42CD}"/>
              </a:ext>
            </a:extLst>
          </p:cNvPr>
          <p:cNvCxnSpPr>
            <a:cxnSpLocks/>
          </p:cNvCxnSpPr>
          <p:nvPr/>
        </p:nvCxnSpPr>
        <p:spPr>
          <a:xfrm>
            <a:off x="375466" y="3658678"/>
            <a:ext cx="481883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8">
            <a:extLst>
              <a:ext uri="{FF2B5EF4-FFF2-40B4-BE49-F238E27FC236}">
                <a16:creationId xmlns:a16="http://schemas.microsoft.com/office/drawing/2014/main" id="{43CD60BD-8FC8-2ECD-FD41-11AD6BAE3979}"/>
              </a:ext>
            </a:extLst>
          </p:cNvPr>
          <p:cNvCxnSpPr>
            <a:cxnSpLocks/>
          </p:cNvCxnSpPr>
          <p:nvPr/>
        </p:nvCxnSpPr>
        <p:spPr>
          <a:xfrm flipH="1" flipV="1">
            <a:off x="7861808" y="6141247"/>
            <a:ext cx="3825395" cy="20817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88">
            <a:extLst>
              <a:ext uri="{FF2B5EF4-FFF2-40B4-BE49-F238E27FC236}">
                <a16:creationId xmlns:a16="http://schemas.microsoft.com/office/drawing/2014/main" id="{4D2BA372-BFC2-C7E7-5E87-CC7F987B9CAF}"/>
              </a:ext>
            </a:extLst>
          </p:cNvPr>
          <p:cNvCxnSpPr>
            <a:cxnSpLocks/>
          </p:cNvCxnSpPr>
          <p:nvPr/>
        </p:nvCxnSpPr>
        <p:spPr>
          <a:xfrm flipH="1">
            <a:off x="6678701" y="2960142"/>
            <a:ext cx="500850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A82238-4C01-2704-5EF6-6F44B45F437F}"/>
              </a:ext>
            </a:extLst>
          </p:cNvPr>
          <p:cNvCxnSpPr>
            <a:cxnSpLocks/>
          </p:cNvCxnSpPr>
          <p:nvPr/>
        </p:nvCxnSpPr>
        <p:spPr>
          <a:xfrm>
            <a:off x="378896" y="2839667"/>
            <a:ext cx="543376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397967" y="3881251"/>
            <a:ext cx="323994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Tube parking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Fast and easy tube</a:t>
            </a:r>
            <a:r>
              <a:rPr lang="en-DK" sz="1100"/>
              <a:t> </a:t>
            </a:r>
            <a:r>
              <a:rPr lang="en-GB" sz="1100"/>
              <a:t>parking when needed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12A04A-58CA-6A16-F673-2E76FFFBEB5F}"/>
              </a:ext>
            </a:extLst>
          </p:cNvPr>
          <p:cNvCxnSpPr>
            <a:cxnSpLocks/>
          </p:cNvCxnSpPr>
          <p:nvPr/>
        </p:nvCxnSpPr>
        <p:spPr>
          <a:xfrm>
            <a:off x="375466" y="4344702"/>
            <a:ext cx="470453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01382" y="4619592"/>
            <a:ext cx="3239941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High performance dust bags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High net filling capacity prolonging working time</a:t>
            </a:r>
          </a:p>
          <a:p>
            <a:pPr algn="l">
              <a:lnSpc>
                <a:spcPct val="120000"/>
              </a:lnSpc>
            </a:pPr>
            <a:r>
              <a:rPr lang="en-GB" sz="1100"/>
              <a:t>and keeping performance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1F0E5A-C5F1-4633-44B9-2DD494F2B184}"/>
              </a:ext>
            </a:extLst>
          </p:cNvPr>
          <p:cNvCxnSpPr>
            <a:cxnSpLocks/>
          </p:cNvCxnSpPr>
          <p:nvPr/>
        </p:nvCxnSpPr>
        <p:spPr>
          <a:xfrm>
            <a:off x="370017" y="5286176"/>
            <a:ext cx="543376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397967" y="5513241"/>
            <a:ext cx="6079688" cy="648823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dirty="0">
                <a:latin typeface="+mj-lt"/>
              </a:rPr>
              <a:t>L</a:t>
            </a:r>
            <a:r>
              <a:rPr lang="en-DK" sz="1100" dirty="0">
                <a:latin typeface="+mj-lt"/>
              </a:rPr>
              <a:t>ow noi</a:t>
            </a:r>
            <a:r>
              <a:rPr lang="da-DK" sz="1100" dirty="0">
                <a:latin typeface="+mj-lt"/>
              </a:rPr>
              <a:t>s</a:t>
            </a:r>
            <a:r>
              <a:rPr lang="en-DK" sz="1100" dirty="0">
                <a:latin typeface="+mj-lt"/>
              </a:rPr>
              <a:t>e level</a:t>
            </a:r>
            <a:br>
              <a:rPr lang="da-DK" sz="1100" dirty="0"/>
            </a:br>
            <a:r>
              <a:rPr lang="en-GB" sz="1050" dirty="0"/>
              <a:t>Powerful cleaning with one of</a:t>
            </a:r>
            <a:r>
              <a:rPr lang="en-DK" sz="1050" dirty="0"/>
              <a:t> </a:t>
            </a:r>
            <a:r>
              <a:rPr lang="en-GB" sz="1050" dirty="0"/>
              <a:t>the quietest vacuum cleaners</a:t>
            </a:r>
          </a:p>
          <a:p>
            <a:pPr>
              <a:lnSpc>
                <a:spcPct val="120000"/>
              </a:lnSpc>
            </a:pPr>
            <a:r>
              <a:rPr lang="en-GB" sz="1050" dirty="0"/>
              <a:t>in its class, allowing you to</a:t>
            </a:r>
            <a:r>
              <a:rPr lang="en-DK" sz="1050" dirty="0"/>
              <a:t> </a:t>
            </a:r>
            <a:r>
              <a:rPr lang="en-GB" sz="1050" dirty="0"/>
              <a:t>operate without disturbing others</a:t>
            </a:r>
            <a:endParaRPr lang="en-GB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F26CA3-6EC8-80BC-8A33-59CBB195045F}"/>
              </a:ext>
            </a:extLst>
          </p:cNvPr>
          <p:cNvSpPr txBox="1"/>
          <p:nvPr/>
        </p:nvSpPr>
        <p:spPr>
          <a:xfrm>
            <a:off x="378896" y="1579491"/>
            <a:ext cx="269638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New designed Bent-ends </a:t>
            </a:r>
            <a:br>
              <a:rPr lang="en-GB" sz="1100" b="0" i="0" u="none" strike="noStrike">
                <a:effectLst/>
              </a:rPr>
            </a:br>
            <a:r>
              <a:rPr lang="en-GB" sz="1100" b="0" i="0" u="none" strike="noStrike">
                <a:effectLst/>
              </a:rPr>
              <a:t>Improved ergonomics, grip &amp; durability </a:t>
            </a:r>
            <a:endParaRPr lang="en-GB" sz="1100"/>
          </a:p>
        </p:txBody>
      </p:sp>
      <p:cxnSp>
        <p:nvCxnSpPr>
          <p:cNvPr id="44" name="Straight Arrow Connector 38">
            <a:extLst>
              <a:ext uri="{FF2B5EF4-FFF2-40B4-BE49-F238E27FC236}">
                <a16:creationId xmlns:a16="http://schemas.microsoft.com/office/drawing/2014/main" id="{42D1DDA0-5215-6892-2F86-63D926F63C63}"/>
              </a:ext>
            </a:extLst>
          </p:cNvPr>
          <p:cNvCxnSpPr>
            <a:cxnSpLocks/>
          </p:cNvCxnSpPr>
          <p:nvPr/>
        </p:nvCxnSpPr>
        <p:spPr>
          <a:xfrm flipV="1">
            <a:off x="398185" y="1040986"/>
            <a:ext cx="5405601" cy="992237"/>
          </a:xfrm>
          <a:prstGeom prst="bentConnector3">
            <a:avLst>
              <a:gd name="adj1" fmla="val 8782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8">
            <a:extLst>
              <a:ext uri="{FF2B5EF4-FFF2-40B4-BE49-F238E27FC236}">
                <a16:creationId xmlns:a16="http://schemas.microsoft.com/office/drawing/2014/main" id="{9208A795-773E-5EE8-5941-23F93DCDC447}"/>
              </a:ext>
            </a:extLst>
          </p:cNvPr>
          <p:cNvCxnSpPr>
            <a:cxnSpLocks/>
          </p:cNvCxnSpPr>
          <p:nvPr/>
        </p:nvCxnSpPr>
        <p:spPr>
          <a:xfrm flipH="1">
            <a:off x="7454205" y="4344702"/>
            <a:ext cx="4256418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6FCF13-41BB-1DA6-1CD4-26B116F247D6}"/>
              </a:ext>
            </a:extLst>
          </p:cNvPr>
          <p:cNvCxnSpPr>
            <a:cxnSpLocks/>
          </p:cNvCxnSpPr>
          <p:nvPr/>
        </p:nvCxnSpPr>
        <p:spPr>
          <a:xfrm>
            <a:off x="378896" y="6162064"/>
            <a:ext cx="524720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8">
            <a:extLst>
              <a:ext uri="{FF2B5EF4-FFF2-40B4-BE49-F238E27FC236}">
                <a16:creationId xmlns:a16="http://schemas.microsoft.com/office/drawing/2014/main" id="{F44C1FDD-8B92-7735-8CA0-3CB585A6E316}"/>
              </a:ext>
            </a:extLst>
          </p:cNvPr>
          <p:cNvCxnSpPr>
            <a:cxnSpLocks/>
          </p:cNvCxnSpPr>
          <p:nvPr/>
        </p:nvCxnSpPr>
        <p:spPr>
          <a:xfrm flipH="1">
            <a:off x="7454205" y="5286176"/>
            <a:ext cx="423299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B0843B-649F-568F-3E04-3533B0FC7AD0}"/>
              </a:ext>
            </a:extLst>
          </p:cNvPr>
          <p:cNvSpPr txBox="1"/>
          <p:nvPr/>
        </p:nvSpPr>
        <p:spPr>
          <a:xfrm>
            <a:off x="2784883" y="6519529"/>
            <a:ext cx="62218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 dirty="0">
                <a:ea typeface="Roboto Light"/>
                <a:cs typeface="Roboto Light"/>
              </a:rPr>
              <a:t>* Majority of range</a:t>
            </a:r>
          </a:p>
        </p:txBody>
      </p:sp>
    </p:spTree>
    <p:extLst>
      <p:ext uri="{BB962C8B-B14F-4D97-AF65-F5344CB8AC3E}">
        <p14:creationId xmlns:p14="http://schemas.microsoft.com/office/powerpoint/2010/main" val="21726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15672-C3CF-EA1F-0CDA-BCC6EC9A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A268-E7E9-B56A-57D7-40413C9E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E7059-7FCE-A5D8-CE04-B0B1E45FBB7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80521" y="1381125"/>
            <a:ext cx="2412244" cy="698238"/>
          </a:xfrm>
        </p:spPr>
        <p:txBody>
          <a:bodyPr/>
          <a:lstStyle/>
          <a:p>
            <a:r>
              <a:rPr lang="en-US"/>
              <a:t>Background, Brand &amp; Design &amp; Value proposition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9E9F4-A14A-F4BB-106D-7C6EABA73FB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80521" y="2304475"/>
            <a:ext cx="2070433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Target segments &amp;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F671EB-959B-D558-3A73-BD00ABE36A2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80521" y="3227825"/>
            <a:ext cx="1898439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New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D84FA0-9979-7F9E-E7CF-2398FA3C43B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80521" y="4151175"/>
            <a:ext cx="2806018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Key selling points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5AA9441-3D6A-759E-EA81-542051A2AD7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29954" y="1381125"/>
            <a:ext cx="698400" cy="698238"/>
          </a:xfrm>
        </p:spPr>
        <p:txBody>
          <a:bodyPr bIns="0"/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1E8D53-DE12-9E4F-9C25-EB0B3D539A2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29954" y="23044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FAE35C-1BA8-7BAB-400D-CD7136E2A17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29954" y="32278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556419-B282-F355-3E38-62CD4E8DEF4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29954" y="41511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04587AF-A970-BACC-0037-DFE06ED4A0DB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A3F574C-EE1C-8B93-AD06-3D5F3D33C2EB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9D2C0D0-98E0-67C2-4115-1F766D8CD18F}"/>
              </a:ext>
            </a:extLst>
          </p:cNvPr>
          <p:cNvSpPr txBox="1">
            <a:spLocks/>
          </p:cNvSpPr>
          <p:nvPr/>
        </p:nvSpPr>
        <p:spPr>
          <a:xfrm>
            <a:off x="5707794" y="1381125"/>
            <a:ext cx="207043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Accessories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9633C25-EA23-F1AE-D63B-2CD7555FF302}"/>
              </a:ext>
            </a:extLst>
          </p:cNvPr>
          <p:cNvSpPr txBox="1">
            <a:spLocks/>
          </p:cNvSpPr>
          <p:nvPr/>
        </p:nvSpPr>
        <p:spPr>
          <a:xfrm>
            <a:off x="5707794" y="2304475"/>
            <a:ext cx="1978664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D311A02-81EC-17AB-7AD8-E4B7513D8D1E}"/>
              </a:ext>
            </a:extLst>
          </p:cNvPr>
          <p:cNvSpPr txBox="1">
            <a:spLocks/>
          </p:cNvSpPr>
          <p:nvPr/>
        </p:nvSpPr>
        <p:spPr>
          <a:xfrm>
            <a:off x="1968167" y="5074523"/>
            <a:ext cx="214612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Key competition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E6C2547-CEB4-AB77-C2D6-628A951CD1A6}"/>
              </a:ext>
            </a:extLst>
          </p:cNvPr>
          <p:cNvSpPr txBox="1">
            <a:spLocks/>
          </p:cNvSpPr>
          <p:nvPr/>
        </p:nvSpPr>
        <p:spPr>
          <a:xfrm>
            <a:off x="1117600" y="507452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A4DD85D6-1BF8-96FA-44EB-E788AADE7B89}"/>
              </a:ext>
            </a:extLst>
          </p:cNvPr>
          <p:cNvSpPr txBox="1">
            <a:spLocks/>
          </p:cNvSpPr>
          <p:nvPr/>
        </p:nvSpPr>
        <p:spPr>
          <a:xfrm>
            <a:off x="4746014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6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659ACF3-84C2-E53C-B4E9-C3F95B5E8D1B}"/>
              </a:ext>
            </a:extLst>
          </p:cNvPr>
          <p:cNvSpPr txBox="1">
            <a:spLocks/>
          </p:cNvSpPr>
          <p:nvPr/>
        </p:nvSpPr>
        <p:spPr>
          <a:xfrm>
            <a:off x="4746014" y="230447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7</a:t>
            </a:r>
          </a:p>
        </p:txBody>
      </p:sp>
      <p:pic>
        <p:nvPicPr>
          <p:cNvPr id="13" name="Picture Placeholder 12" descr="A person vacuuming a room&#10;&#10;Description automatically generated">
            <a:extLst>
              <a:ext uri="{FF2B5EF4-FFF2-40B4-BE49-F238E27FC236}">
                <a16:creationId xmlns:a16="http://schemas.microsoft.com/office/drawing/2014/main" id="{840152E3-8A32-3332-BBC5-D8F6928A6A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230" y="0"/>
            <a:ext cx="4680619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54939C-9A52-BF90-57B2-8E88F3868861}"/>
              </a:ext>
            </a:extLst>
          </p:cNvPr>
          <p:cNvSpPr/>
          <p:nvPr/>
        </p:nvSpPr>
        <p:spPr>
          <a:xfrm>
            <a:off x="4561475" y="1803053"/>
            <a:ext cx="3516714" cy="3813718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139700" sx="102000" sy="102000" algn="ctr" rotWithShape="0">
              <a:srgbClr val="B3BBC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00" b="0" i="0" dirty="0">
                <a:solidFill>
                  <a:srgbClr val="505F7C"/>
                </a:solidFill>
                <a:effectLst/>
              </a:rPr>
              <a:t>Best-</a:t>
            </a:r>
            <a:r>
              <a:rPr lang="en-GB" sz="1000" dirty="0">
                <a:solidFill>
                  <a:srgbClr val="505F7C"/>
                </a:solidFill>
              </a:rPr>
              <a:t>in-class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00" b="0" i="0" dirty="0">
                <a:solidFill>
                  <a:srgbClr val="505F7C"/>
                </a:solidFill>
                <a:effectLst/>
              </a:rPr>
              <a:t>Sound pressure level at 51 dB(A) in working position of the operator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00" b="0" i="0" dirty="0">
                <a:solidFill>
                  <a:srgbClr val="505F7C"/>
                </a:solidFill>
                <a:effectLst/>
              </a:rPr>
              <a:t>Takes care of the customer along with reduces disturbance when cleaning in occupied areas</a:t>
            </a:r>
          </a:p>
          <a:p>
            <a:pPr algn="ctr"/>
            <a:r>
              <a:rPr lang="en-GB" sz="1000" b="0" i="0" dirty="0">
                <a:solidFill>
                  <a:srgbClr val="505F7C"/>
                </a:solidFill>
                <a:effectLst/>
              </a:rPr>
              <a:t>.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888FF-AC9C-F335-6A9D-133D9266E657}"/>
              </a:ext>
            </a:extLst>
          </p:cNvPr>
          <p:cNvSpPr/>
          <p:nvPr/>
        </p:nvSpPr>
        <p:spPr>
          <a:xfrm>
            <a:off x="661841" y="1817649"/>
            <a:ext cx="3709600" cy="3813718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139700" sx="102000" sy="102000" algn="ctr" rotWithShape="0">
              <a:srgbClr val="B3BBC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00" b="0" i="0" dirty="0">
                <a:solidFill>
                  <a:schemeClr val="tx1"/>
                </a:solidFill>
                <a:effectLst/>
              </a:rPr>
              <a:t>One of the best in class</a:t>
            </a:r>
            <a:endParaRPr lang="en-DK" sz="1000" b="0" i="0" dirty="0">
              <a:solidFill>
                <a:schemeClr val="tx1"/>
              </a:solidFill>
              <a:effectLst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00" b="0" i="0" dirty="0">
                <a:solidFill>
                  <a:schemeClr val="tx1"/>
                </a:solidFill>
                <a:effectLst/>
              </a:rPr>
              <a:t>Saves you money on maintenance (bags and time to change) besides ensures higher performance over time (cleaning more efficient/properly = faster)</a:t>
            </a:r>
          </a:p>
          <a:p>
            <a:pPr algn="ctr"/>
            <a:endParaRPr lang="en-GB" sz="1000" b="0" i="0" dirty="0">
              <a:solidFill>
                <a:srgbClr val="505F7C"/>
              </a:solidFill>
              <a:effectLst/>
            </a:endParaRPr>
          </a:p>
          <a:p>
            <a:pPr algn="ctr"/>
            <a:r>
              <a:rPr lang="en-GB" sz="1000" b="0" i="0" dirty="0">
                <a:solidFill>
                  <a:schemeClr val="accent3"/>
                </a:solidFill>
                <a:effectLst/>
              </a:rPr>
              <a:t>Saves time and cost</a:t>
            </a:r>
          </a:p>
          <a:p>
            <a:pPr algn="ctr"/>
            <a:r>
              <a:rPr lang="en-GB" sz="1000" b="0" i="0" dirty="0">
                <a:solidFill>
                  <a:schemeClr val="tx1"/>
                </a:solidFill>
                <a:effectLst/>
              </a:rPr>
              <a:t>if practically double bags needed by competitor</a:t>
            </a:r>
            <a:br>
              <a:rPr lang="en-GB" sz="1000" b="0" i="0" dirty="0">
                <a:solidFill>
                  <a:schemeClr val="tx1"/>
                </a:solidFill>
                <a:effectLst/>
              </a:rPr>
            </a:br>
            <a:r>
              <a:rPr lang="en-GB" sz="1000" b="0" i="1" dirty="0">
                <a:solidFill>
                  <a:schemeClr val="tx1"/>
                </a:solidFill>
                <a:effectLst/>
              </a:rPr>
              <a:t>(VP300 scenario 1 bag used per week)</a:t>
            </a:r>
          </a:p>
          <a:p>
            <a:pPr algn="ctr"/>
            <a:r>
              <a:rPr lang="en-GB" sz="1000" b="0" i="0" dirty="0">
                <a:solidFill>
                  <a:schemeClr val="tx1"/>
                </a:solidFill>
                <a:effectLst/>
              </a:rPr>
              <a:t>50 weeks * 1 bag extra at 1EUR per week </a:t>
            </a:r>
            <a:br>
              <a:rPr lang="en-GB" sz="1000" b="0" i="0" dirty="0">
                <a:solidFill>
                  <a:schemeClr val="tx1"/>
                </a:solidFill>
                <a:effectLst/>
              </a:rPr>
            </a:br>
            <a:r>
              <a:rPr lang="en-GB" sz="1000" b="0" i="0" dirty="0">
                <a:solidFill>
                  <a:schemeClr val="tx1"/>
                </a:solidFill>
                <a:effectLst/>
              </a:rPr>
              <a:t>= 50EUR </a:t>
            </a:r>
            <a:br>
              <a:rPr lang="en-GB" sz="1000" b="0" i="0" dirty="0">
                <a:solidFill>
                  <a:schemeClr val="tx1"/>
                </a:solidFill>
                <a:effectLst/>
              </a:rPr>
            </a:br>
            <a:br>
              <a:rPr lang="en-GB" sz="1000" b="0" i="0" dirty="0">
                <a:solidFill>
                  <a:schemeClr val="tx1"/>
                </a:solidFill>
                <a:effectLst/>
              </a:rPr>
            </a:br>
            <a:r>
              <a:rPr lang="en-GB" sz="1000" b="0" i="0" dirty="0">
                <a:solidFill>
                  <a:schemeClr val="tx1"/>
                </a:solidFill>
                <a:effectLst/>
              </a:rPr>
              <a:t>+ 5min additional (change) at hour rate of 15EUR</a:t>
            </a:r>
            <a:br>
              <a:rPr lang="en-GB" sz="1000" b="0" i="0" dirty="0">
                <a:solidFill>
                  <a:schemeClr val="tx1"/>
                </a:solidFill>
                <a:effectLst/>
              </a:rPr>
            </a:br>
            <a:r>
              <a:rPr lang="en-GB" sz="10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GB" sz="1000" b="0" i="0" dirty="0">
                <a:solidFill>
                  <a:schemeClr val="tx1"/>
                </a:solidFill>
                <a:effectLst/>
              </a:rPr>
              <a:t> 50 times*5 = 250min * = 62,5EUR</a:t>
            </a: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r>
              <a:rPr lang="da-DK" sz="1000" i="1" dirty="0">
                <a:solidFill>
                  <a:schemeClr val="accent3"/>
                </a:solidFill>
              </a:rPr>
              <a:t>112,5 EUR</a:t>
            </a:r>
            <a:r>
              <a:rPr lang="da-DK" sz="1000" i="1" dirty="0">
                <a:solidFill>
                  <a:schemeClr val="tx1"/>
                </a:solidFill>
              </a:rPr>
              <a:t>/</a:t>
            </a:r>
            <a:r>
              <a:rPr lang="da-DK" sz="1000" i="1" dirty="0" err="1">
                <a:solidFill>
                  <a:schemeClr val="tx1"/>
                </a:solidFill>
              </a:rPr>
              <a:t>yearly</a:t>
            </a:r>
            <a:endParaRPr lang="en-DK" sz="1000" i="1" dirty="0">
              <a:solidFill>
                <a:schemeClr val="tx1"/>
              </a:solidFill>
            </a:endParaRPr>
          </a:p>
          <a:p>
            <a:pPr algn="ctr"/>
            <a:endParaRPr lang="en-GB" sz="1000" b="0" i="0" dirty="0">
              <a:solidFill>
                <a:schemeClr val="tx1"/>
              </a:solidFill>
              <a:effectLst/>
            </a:endParaRPr>
          </a:p>
          <a:p>
            <a:pPr algn="ctr"/>
            <a:r>
              <a:rPr lang="en-GB" sz="1000" b="0" i="0" dirty="0">
                <a:solidFill>
                  <a:srgbClr val="505F7C"/>
                </a:solidFill>
                <a:effectLst/>
              </a:rPr>
              <a:t>.</a:t>
            </a:r>
            <a:endParaRPr lang="en-US" sz="1000" dirty="0">
              <a:solidFill>
                <a:schemeClr val="tx1"/>
              </a:solidFill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42C4682-B23C-DEF3-ACFB-05E51AF5665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42C4682-B23C-DEF3-ACFB-05E51AF56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FBDB-4981-B084-7A46-A8495863E51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916991" y="6514715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2F0B8-AADC-AE2B-4794-FE4DEBD8DC1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475521" y="6514715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2B61CB-8DFB-8EAC-B2A4-62A8DB88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73" y="527470"/>
            <a:ext cx="11233150" cy="388013"/>
          </a:xfrm>
        </p:spPr>
        <p:txBody>
          <a:bodyPr vert="horz"/>
          <a:lstStyle/>
          <a:p>
            <a:r>
              <a:rPr lang="en-US"/>
              <a:t>4 | Highlighted selling points vs positioning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2CC4DD-7375-BFBB-64BD-D3035D08E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6435" y="1769506"/>
            <a:ext cx="3559175" cy="570201"/>
          </a:xfrm>
        </p:spPr>
        <p:txBody>
          <a:bodyPr/>
          <a:lstStyle/>
          <a:p>
            <a:pPr algn="ctr"/>
            <a:r>
              <a:rPr lang="en-GB" sz="1400" b="0" i="0">
                <a:solidFill>
                  <a:schemeClr val="tx1"/>
                </a:solidFill>
                <a:effectLst/>
              </a:rPr>
              <a:t>High net filling capacity </a:t>
            </a:r>
            <a:br>
              <a:rPr lang="en-GB" sz="1400" b="0" i="0">
                <a:solidFill>
                  <a:schemeClr val="tx1"/>
                </a:solidFill>
                <a:effectLst/>
              </a:rPr>
            </a:br>
            <a:endParaRPr lang="en-DK" sz="1400" b="0" i="0" dirty="0">
              <a:solidFill>
                <a:schemeClr val="tx1"/>
              </a:solidFill>
              <a:effectLst/>
            </a:endParaRPr>
          </a:p>
          <a:p>
            <a:pPr algn="ctr"/>
            <a:endParaRPr lang="en-DK" b="0" dirty="0">
              <a:solidFill>
                <a:schemeClr val="tx1"/>
              </a:solidFill>
            </a:endParaRPr>
          </a:p>
          <a:p>
            <a:pPr algn="ctr"/>
            <a:endParaRPr lang="en-DK" sz="1400" b="0" i="0" dirty="0">
              <a:solidFill>
                <a:schemeClr val="tx1"/>
              </a:solidFill>
              <a:effectLst/>
            </a:endParaRPr>
          </a:p>
          <a:p>
            <a:pPr algn="ctr"/>
            <a:endParaRPr lang="en-DK" b="0" dirty="0">
              <a:solidFill>
                <a:schemeClr val="tx1"/>
              </a:solidFill>
            </a:endParaRPr>
          </a:p>
          <a:p>
            <a:pPr algn="ctr"/>
            <a:endParaRPr lang="en-DK" sz="1400" b="0" i="0" dirty="0">
              <a:solidFill>
                <a:schemeClr val="tx1"/>
              </a:solidFill>
              <a:effectLst/>
            </a:endParaRPr>
          </a:p>
          <a:p>
            <a:pPr algn="ctr"/>
            <a:endParaRPr lang="en-DK" b="0" dirty="0">
              <a:solidFill>
                <a:schemeClr val="tx1"/>
              </a:solidFill>
            </a:endParaRPr>
          </a:p>
          <a:p>
            <a:pPr algn="ctr"/>
            <a:endParaRPr lang="en-GB" sz="1400" b="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7A5C0-24E6-283E-FC45-04E902320ACF}"/>
              </a:ext>
            </a:extLst>
          </p:cNvPr>
          <p:cNvSpPr/>
          <p:nvPr/>
        </p:nvSpPr>
        <p:spPr>
          <a:xfrm>
            <a:off x="8440369" y="1817650"/>
            <a:ext cx="3557019" cy="3813718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139700" sx="102000" sy="102000" algn="ctr" rotWithShape="0">
              <a:srgbClr val="B3BBC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00" b="0" i="0">
                <a:solidFill>
                  <a:srgbClr val="505F7C"/>
                </a:solidFill>
                <a:effectLst/>
              </a:rPr>
              <a:t>Easy portability and user friendly </a:t>
            </a:r>
            <a:endParaRPr lang="en-DK" sz="1000" b="0" i="0">
              <a:solidFill>
                <a:srgbClr val="505F7C"/>
              </a:solidFill>
              <a:effectLst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00" b="0" i="0">
                <a:solidFill>
                  <a:srgbClr val="505F7C"/>
                </a:solidFill>
                <a:effectLst/>
              </a:rPr>
              <a:t>Less operator strain/injuries</a:t>
            </a:r>
            <a:endParaRPr lang="en-DK" sz="1000" b="0" i="0">
              <a:solidFill>
                <a:srgbClr val="505F7C"/>
              </a:solidFill>
              <a:effectLst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00" b="0" i="0">
                <a:solidFill>
                  <a:srgbClr val="505F7C"/>
                </a:solidFill>
                <a:effectLst/>
              </a:rPr>
              <a:t>Easy storage (small footprint)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E95AC5A-6B20-4D21-5CAF-ED701DA48D8F}"/>
              </a:ext>
            </a:extLst>
          </p:cNvPr>
          <p:cNvSpPr txBox="1">
            <a:spLocks/>
          </p:cNvSpPr>
          <p:nvPr/>
        </p:nvSpPr>
        <p:spPr>
          <a:xfrm>
            <a:off x="4392168" y="1760903"/>
            <a:ext cx="3855328" cy="237218"/>
          </a:xfrm>
          <a:prstGeom prst="rect">
            <a:avLst/>
          </a:prstGeom>
          <a:noFill/>
        </p:spPr>
        <p:txBody>
          <a:bodyPr vert="horz" lIns="216000" tIns="180000" rIns="144000" bIns="0" rtlCol="0" anchor="t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tx1"/>
                </a:solidFill>
              </a:rPr>
              <a:t>Low noise level compared to positioning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59133056-6AB5-0AAE-1B48-B8FE52CBECBA}"/>
              </a:ext>
            </a:extLst>
          </p:cNvPr>
          <p:cNvSpPr txBox="1">
            <a:spLocks/>
          </p:cNvSpPr>
          <p:nvPr/>
        </p:nvSpPr>
        <p:spPr>
          <a:xfrm>
            <a:off x="8499905" y="1803053"/>
            <a:ext cx="3559175" cy="722825"/>
          </a:xfrm>
          <a:prstGeom prst="rect">
            <a:avLst/>
          </a:prstGeom>
          <a:noFill/>
        </p:spPr>
        <p:txBody>
          <a:bodyPr vert="horz" lIns="216000" tIns="180000" rIns="144000" bIns="0" rtlCol="0" anchor="t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Low weight &amp; compact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7E39167E-F3F4-31AC-A8B3-973E45081591}"/>
              </a:ext>
            </a:extLst>
          </p:cNvPr>
          <p:cNvSpPr txBox="1">
            <a:spLocks/>
          </p:cNvSpPr>
          <p:nvPr/>
        </p:nvSpPr>
        <p:spPr>
          <a:xfrm>
            <a:off x="475521" y="873877"/>
            <a:ext cx="11235102" cy="3764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High net filling | Low sound level | Low weight &amp; compact</a:t>
            </a:r>
            <a:endParaRPr lang="da-DK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310E6CEB-05E4-3B13-D42B-D52E8010DE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K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4D25E873-C9A3-21F9-A298-C5E994F0CA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K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B95B7125-9B37-97EE-AAD9-904B32A818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K"/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2C231BEF-6610-2E33-0869-167F1437FA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K"/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F65C9FC9-AF19-23B1-F76E-8EE95DC6E5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K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495E6A1F-3E4C-0637-CF42-A807D4F861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K"/>
          </a:p>
        </p:txBody>
      </p:sp>
      <p:pic>
        <p:nvPicPr>
          <p:cNvPr id="22" name="Graphic 115">
            <a:extLst>
              <a:ext uri="{FF2B5EF4-FFF2-40B4-BE49-F238E27FC236}">
                <a16:creationId xmlns:a16="http://schemas.microsoft.com/office/drawing/2014/main" id="{E439FC50-F806-4582-9C18-F47FDD59E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17307" y="5288160"/>
            <a:ext cx="496250" cy="476631"/>
          </a:xfrm>
          <a:prstGeom prst="rect">
            <a:avLst/>
          </a:prstGeom>
        </p:spPr>
      </p:pic>
      <p:sp>
        <p:nvSpPr>
          <p:cNvPr id="37" name="AutoShape 20">
            <a:extLst>
              <a:ext uri="{FF2B5EF4-FFF2-40B4-BE49-F238E27FC236}">
                <a16:creationId xmlns:a16="http://schemas.microsoft.com/office/drawing/2014/main" id="{56BF7071-82C4-16B5-4223-8B0072BD57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74693" y="545999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A41EA-81EE-8E80-46B4-804DFF4CFC56}"/>
              </a:ext>
            </a:extLst>
          </p:cNvPr>
          <p:cNvGrpSpPr/>
          <p:nvPr/>
        </p:nvGrpSpPr>
        <p:grpSpPr>
          <a:xfrm>
            <a:off x="9664773" y="4878419"/>
            <a:ext cx="1536846" cy="1423382"/>
            <a:chOff x="6218668" y="2125855"/>
            <a:chExt cx="597389" cy="5973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1BE5211-867A-0B15-C5FB-09DE519732EB}"/>
                </a:ext>
              </a:extLst>
            </p:cNvPr>
            <p:cNvSpPr/>
            <p:nvPr/>
          </p:nvSpPr>
          <p:spPr>
            <a:xfrm>
              <a:off x="6218668" y="212585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457F5E9A-56D9-88B3-F873-9EB97F614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4478" y="2237879"/>
              <a:ext cx="305768" cy="28625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7E72C7-00FE-3E30-9D44-473B6C5AEAA6}"/>
              </a:ext>
            </a:extLst>
          </p:cNvPr>
          <p:cNvGrpSpPr/>
          <p:nvPr/>
        </p:nvGrpSpPr>
        <p:grpSpPr>
          <a:xfrm>
            <a:off x="5391832" y="4878419"/>
            <a:ext cx="1509767" cy="1509767"/>
            <a:chOff x="4581588" y="2125855"/>
            <a:chExt cx="597389" cy="59738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1FAF849-DEE9-5B3A-FF91-F58A6954DD16}"/>
                </a:ext>
              </a:extLst>
            </p:cNvPr>
            <p:cNvSpPr/>
            <p:nvPr/>
          </p:nvSpPr>
          <p:spPr>
            <a:xfrm>
              <a:off x="4581588" y="212585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0E9D9C42-9372-5FB3-46E8-87F828D0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31805" y="2283523"/>
              <a:ext cx="331791" cy="24721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721E0D-19FE-4BCC-4D0F-C1954E56B9BF}"/>
              </a:ext>
            </a:extLst>
          </p:cNvPr>
          <p:cNvGrpSpPr/>
          <p:nvPr/>
        </p:nvGrpSpPr>
        <p:grpSpPr>
          <a:xfrm>
            <a:off x="1758804" y="4995746"/>
            <a:ext cx="1403661" cy="1403661"/>
            <a:chOff x="11129902" y="2125855"/>
            <a:chExt cx="597389" cy="59738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4F0FFFC-8936-6509-8A5E-E44FB96DCB1D}"/>
                </a:ext>
              </a:extLst>
            </p:cNvPr>
            <p:cNvSpPr/>
            <p:nvPr/>
          </p:nvSpPr>
          <p:spPr>
            <a:xfrm>
              <a:off x="11129902" y="212585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012E15AB-1B34-0F0A-3508-64E1D005F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285471" y="2291182"/>
              <a:ext cx="286251" cy="266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8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394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31</a:t>
            </a:fld>
            <a:endParaRPr lang="en-US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7F701-2D60-DEA2-B799-265C46D018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4"/>
            <a:ext cx="5453230" cy="461083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a-DK" sz="1200" dirty="0">
                <a:solidFill>
                  <a:srgbClr val="000000"/>
                </a:solidFill>
              </a:rPr>
              <a:t>Despite of 2 options on old VP300, customers struggle the most with cord handling and storage</a:t>
            </a:r>
          </a:p>
          <a:p>
            <a:pPr lvl="1"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</a:rPr>
              <a:t>Under handle or free hanging on hook </a:t>
            </a:r>
            <a:r>
              <a:rPr lang="en-US" sz="1200" dirty="0">
                <a:solidFill>
                  <a:srgbClr val="000000"/>
                </a:solidFill>
                <a:sym typeface="Wingdings" panose="05000000000000000000" pitchFamily="2" charset="2"/>
              </a:rPr>
              <a:t> time consuming due to</a:t>
            </a:r>
          </a:p>
          <a:p>
            <a:pPr lvl="2">
              <a:spcAft>
                <a:spcPts val="600"/>
              </a:spcAft>
            </a:pPr>
            <a:r>
              <a:rPr lang="en-US" sz="1050" dirty="0">
                <a:solidFill>
                  <a:srgbClr val="000000"/>
                </a:solidFill>
                <a:sym typeface="Wingdings" panose="05000000000000000000" pitchFamily="2" charset="2"/>
              </a:rPr>
              <a:t>High risk of messy/twisted cord (damages)  downtime/cost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6706EF-840C-6CAF-2B2A-8B49D7A495F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2964"/>
            <a:ext cx="5453230" cy="4610837"/>
          </a:xfrm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</a:rPr>
              <a:t>Neat placement both for quick storage end of the day</a:t>
            </a:r>
          </a:p>
          <a:p>
            <a:r>
              <a:rPr lang="en-US" sz="1200">
                <a:solidFill>
                  <a:srgbClr val="000000"/>
                </a:solidFill>
              </a:rPr>
              <a:t>Never a mess = uptime @ save cost/longer cord life (less damage)</a:t>
            </a:r>
          </a:p>
          <a:p>
            <a:r>
              <a:rPr lang="en-US" sz="1200">
                <a:solidFill>
                  <a:srgbClr val="000000"/>
                </a:solidFill>
              </a:rPr>
              <a:t>Fast start-up every day</a:t>
            </a:r>
          </a:p>
          <a:p>
            <a:endParaRPr lang="da-DK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Upgraded cord storage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>
                <a:solidFill>
                  <a:schemeClr val="accent2"/>
                </a:solidFill>
                <a:sym typeface="Wingdings" panose="05000000000000000000" pitchFamily="2" charset="2"/>
              </a:rPr>
              <a:t>Now 3 considered ways (flexibility)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/>
              <a:t>| Proper EOB spot reduces cord strain/risk of mess 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Cord storage VP</a:t>
            </a:r>
            <a:r>
              <a:rPr lang="en-DK"/>
              <a:t>4</a:t>
            </a:r>
            <a:r>
              <a:rPr lang="en-US"/>
              <a:t>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599191-A3F6-E0D3-43E8-BDE77947DE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20" y="2746761"/>
            <a:ext cx="5465523" cy="352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2777C0-8DBA-ED41-188D-A26DD012CD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5780" y="2697711"/>
            <a:ext cx="5444841" cy="35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52796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32</a:t>
            </a:fld>
            <a:endParaRPr lang="en-US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7F701-2D60-DEA2-B799-265C46D018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3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 b="1" dirty="0" err="1">
                <a:latin typeface="+mj-lt"/>
              </a:rPr>
              <a:t>Get</a:t>
            </a:r>
            <a:r>
              <a:rPr lang="da-DK" b="1" dirty="0">
                <a:latin typeface="+mj-lt"/>
              </a:rPr>
              <a:t> </a:t>
            </a:r>
            <a:r>
              <a:rPr lang="da-DK" b="1" dirty="0" err="1">
                <a:latin typeface="+mj-lt"/>
              </a:rPr>
              <a:t>started</a:t>
            </a:r>
            <a:r>
              <a:rPr lang="da-DK" b="1" dirty="0">
                <a:latin typeface="+mj-lt"/>
              </a:rPr>
              <a:t> right </a:t>
            </a:r>
            <a:r>
              <a:rPr lang="da-DK" b="1" dirty="0" err="1">
                <a:latin typeface="+mj-lt"/>
              </a:rPr>
              <a:t>away</a:t>
            </a:r>
            <a:endParaRPr lang="da-DK" b="1" dirty="0">
              <a:latin typeface="+mj-lt"/>
            </a:endParaRPr>
          </a:p>
          <a:p>
            <a:r>
              <a:rPr lang="da-DK" sz="1200" dirty="0"/>
              <a:t>Optimise work flow – reduce time waste</a:t>
            </a:r>
          </a:p>
          <a:p>
            <a:r>
              <a:rPr lang="da-DK" sz="1200" dirty="0"/>
              <a:t>Time &amp; </a:t>
            </a:r>
            <a:r>
              <a:rPr lang="da-DK" sz="1200" dirty="0" err="1"/>
              <a:t>cost</a:t>
            </a:r>
            <a:r>
              <a:rPr lang="da-DK" sz="1200" dirty="0"/>
              <a:t> </a:t>
            </a:r>
            <a:r>
              <a:rPr lang="da-DK" sz="1200" dirty="0" err="1"/>
              <a:t>saving</a:t>
            </a:r>
            <a:endParaRPr lang="da-DK" sz="1200" dirty="0"/>
          </a:p>
          <a:p>
            <a:endParaRPr lang="da-DK" sz="1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6706EF-840C-6CAF-2B2A-8B49D7A495F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2963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 sz="1200"/>
              <a:t> 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Cord </a:t>
            </a:r>
            <a:r>
              <a:rPr lang="en-US" dirty="0"/>
              <a:t>quick-release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(turn knob) immediate start working</a:t>
            </a:r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Cord Management VP300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BAC586-C8A8-F354-3C7D-CABEE90972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96" y="2194580"/>
            <a:ext cx="5468859" cy="4079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9CEBAD-37E3-AF87-9481-0F55590C4F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9578" y="2251776"/>
            <a:ext cx="5468859" cy="402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0063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33</a:t>
            </a:fld>
            <a:endParaRPr lang="en-US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7F701-2D60-DEA2-B799-265C46D018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0784"/>
            <a:ext cx="5453230" cy="4610837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Easy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</a:t>
            </a:r>
            <a:r>
              <a:rPr kumimoji="0" lang="da-D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use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&amp; operator </a:t>
            </a:r>
            <a:r>
              <a:rPr kumimoji="0" lang="da-D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comfort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200" b="1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Large durable power switch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8313F"/>
                </a:solidFill>
                <a:latin typeface="Roboto Light"/>
              </a:rPr>
              <a:t>Separate </a:t>
            </a:r>
            <a:r>
              <a:rPr lang="da-DK" sz="1200" dirty="0" err="1">
                <a:solidFill>
                  <a:srgbClr val="28313F"/>
                </a:solidFill>
                <a:latin typeface="Roboto Light"/>
              </a:rPr>
              <a:t>dual</a:t>
            </a:r>
            <a:r>
              <a:rPr lang="da-DK" sz="1200" dirty="0">
                <a:solidFill>
                  <a:srgbClr val="28313F"/>
                </a:solidFill>
                <a:latin typeface="Roboto Light"/>
              </a:rPr>
              <a:t> speed </a:t>
            </a:r>
            <a:r>
              <a:rPr lang="da-DK" sz="1200" dirty="0" err="1">
                <a:solidFill>
                  <a:srgbClr val="28313F"/>
                </a:solidFill>
                <a:latin typeface="Roboto Light"/>
              </a:rPr>
              <a:t>button</a:t>
            </a:r>
            <a:r>
              <a:rPr lang="da-DK" sz="1200" dirty="0">
                <a:solidFill>
                  <a:srgbClr val="28313F"/>
                </a:solidFill>
                <a:latin typeface="Roboto Light"/>
              </a:rPr>
              <a:t> (</a:t>
            </a:r>
            <a:r>
              <a:rPr lang="da-DK" sz="1200" dirty="0" err="1">
                <a:solidFill>
                  <a:srgbClr val="28313F"/>
                </a:solidFill>
                <a:latin typeface="Roboto Light"/>
              </a:rPr>
              <a:t>selected</a:t>
            </a:r>
            <a:r>
              <a:rPr lang="da-DK" sz="1200" dirty="0">
                <a:solidFill>
                  <a:srgbClr val="28313F"/>
                </a:solidFill>
                <a:latin typeface="Roboto Light"/>
              </a:rPr>
              <a:t> models)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Inmolded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icons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for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better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guidance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6706EF-840C-6CAF-2B2A-8B49D7A495F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0784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 sz="1200"/>
              <a:t> 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Durable and large power switch | Possible to operate by foot | Reduced operator strain/injuries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Get the VAC fired 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E0C34-B2A4-D2C6-9FE0-451108CB7D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393" y="1660784"/>
            <a:ext cx="5453230" cy="461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3039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34</a:t>
            </a:fld>
            <a:endParaRPr lang="en-US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7F701-2D60-DEA2-B799-265C46D018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2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 dirty="0" err="1">
                <a:latin typeface="+mj-lt"/>
              </a:rPr>
              <a:t>Kept</a:t>
            </a:r>
            <a:r>
              <a:rPr lang="da-DK" dirty="0">
                <a:latin typeface="+mj-lt"/>
              </a:rPr>
              <a:t> </a:t>
            </a:r>
            <a:r>
              <a:rPr lang="da-DK" dirty="0" err="1">
                <a:latin typeface="+mj-lt"/>
              </a:rPr>
              <a:t>possibility</a:t>
            </a:r>
            <a:r>
              <a:rPr lang="da-DK" dirty="0">
                <a:latin typeface="+mj-lt"/>
              </a:rPr>
              <a:t> for tube ‘</a:t>
            </a:r>
            <a:r>
              <a:rPr lang="da-DK" dirty="0" err="1">
                <a:latin typeface="+mj-lt"/>
              </a:rPr>
              <a:t>storage</a:t>
            </a:r>
            <a:r>
              <a:rPr lang="da-DK" dirty="0">
                <a:latin typeface="+mj-lt"/>
              </a:rPr>
              <a:t>’ </a:t>
            </a:r>
            <a:r>
              <a:rPr lang="da-DK" dirty="0" err="1">
                <a:latin typeface="+mj-lt"/>
              </a:rPr>
              <a:t>during</a:t>
            </a:r>
            <a:r>
              <a:rPr lang="da-DK" dirty="0">
                <a:latin typeface="+mj-lt"/>
              </a:rPr>
              <a:t> ”transport”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6706EF-840C-6CAF-2B2A-8B49D7A495F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2962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 err="1">
                <a:latin typeface="+mj-lt"/>
              </a:rPr>
              <a:t>Less</a:t>
            </a:r>
            <a:r>
              <a:rPr lang="da-DK">
                <a:latin typeface="+mj-lt"/>
              </a:rPr>
              <a:t> operator </a:t>
            </a:r>
            <a:r>
              <a:rPr lang="da-DK" err="1">
                <a:latin typeface="+mj-lt"/>
              </a:rPr>
              <a:t>strain</a:t>
            </a:r>
            <a:endParaRPr lang="da-DK">
              <a:latin typeface="+mj-lt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Ergonomic primary touch point | Besides shape, smaller hands considered too (many women in this sector)</a:t>
            </a:r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Machine handle Zoom-in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D843B-19E3-D055-36E0-8E652D2FDE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485" y="3802094"/>
            <a:ext cx="4990138" cy="2471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7D660-30FA-7C1D-9BC2-E21F8099A5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5" y="3318029"/>
            <a:ext cx="5453230" cy="2955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57B8E-D5B5-24CE-EA8C-7781E662CC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375"/>
          <a:stretch/>
        </p:blipFill>
        <p:spPr>
          <a:xfrm>
            <a:off x="9464040" y="1854013"/>
            <a:ext cx="2059057" cy="16779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55E391-8589-340E-E8E7-B60538C6CD05}"/>
              </a:ext>
            </a:extLst>
          </p:cNvPr>
          <p:cNvSpPr txBox="1"/>
          <p:nvPr/>
        </p:nvSpPr>
        <p:spPr>
          <a:xfrm>
            <a:off x="1021218" y="3571507"/>
            <a:ext cx="1013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/>
              <a:t>VP300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E06143-7912-0B72-F8E2-7881575BEF12}"/>
              </a:ext>
            </a:extLst>
          </p:cNvPr>
          <p:cNvSpPr txBox="1"/>
          <p:nvPr/>
        </p:nvSpPr>
        <p:spPr>
          <a:xfrm>
            <a:off x="6799187" y="3571507"/>
            <a:ext cx="1013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/>
              <a:t>VP400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1B2C9BA7-65C8-D4B5-B8C0-EE6E8D30D209}"/>
              </a:ext>
            </a:extLst>
          </p:cNvPr>
          <p:cNvSpPr/>
          <p:nvPr/>
        </p:nvSpPr>
        <p:spPr>
          <a:xfrm>
            <a:off x="8679180" y="3164142"/>
            <a:ext cx="1013460" cy="1013460"/>
          </a:xfrm>
          <a:prstGeom prst="arc">
            <a:avLst>
              <a:gd name="adj1" fmla="val 10925491"/>
              <a:gd name="adj2" fmla="val 15678458"/>
            </a:avLst>
          </a:prstGeom>
          <a:ln w="12700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7F701-2D60-DEA2-B799-265C46D018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3"/>
            <a:ext cx="5453230" cy="4610837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Before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Tight</a:t>
            </a:r>
            <a:r>
              <a:rPr lang="da-DK" sz="1200" dirty="0">
                <a:solidFill>
                  <a:srgbClr val="28313F"/>
                </a:solidFill>
                <a:latin typeface="Roboto Light"/>
              </a:rPr>
              <a:t> and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edgy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finger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access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8313F"/>
                </a:solidFill>
                <a:latin typeface="Roboto Light"/>
              </a:rPr>
              <a:t>N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ot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ergonomic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200" dirty="0">
              <a:solidFill>
                <a:srgbClr val="28313F"/>
              </a:solidFill>
              <a:latin typeface="Roboto Light"/>
            </a:endParaRP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1" dirty="0">
              <a:solidFill>
                <a:srgbClr val="28313F"/>
              </a:solidFill>
              <a:latin typeface="+mj-lt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a-DK" b="1" dirty="0">
                <a:solidFill>
                  <a:srgbClr val="28313F"/>
                </a:solidFill>
                <a:latin typeface="+mj-lt"/>
              </a:rPr>
              <a:t>Now</a:t>
            </a:r>
          </a:p>
          <a:p>
            <a:pPr>
              <a:defRPr/>
            </a:pPr>
            <a:r>
              <a:rPr lang="da-DK" sz="1200" dirty="0">
                <a:solidFill>
                  <a:srgbClr val="28313F"/>
                </a:solidFill>
              </a:rPr>
              <a:t>Enlarged space </a:t>
            </a:r>
            <a:r>
              <a:rPr lang="da-DK" sz="1200" dirty="0">
                <a:solidFill>
                  <a:srgbClr val="28313F"/>
                </a:solidFill>
                <a:sym typeface="Wingdings" panose="05000000000000000000" pitchFamily="2" charset="2"/>
              </a:rPr>
              <a:t> more comfortable use, with recess</a:t>
            </a:r>
          </a:p>
          <a:p>
            <a:pPr>
              <a:defRPr/>
            </a:pPr>
            <a:r>
              <a:rPr lang="da-DK" sz="1200" dirty="0">
                <a:solidFill>
                  <a:srgbClr val="28313F"/>
                </a:solidFill>
                <a:sym typeface="Wingdings" panose="05000000000000000000" pitchFamily="2" charset="2"/>
              </a:rPr>
              <a:t>Front design </a:t>
            </a:r>
            <a:r>
              <a:rPr lang="da-DK" sz="1200" dirty="0" err="1">
                <a:solidFill>
                  <a:srgbClr val="28313F"/>
                </a:solidFill>
                <a:sym typeface="Wingdings" panose="05000000000000000000" pitchFamily="2" charset="2"/>
              </a:rPr>
              <a:t>protecting</a:t>
            </a:r>
            <a:r>
              <a:rPr lang="da-DK" sz="1200" dirty="0">
                <a:solidFill>
                  <a:srgbClr val="28313F"/>
                </a:solidFill>
                <a:sym typeface="Wingdings" panose="05000000000000000000" pitchFamily="2" charset="2"/>
              </a:rPr>
              <a:t> </a:t>
            </a:r>
            <a:r>
              <a:rPr lang="da-DK" sz="1200" dirty="0" err="1">
                <a:solidFill>
                  <a:srgbClr val="28313F"/>
                </a:solidFill>
                <a:sym typeface="Wingdings" panose="05000000000000000000" pitchFamily="2" charset="2"/>
              </a:rPr>
              <a:t>latch</a:t>
            </a:r>
            <a:endParaRPr lang="da-DK" sz="1200" dirty="0">
              <a:solidFill>
                <a:srgbClr val="28313F"/>
              </a:solidFill>
              <a:sym typeface="Wingdings" panose="05000000000000000000" pitchFamily="2" charset="2"/>
            </a:endParaRPr>
          </a:p>
          <a:p>
            <a:pPr>
              <a:defRPr/>
            </a:pPr>
            <a:endParaRPr lang="da-DK" sz="1200" dirty="0">
              <a:solidFill>
                <a:srgbClr val="28313F"/>
              </a:solidFill>
              <a:latin typeface="+mj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E43CC7-C7AF-49B8-78A7-E17AE35CB73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2963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4040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35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More space &amp; ergo touch</a:t>
            </a:r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Bag &amp; Prefilter access</a:t>
            </a:r>
          </a:p>
        </p:txBody>
      </p:sp>
      <p:pic>
        <p:nvPicPr>
          <p:cNvPr id="9" name="Picture 8" descr="A close up of a black and blue object&#10;&#10;Description automatically generated">
            <a:extLst>
              <a:ext uri="{FF2B5EF4-FFF2-40B4-BE49-F238E27FC236}">
                <a16:creationId xmlns:a16="http://schemas.microsoft.com/office/drawing/2014/main" id="{06654827-95A9-C0D7-C63B-C44F7F508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522" y="1662965"/>
            <a:ext cx="2615101" cy="4610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FC25E2-4D34-95A5-5494-CCE2D2E62B35}"/>
              </a:ext>
            </a:extLst>
          </p:cNvPr>
          <p:cNvSpPr txBox="1"/>
          <p:nvPr/>
        </p:nvSpPr>
        <p:spPr>
          <a:xfrm>
            <a:off x="6585861" y="3045414"/>
            <a:ext cx="1595543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/>
              <a:t>Easy ergo access to bag &amp; prefilter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A238A1-6BD0-4C59-1B04-8A64F4D7117A}"/>
              </a:ext>
            </a:extLst>
          </p:cNvPr>
          <p:cNvCxnSpPr>
            <a:cxnSpLocks/>
          </p:cNvCxnSpPr>
          <p:nvPr/>
        </p:nvCxnSpPr>
        <p:spPr>
          <a:xfrm>
            <a:off x="6585861" y="3537857"/>
            <a:ext cx="303819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4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9435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36</a:t>
            </a:fld>
            <a:endParaRPr lang="en-US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7F701-2D60-DEA2-B799-265C46D018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56189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6706EF-840C-6CAF-2B2A-8B49D7A495F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56189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Old models</a:t>
            </a:r>
            <a:r>
              <a:rPr lang="en-US" sz="1200" dirty="0"/>
              <a:t>: 1+6 screws, tools needed &amp; over 3-4 steps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>
                <a:latin typeface="+mj-lt"/>
              </a:rPr>
              <a:t>New range</a:t>
            </a:r>
            <a:r>
              <a:rPr lang="en-US" sz="1200" dirty="0"/>
              <a:t>: </a:t>
            </a:r>
            <a:r>
              <a:rPr lang="en-US" sz="1200" u="sng" dirty="0"/>
              <a:t>No tools</a:t>
            </a:r>
            <a:r>
              <a:rPr lang="en-US" sz="1200" dirty="0"/>
              <a:t> &amp; visuals on main filter door </a:t>
            </a:r>
            <a:r>
              <a:rPr lang="en-US" sz="12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1-hand easy-quick filter access for check/replace</a:t>
            </a:r>
            <a:endParaRPr lang="da-DK" sz="1200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Main filter guidance &amp; access VP300-400-500 | Icons, Text, Ergonomic knob &amp; finger scoop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immediate access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Filtration detail 1 of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D7F7C-FFEF-6ED5-B70D-F43E23F137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21" y="3953353"/>
            <a:ext cx="4683220" cy="2313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0305A-D134-34D0-7C1E-7B88B46EB7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747" y="1656190"/>
            <a:ext cx="3910908" cy="2199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9D14C-78BD-3565-9050-DC0FE8EE3CF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741" y="3094407"/>
            <a:ext cx="5652257" cy="31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AE7F567-7CAF-4649-A5C9-BCABCC908D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2411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AE7F567-7CAF-4649-A5C9-BCABCC908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7A732-1B72-4B7E-9959-3A3F93D9053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8A39-864C-4516-ABEE-1F60AA4863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DC266-38C7-4998-ABDF-F7907EC05D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3"/>
            <a:ext cx="5453230" cy="4610837"/>
          </a:xfrm>
        </p:spPr>
        <p:txBody>
          <a:bodyPr/>
          <a:lstStyle/>
          <a:p>
            <a:pPr marL="0" indent="0">
              <a:spcBef>
                <a:spcPts val="280"/>
              </a:spcBef>
              <a:buNone/>
            </a:pPr>
            <a:r>
              <a:rPr lang="en-US">
                <a:latin typeface="+mj-lt"/>
              </a:rPr>
              <a:t>From 2017 until now (EU models)</a:t>
            </a:r>
          </a:p>
          <a:p>
            <a:pPr marL="0" indent="0">
              <a:spcBef>
                <a:spcPts val="280"/>
              </a:spcBef>
              <a:buNone/>
            </a:pPr>
            <a:endParaRPr lang="en-US" sz="1200">
              <a:latin typeface="+mj-lt"/>
            </a:endParaRPr>
          </a:p>
          <a:p>
            <a:pPr marL="0" indent="0">
              <a:spcBef>
                <a:spcPts val="280"/>
              </a:spcBef>
              <a:buNone/>
            </a:pPr>
            <a:r>
              <a:rPr lang="en-US" sz="1200">
                <a:latin typeface="+mj-lt"/>
              </a:rPr>
              <a:t>Old HEPA filter</a:t>
            </a:r>
          </a:p>
          <a:p>
            <a:pPr lvl="1">
              <a:spcBef>
                <a:spcPts val="280"/>
              </a:spcBef>
            </a:pPr>
            <a:r>
              <a:rPr lang="da-DK" sz="1100">
                <a:solidFill>
                  <a:srgbClr val="000000"/>
                </a:solidFill>
              </a:rPr>
              <a:t>No grip/touch point</a:t>
            </a:r>
          </a:p>
          <a:p>
            <a:pPr lvl="1">
              <a:spcBef>
                <a:spcPts val="280"/>
              </a:spcBef>
            </a:pPr>
            <a:r>
              <a:rPr lang="en-US" sz="1100">
                <a:solidFill>
                  <a:srgbClr val="000000"/>
                </a:solidFill>
              </a:rPr>
              <a:t>Tools needed to access and no guidance (1+6 screws)</a:t>
            </a:r>
            <a:br>
              <a:rPr lang="en-US" sz="1100">
                <a:solidFill>
                  <a:srgbClr val="000000"/>
                </a:solidFill>
              </a:rPr>
            </a:br>
            <a:r>
              <a:rPr lang="en-US" sz="1200">
                <a:solidFill>
                  <a:srgbClr val="000000"/>
                </a:solidFill>
                <a:sym typeface="Wingdings" panose="05000000000000000000" pitchFamily="2" charset="2"/>
              </a:rPr>
              <a:t> lack of change, lower life om machine, lower efficiency etc</a:t>
            </a:r>
            <a:endParaRPr lang="da-DK" sz="1200">
              <a:solidFill>
                <a:srgbClr val="0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6AD7A4-F132-4D59-812D-505064FA7FB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2963"/>
            <a:ext cx="5453230" cy="4610837"/>
          </a:xfrm>
        </p:spPr>
        <p:txBody>
          <a:bodyPr/>
          <a:lstStyle/>
          <a:p>
            <a:pPr marL="0" indent="0">
              <a:spcBef>
                <a:spcPts val="280"/>
              </a:spcBef>
              <a:buNone/>
            </a:pPr>
            <a:r>
              <a:rPr lang="en-US" dirty="0">
                <a:latin typeface="+mj-lt"/>
              </a:rPr>
              <a:t>HEPA filter upgrade</a:t>
            </a:r>
          </a:p>
          <a:p>
            <a:pPr marL="0" indent="0">
              <a:spcBef>
                <a:spcPts val="280"/>
              </a:spcBef>
              <a:buNone/>
            </a:pPr>
            <a:endParaRPr lang="en-US" sz="1200" dirty="0">
              <a:solidFill>
                <a:schemeClr val="accent3"/>
              </a:solidFill>
              <a:latin typeface="+mj-lt"/>
            </a:endParaRPr>
          </a:p>
          <a:p>
            <a:pPr marL="0" indent="0">
              <a:spcBef>
                <a:spcPts val="280"/>
              </a:spcBef>
              <a:buNone/>
            </a:pPr>
            <a:r>
              <a:rPr lang="en-US" sz="1200" dirty="0">
                <a:latin typeface="+mj-lt"/>
              </a:rPr>
              <a:t>HEPA filter *</a:t>
            </a:r>
            <a:endParaRPr lang="en-US" sz="1200" dirty="0"/>
          </a:p>
          <a:p>
            <a:pPr marL="399600" lvl="1" indent="-198000">
              <a:spcBef>
                <a:spcPts val="280"/>
              </a:spcBef>
              <a:buFont typeface="Wingdings" panose="05000000000000000000" pitchFamily="2" charset="2"/>
              <a:buChar char="ü"/>
            </a:pPr>
            <a:r>
              <a:rPr lang="da-DK" sz="1100" dirty="0">
                <a:solidFill>
                  <a:schemeClr val="accent3"/>
                </a:solidFill>
              </a:rPr>
              <a:t>Grip point &amp; color-highlighted </a:t>
            </a:r>
            <a:r>
              <a:rPr lang="da-DK" sz="1100" dirty="0">
                <a:sym typeface="Wingdings" panose="05000000000000000000" pitchFamily="2" charset="2"/>
              </a:rPr>
              <a:t></a:t>
            </a:r>
            <a:r>
              <a:rPr lang="da-DK" sz="1100" dirty="0"/>
              <a:t> optimising usability &amp; time </a:t>
            </a:r>
          </a:p>
          <a:p>
            <a:pPr marL="399600" lvl="1" indent="-198000">
              <a:spcBef>
                <a:spcPts val="280"/>
              </a:spcBef>
              <a:buFont typeface="Wingdings" panose="05000000000000000000" pitchFamily="2" charset="2"/>
              <a:buChar char="ü"/>
            </a:pPr>
            <a:r>
              <a:rPr lang="da-DK" sz="1100" dirty="0">
                <a:sym typeface="Wingdings" panose="05000000000000000000" pitchFamily="2" charset="2"/>
              </a:rPr>
              <a:t>Ensuring good and healthy air quality (catching small particles – HEPA 13 or 14)</a:t>
            </a:r>
          </a:p>
          <a:p>
            <a:pPr marL="399600" lvl="1" indent="-198000">
              <a:spcBef>
                <a:spcPts val="280"/>
              </a:spcBef>
              <a:buFont typeface="Wingdings" panose="05000000000000000000" pitchFamily="2" charset="2"/>
              <a:buChar char="ü"/>
            </a:pPr>
            <a:r>
              <a:rPr lang="da-DK" sz="1100" dirty="0"/>
              <a:t>Same interface as earlier (</a:t>
            </a:r>
            <a:r>
              <a:rPr lang="da-DK" sz="1100" dirty="0" err="1"/>
              <a:t>now</a:t>
            </a:r>
            <a:r>
              <a:rPr lang="da-DK" sz="1100" dirty="0"/>
              <a:t> </a:t>
            </a:r>
            <a:r>
              <a:rPr lang="da-DK" sz="1100" dirty="0" err="1"/>
              <a:t>also</a:t>
            </a:r>
            <a:r>
              <a:rPr lang="da-DK" sz="1100" dirty="0"/>
              <a:t> </a:t>
            </a:r>
            <a:r>
              <a:rPr lang="da-DK" sz="1100" dirty="0" err="1"/>
              <a:t>fitting</a:t>
            </a:r>
            <a:r>
              <a:rPr lang="da-DK" sz="1100" dirty="0"/>
              <a:t> GD1000 </a:t>
            </a:r>
            <a:r>
              <a:rPr lang="da-DK" sz="1100" dirty="0" err="1"/>
              <a:t>replacement</a:t>
            </a:r>
            <a:r>
              <a:rPr lang="da-DK" sz="1100" dirty="0"/>
              <a:t>)</a:t>
            </a:r>
          </a:p>
          <a:p>
            <a:pPr marL="400705" lvl="2" indent="0">
              <a:spcBef>
                <a:spcPts val="280"/>
              </a:spcBef>
              <a:buNone/>
            </a:pPr>
            <a:r>
              <a:rPr lang="da-DK" sz="1000" b="1" i="1" dirty="0">
                <a:sym typeface="Wingdings" panose="05000000000000000000" pitchFamily="2" charset="2"/>
              </a:rPr>
              <a:t>- </a:t>
            </a:r>
            <a:r>
              <a:rPr lang="en-US" sz="1000" b="1" i="1" dirty="0"/>
              <a:t>used for whole Commercial compact vac range</a:t>
            </a:r>
            <a:endParaRPr lang="da-DK" sz="1000" b="1" i="1" dirty="0">
              <a:sym typeface="Wingdings" panose="05000000000000000000" pitchFamily="2" charset="2"/>
            </a:endParaRPr>
          </a:p>
          <a:p>
            <a:pPr lvl="1">
              <a:spcBef>
                <a:spcPts val="280"/>
              </a:spcBef>
              <a:buFont typeface="Wingdings" panose="05000000000000000000" pitchFamily="2" charset="2"/>
              <a:buChar char="ü"/>
            </a:pPr>
            <a:endParaRPr lang="da-DK" sz="1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0DF682-6238-41DE-B84D-6AF95453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The HEPA filter </a:t>
            </a:r>
            <a:r>
              <a:rPr lang="en-US" dirty="0"/>
              <a:t>| </a:t>
            </a:r>
            <a:r>
              <a:rPr lang="da-DK" dirty="0" err="1"/>
              <a:t>Enhanced</a:t>
            </a:r>
            <a:r>
              <a:rPr lang="da-DK" dirty="0"/>
              <a:t> </a:t>
            </a:r>
            <a:r>
              <a:rPr lang="da-DK" dirty="0" err="1"/>
              <a:t>serviceability</a:t>
            </a:r>
            <a:r>
              <a:rPr lang="da-DK" dirty="0"/>
              <a:t> &amp; </a:t>
            </a:r>
            <a:r>
              <a:rPr lang="da-DK" dirty="0" err="1"/>
              <a:t>usability</a:t>
            </a:r>
            <a:endParaRPr lang="da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A0A575-CE3F-4485-91FC-04A222E4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Filtration detail 2 of 3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10" name="Picture 8" descr="Nilfisk VP930 HEPA filter - originalt">
            <a:extLst>
              <a:ext uri="{FF2B5EF4-FFF2-40B4-BE49-F238E27FC236}">
                <a16:creationId xmlns:a16="http://schemas.microsoft.com/office/drawing/2014/main" id="{0F79D12C-5629-4C4F-86E6-4DD190D50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723" y="4318268"/>
            <a:ext cx="1899168" cy="105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846E0A-04E0-DE92-F99B-D140A3666395}"/>
              </a:ext>
            </a:extLst>
          </p:cNvPr>
          <p:cNvSpPr txBox="1"/>
          <p:nvPr/>
        </p:nvSpPr>
        <p:spPr>
          <a:xfrm>
            <a:off x="6257393" y="5932580"/>
            <a:ext cx="2617038" cy="341220"/>
          </a:xfrm>
          <a:prstGeom prst="rect">
            <a:avLst/>
          </a:prstGeom>
          <a:noFill/>
        </p:spPr>
        <p:txBody>
          <a:bodyPr wrap="square" lIns="216000" tIns="0" rIns="0" bIns="216000" anchor="b" anchorCtr="0">
            <a:spAutoFit/>
          </a:bodyPr>
          <a:lstStyle/>
          <a:p>
            <a:pPr marL="0" lvl="1" indent="0">
              <a:buNone/>
            </a:pPr>
            <a:r>
              <a:rPr lang="en-US" sz="800">
                <a:latin typeface="Roboto Light italic" panose="02000000000000000000" pitchFamily="2" charset="0"/>
                <a:ea typeface="Roboto Light italic" panose="02000000000000000000" pitchFamily="2" charset="0"/>
              </a:rPr>
              <a:t>* HEPA configured models only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7B4EE0B-81AA-1703-1A11-0113D9C5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751" y="3777506"/>
            <a:ext cx="3796559" cy="213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78681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38</a:t>
            </a:fld>
            <a:endParaRPr lang="en-US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ABB34-3D83-7541-CC06-161A85C302E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Same </a:t>
            </a:r>
            <a:r>
              <a:rPr lang="da-DK" dirty="0" err="1"/>
              <a:t>prefilter</a:t>
            </a:r>
            <a:r>
              <a:rPr lang="da-DK" dirty="0"/>
              <a:t> as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across</a:t>
            </a:r>
            <a:r>
              <a:rPr lang="da-DK" dirty="0"/>
              <a:t> VP300 series, but </a:t>
            </a:r>
            <a:r>
              <a:rPr lang="da-DK" dirty="0" err="1"/>
              <a:t>upgraded</a:t>
            </a:r>
            <a:r>
              <a:rPr lang="da-DK" dirty="0"/>
              <a:t>: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Now with </a:t>
            </a:r>
          </a:p>
          <a:p>
            <a:r>
              <a:rPr lang="da-DK" dirty="0"/>
              <a:t>PN, illustrations/guidance &amp; </a:t>
            </a:r>
            <a:r>
              <a:rPr lang="da-DK" dirty="0" err="1"/>
              <a:t>highlighted</a:t>
            </a:r>
            <a:r>
              <a:rPr lang="da-DK" dirty="0"/>
              <a:t> touch point</a:t>
            </a:r>
          </a:p>
          <a:p>
            <a:r>
              <a:rPr lang="da-DK" dirty="0" err="1"/>
              <a:t>Improved</a:t>
            </a:r>
            <a:r>
              <a:rPr lang="da-DK" dirty="0"/>
              <a:t> tolerance/</a:t>
            </a:r>
            <a:r>
              <a:rPr lang="da-DK" dirty="0" err="1"/>
              <a:t>usability</a:t>
            </a:r>
            <a:r>
              <a:rPr lang="da-DK" dirty="0"/>
              <a:t> </a:t>
            </a:r>
            <a:r>
              <a:rPr lang="da-DK" sz="1200" i="1" dirty="0"/>
              <a:t>(</a:t>
            </a:r>
            <a:r>
              <a:rPr lang="da-DK" sz="1200" i="1" dirty="0" err="1"/>
              <a:t>before</a:t>
            </a:r>
            <a:r>
              <a:rPr lang="da-DK" sz="1200" i="1" dirty="0"/>
              <a:t> </a:t>
            </a:r>
            <a:r>
              <a:rPr lang="da-DK" sz="1200" i="1" dirty="0" err="1"/>
              <a:t>too</a:t>
            </a:r>
            <a:r>
              <a:rPr lang="da-DK" sz="1200" i="1" dirty="0"/>
              <a:t> </a:t>
            </a:r>
            <a:r>
              <a:rPr lang="da-DK" sz="1200" i="1" dirty="0" err="1"/>
              <a:t>tight</a:t>
            </a:r>
            <a:r>
              <a:rPr lang="da-DK" sz="1200" i="1" dirty="0"/>
              <a:t>, </a:t>
            </a:r>
            <a:r>
              <a:rPr lang="da-DK" sz="1200" i="1" dirty="0" err="1"/>
              <a:t>difficult</a:t>
            </a:r>
            <a:r>
              <a:rPr lang="da-DK" sz="1200" i="1" dirty="0"/>
              <a:t> to </a:t>
            </a:r>
            <a:r>
              <a:rPr lang="da-DK" sz="1200" i="1" dirty="0" err="1"/>
              <a:t>take</a:t>
            </a:r>
            <a:r>
              <a:rPr lang="da-DK" sz="1200" i="1" dirty="0"/>
              <a:t> </a:t>
            </a:r>
            <a:r>
              <a:rPr lang="da-DK" sz="1200" i="1" dirty="0" err="1"/>
              <a:t>off</a:t>
            </a:r>
            <a:r>
              <a:rPr lang="da-DK" sz="1200" i="1" dirty="0"/>
              <a:t>)</a:t>
            </a:r>
            <a:endParaRPr lang="da-DK" i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F6941D-3011-C836-77F6-1C8B7E551867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Prefilter of VP300, 400 &amp; 500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Filtration detail 3 of 3</a:t>
            </a:r>
          </a:p>
        </p:txBody>
      </p:sp>
      <p:pic>
        <p:nvPicPr>
          <p:cNvPr id="7" name="Picture 6" descr="A white round object with blue handle&#10;&#10;Description automatically generated">
            <a:extLst>
              <a:ext uri="{FF2B5EF4-FFF2-40B4-BE49-F238E27FC236}">
                <a16:creationId xmlns:a16="http://schemas.microsoft.com/office/drawing/2014/main" id="{2BF77AD8-6428-D23C-4C1C-91C19F24C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053" y="1851299"/>
            <a:ext cx="4793910" cy="36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9645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39</a:t>
            </a:fld>
            <a:endParaRPr lang="en-US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7F701-2D60-DEA2-B799-265C46D018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3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>
                <a:latin typeface="+mj-lt"/>
              </a:rPr>
              <a:t>VP300 tube </a:t>
            </a:r>
            <a:r>
              <a:rPr lang="da-DK" err="1">
                <a:latin typeface="+mj-lt"/>
              </a:rPr>
              <a:t>parking</a:t>
            </a:r>
            <a:endParaRPr lang="da-DK">
              <a:latin typeface="+mj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6706EF-840C-6CAF-2B2A-8B49D7A495F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2963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>
                <a:latin typeface="+mj-lt"/>
              </a:rPr>
              <a:t>VP400 tube </a:t>
            </a:r>
            <a:r>
              <a:rPr lang="da-DK" err="1">
                <a:latin typeface="+mj-lt"/>
              </a:rPr>
              <a:t>parking</a:t>
            </a:r>
            <a:endParaRPr lang="da-DK">
              <a:latin typeface="+mj-lt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Neat/safe storage of tube/nozzle | </a:t>
            </a:r>
            <a:r>
              <a:rPr lang="en-US" sz="1800" dirty="0">
                <a:solidFill>
                  <a:srgbClr val="000000"/>
                </a:solidFill>
              </a:rPr>
              <a:t>Smaller footprint EOB | Reduce risk of injuries/damage if acc not all-over</a:t>
            </a:r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Parking Zoom-in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53D9A6-BF15-7D42-3A80-32EDF1D95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53" y="2234636"/>
            <a:ext cx="5210902" cy="4039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7B45F9-7D33-7793-7840-D7DFCEF82A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6" b="97397" l="9761" r="99043">
                        <a14:foregroundMark x1="30622" y1="65068" x2="39043" y2="93836"/>
                        <a14:foregroundMark x1="39043" y1="93836" x2="21914" y2="90000"/>
                        <a14:foregroundMark x1="21914" y1="90000" x2="51483" y2="85205"/>
                        <a14:foregroundMark x1="51483" y1="85205" x2="68134" y2="69041"/>
                        <a14:foregroundMark x1="68134" y1="69041" x2="71196" y2="48356"/>
                        <a14:foregroundMark x1="31866" y1="26849" x2="30813" y2="39589"/>
                        <a14:foregroundMark x1="30813" y1="39589" x2="31579" y2="30274"/>
                        <a14:foregroundMark x1="31579" y1="30274" x2="31100" y2="38767"/>
                        <a14:foregroundMark x1="31100" y1="38767" x2="35120" y2="42740"/>
                        <a14:foregroundMark x1="35120" y1="42740" x2="31388" y2="32466"/>
                        <a14:foregroundMark x1="31388" y1="32466" x2="32249" y2="41918"/>
                        <a14:foregroundMark x1="32249" y1="41918" x2="32919" y2="42603"/>
                        <a14:foregroundMark x1="26890" y1="18630" x2="52632" y2="8493"/>
                        <a14:foregroundMark x1="52632" y1="8493" x2="74545" y2="6849"/>
                        <a14:foregroundMark x1="74545" y1="6849" x2="82775" y2="9041"/>
                        <a14:foregroundMark x1="82775" y1="9041" x2="93684" y2="6027"/>
                        <a14:foregroundMark x1="93684" y1="6027" x2="78565" y2="3836"/>
                        <a14:foregroundMark x1="78565" y1="3836" x2="32823" y2="10000"/>
                        <a14:foregroundMark x1="93971" y1="5753" x2="95311" y2="31370"/>
                        <a14:foregroundMark x1="95311" y1="31370" x2="93206" y2="37671"/>
                        <a14:foregroundMark x1="93206" y1="37671" x2="88804" y2="81096"/>
                        <a14:foregroundMark x1="88804" y1="81096" x2="74354" y2="87534"/>
                        <a14:foregroundMark x1="74354" y1="87534" x2="83062" y2="39178"/>
                        <a14:foregroundMark x1="83062" y1="39178" x2="62392" y2="90548"/>
                        <a14:foregroundMark x1="62392" y1="90548" x2="61148" y2="96986"/>
                        <a14:foregroundMark x1="95215" y1="9452" x2="98660" y2="68767"/>
                        <a14:foregroundMark x1="98660" y1="68767" x2="90335" y2="97397"/>
                        <a14:foregroundMark x1="90335" y1="97397" x2="89952" y2="97534"/>
                        <a14:foregroundMark x1="96172" y1="9041" x2="99043" y2="56849"/>
                        <a14:foregroundMark x1="99043" y1="56849" x2="97225" y2="72329"/>
                        <a14:foregroundMark x1="97703" y1="6438" x2="95120" y2="5342"/>
                        <a14:foregroundMark x1="98278" y1="87534" x2="92823" y2="87260"/>
                        <a14:foregroundMark x1="18756" y1="81918" x2="17799" y2="80274"/>
                        <a14:foregroundMark x1="22053" y1="38630" x2="21722" y2="44932"/>
                        <a14:foregroundMark x1="22297" y1="33973" x2="22132" y2="37123"/>
                        <a14:backgroundMark x1="20191" y1="36164" x2="10813" y2="35205"/>
                        <a14:backgroundMark x1="21340" y1="37123" x2="21340" y2="3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850" y="2504504"/>
            <a:ext cx="5395773" cy="37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BECE291-7003-8008-295B-6B2ADC597B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ECE291-7003-8008-295B-6B2ADC597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BE7E09D-9282-BDDF-6D69-228F65299D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174123" cy="487201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Introducing the new </a:t>
            </a:r>
            <a:r>
              <a:rPr lang="en-GB" b="1" dirty="0"/>
              <a:t>Nilfisk VP300 and VP400 </a:t>
            </a:r>
            <a:r>
              <a:rPr lang="en-GB" dirty="0"/>
              <a:t>— Commercial </a:t>
            </a:r>
            <a:r>
              <a:rPr lang="en-GB"/>
              <a:t>dry</a:t>
            </a:r>
            <a:r>
              <a:rPr lang="en-GB" dirty="0"/>
              <a:t> vacuums targeted</a:t>
            </a:r>
            <a:r>
              <a:rPr lang="en-DK" dirty="0"/>
              <a:t> for the entry-level area and </a:t>
            </a:r>
            <a:r>
              <a:rPr lang="en-GB" dirty="0"/>
              <a:t>designed for delivering best-in-class performance across key parameters.</a:t>
            </a:r>
            <a:endParaRPr lang="en-DK" dirty="0"/>
          </a:p>
          <a:p>
            <a:pPr marL="0" indent="0">
              <a:buNone/>
            </a:pPr>
            <a:endParaRPr lang="en-GB"/>
          </a:p>
          <a:p>
            <a:pPr marL="198755" indent="-198755">
              <a:buFont typeface="Arial" panose="020B0604020202020204" pitchFamily="34" charset="0"/>
              <a:buChar char="•"/>
            </a:pPr>
            <a:r>
              <a:rPr lang="en-GB" b="1" dirty="0"/>
              <a:t>VP300</a:t>
            </a:r>
            <a:r>
              <a:rPr lang="en-GB" dirty="0"/>
              <a:t>: An enhanced version of the trusted VP300 model</a:t>
            </a:r>
            <a:endParaRPr lang="en-GB" dirty="0">
              <a:ea typeface="Roboto Light"/>
              <a:cs typeface="Roboto Light"/>
            </a:endParaRPr>
          </a:p>
          <a:p>
            <a:pPr marL="198755" indent="-198755">
              <a:buFont typeface="Arial" panose="020B0604020202020204" pitchFamily="34" charset="0"/>
              <a:buChar char="•"/>
            </a:pPr>
            <a:r>
              <a:rPr lang="en-GB" b="1" dirty="0"/>
              <a:t>VP400</a:t>
            </a:r>
            <a:r>
              <a:rPr lang="en-GB" dirty="0"/>
              <a:t>: A durable new addition featuring a convenient cord rewind system, expanding the product range</a:t>
            </a:r>
            <a:endParaRPr lang="en-DK" dirty="0">
              <a:ea typeface="Roboto Light"/>
              <a:cs typeface="Roboto Light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/>
          </a:p>
          <a:p>
            <a:pPr marL="0" indent="0">
              <a:buNone/>
            </a:pPr>
            <a:r>
              <a:rPr lang="en-GB" dirty="0"/>
              <a:t>Both models are thoughtfully engineered with the operator in mind:</a:t>
            </a:r>
            <a:endParaRPr lang="en-GB" dirty="0">
              <a:ea typeface="Roboto Light"/>
              <a:cs typeface="Roboto Light"/>
            </a:endParaRPr>
          </a:p>
          <a:p>
            <a:pPr marL="198755" indent="-198755">
              <a:lnSpc>
                <a:spcPct val="100000"/>
              </a:lnSpc>
            </a:pPr>
            <a:r>
              <a:rPr lang="en-GB" sz="1200" dirty="0"/>
              <a:t>Compact &amp; lightweight for effortless handling.</a:t>
            </a:r>
            <a:endParaRPr lang="en-DK" sz="1200" dirty="0">
              <a:ea typeface="Roboto Light"/>
              <a:cs typeface="Roboto Light"/>
            </a:endParaRPr>
          </a:p>
          <a:p>
            <a:pPr marL="198755" indent="-198755">
              <a:lnSpc>
                <a:spcPct val="100000"/>
              </a:lnSpc>
            </a:pPr>
            <a:r>
              <a:rPr lang="en-GB" sz="1200" dirty="0"/>
              <a:t>High versatility to adapt to specific customer needs.</a:t>
            </a:r>
            <a:endParaRPr lang="en-DK" sz="1200" dirty="0">
              <a:ea typeface="Roboto Light"/>
              <a:cs typeface="Roboto Light"/>
            </a:endParaRPr>
          </a:p>
          <a:p>
            <a:pPr marL="198755" indent="-198755">
              <a:lnSpc>
                <a:spcPct val="100000"/>
              </a:lnSpc>
            </a:pPr>
            <a:r>
              <a:rPr lang="en-GB" sz="1200" dirty="0"/>
              <a:t>Reliability for multiple hours of daily use, delivering consistent high performance.</a:t>
            </a:r>
            <a:endParaRPr lang="en-DK" sz="1200" dirty="0">
              <a:ea typeface="Roboto Light"/>
              <a:cs typeface="Roboto Light"/>
            </a:endParaRPr>
          </a:p>
          <a:p>
            <a:pPr marL="198755" indent="-198755">
              <a:lnSpc>
                <a:spcPct val="100000"/>
              </a:lnSpc>
            </a:pPr>
            <a:r>
              <a:rPr lang="en-GB" sz="1200" dirty="0"/>
              <a:t>A user-friendly interface, ensuring intuitive operation even for first-time users.</a:t>
            </a:r>
            <a:endParaRPr lang="en-DK" sz="1200" dirty="0">
              <a:ea typeface="Roboto Light"/>
              <a:cs typeface="Roboto Light"/>
            </a:endParaRPr>
          </a:p>
          <a:p>
            <a:pPr marL="198755" indent="-198755">
              <a:lnSpc>
                <a:spcPct val="100000"/>
              </a:lnSpc>
            </a:pPr>
            <a:endParaRPr lang="en-GB">
              <a:ea typeface="Roboto Light"/>
              <a:cs typeface="Roboto Light"/>
            </a:endParaRPr>
          </a:p>
          <a:p>
            <a:pPr marL="0" indent="0">
              <a:buNone/>
            </a:pPr>
            <a:r>
              <a:rPr lang="en-GB" dirty="0"/>
              <a:t>The VP300 and VP400 combine power and convenience in a small footprint, making them ideal for professionals seeking efficient and reliable cleaning solutions.</a:t>
            </a:r>
            <a:endParaRPr lang="en-US" dirty="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CD1D9E-61DF-C6D8-D09A-2E9E3BAF8D5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7511F4D-091A-D5EA-3481-512E07AE8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VP300 &amp; VP400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B8C5DED-08B7-C2AE-3585-5619CDE0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1 | Background 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D8A353-1F3E-F5F7-5104-099A5FC3AF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Placeholder 7" descr="A person vacuuming a room&#10;&#10;Description automatically generated">
            <a:extLst>
              <a:ext uri="{FF2B5EF4-FFF2-40B4-BE49-F238E27FC236}">
                <a16:creationId xmlns:a16="http://schemas.microsoft.com/office/drawing/2014/main" id="{10D03BB3-6A22-EBBD-C774-569834BF00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2591" y="0"/>
            <a:ext cx="5986461" cy="62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9313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9BA533C-4E3B-97A0-62F1-30357A60D0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148" y="0"/>
            <a:ext cx="11156852" cy="6273800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Small tool storage enhancement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now in-molded structure</a:t>
            </a:r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Storage Zoom-in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40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176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AE7F567-7CAF-4649-A5C9-BCABCC908D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6828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AE7F567-7CAF-4649-A5C9-BCABCC908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7A732-1B72-4B7E-9959-3A3F93D9053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8A39-864C-4516-ABEE-1F60AA4863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DC266-38C7-4998-ABDF-F7907EC05D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3"/>
            <a:ext cx="5453230" cy="4610837"/>
          </a:xfrm>
        </p:spPr>
        <p:txBody>
          <a:bodyPr/>
          <a:lstStyle/>
          <a:p>
            <a:pPr marL="0" indent="0">
              <a:spcBef>
                <a:spcPts val="280"/>
              </a:spcBef>
              <a:buNone/>
            </a:pPr>
            <a:r>
              <a:rPr lang="en-US">
                <a:latin typeface="+mj-lt"/>
              </a:rPr>
              <a:t>Entry models</a:t>
            </a:r>
          </a:p>
          <a:p>
            <a:pPr>
              <a:spcBef>
                <a:spcPts val="280"/>
              </a:spcBef>
            </a:pPr>
            <a:endParaRPr lang="en-US" sz="1200">
              <a:latin typeface="+mj-lt"/>
            </a:endParaRPr>
          </a:p>
          <a:p>
            <a:pPr marL="0" indent="0">
              <a:spcBef>
                <a:spcPts val="280"/>
              </a:spcBef>
              <a:buNone/>
            </a:pPr>
            <a:r>
              <a:rPr lang="en-US" sz="1200">
                <a:latin typeface="+mj-lt"/>
              </a:rPr>
              <a:t>Fixed power cord (black)</a:t>
            </a:r>
          </a:p>
          <a:p>
            <a:pPr lvl="1">
              <a:spcBef>
                <a:spcPts val="280"/>
              </a:spcBef>
            </a:pPr>
            <a:r>
              <a:rPr lang="en-US" sz="1100">
                <a:solidFill>
                  <a:srgbClr val="000000"/>
                </a:solidFill>
              </a:rPr>
              <a:t>Larger strain on cord, reducing life</a:t>
            </a:r>
            <a:endParaRPr lang="da-DK" sz="1100">
              <a:solidFill>
                <a:srgbClr val="000000"/>
              </a:solidFill>
            </a:endParaRPr>
          </a:p>
          <a:p>
            <a:pPr lvl="1">
              <a:spcBef>
                <a:spcPts val="280"/>
              </a:spcBef>
            </a:pPr>
            <a:r>
              <a:rPr lang="en-US" sz="1100">
                <a:solidFill>
                  <a:srgbClr val="000000"/>
                </a:solidFill>
              </a:rPr>
              <a:t>Replacement/service: Time consuming and costly (workshop)</a:t>
            </a:r>
            <a:endParaRPr lang="da-DK" sz="1100" kern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280"/>
              </a:spcBef>
            </a:pPr>
            <a:endParaRPr lang="da-DK" sz="1200" b="0" i="0" u="none" strike="noStrike" kern="1200">
              <a:solidFill>
                <a:srgbClr val="000000"/>
              </a:solidFill>
              <a:effectLst/>
              <a:latin typeface="Roboto Light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0DF682-6238-41DE-B84D-6AF95453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err="1"/>
              <a:t>Improved</a:t>
            </a:r>
            <a:r>
              <a:rPr lang="da-DK"/>
              <a:t> </a:t>
            </a:r>
            <a:r>
              <a:rPr lang="da-DK" err="1"/>
              <a:t>serviceability</a:t>
            </a:r>
            <a:r>
              <a:rPr lang="da-DK"/>
              <a:t> and </a:t>
            </a:r>
            <a:r>
              <a:rPr lang="da-DK" err="1"/>
              <a:t>convenience</a:t>
            </a:r>
            <a:r>
              <a:rPr lang="da-DK"/>
              <a:t> (no </a:t>
            </a:r>
            <a:r>
              <a:rPr lang="da-DK" err="1"/>
              <a:t>tools</a:t>
            </a:r>
            <a:r>
              <a:rPr lang="da-DK"/>
              <a:t> </a:t>
            </a:r>
            <a:r>
              <a:rPr lang="da-DK" err="1"/>
              <a:t>needed</a:t>
            </a:r>
            <a:r>
              <a:rPr lang="da-DK"/>
              <a:t>) | 98% of range </a:t>
            </a:r>
            <a:r>
              <a:rPr lang="da-DK" err="1"/>
              <a:t>detachable</a:t>
            </a:r>
            <a:r>
              <a:rPr lang="da-DK"/>
              <a:t> </a:t>
            </a:r>
            <a:r>
              <a:rPr lang="da-DK" err="1"/>
              <a:t>cord</a:t>
            </a:r>
            <a:endParaRPr lang="da-DK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A0A575-CE3F-4485-91FC-04A222E4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Detachable cord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C811952-D732-AFBC-F9E3-01004BDBA740}"/>
              </a:ext>
            </a:extLst>
          </p:cNvPr>
          <p:cNvSpPr txBox="1">
            <a:spLocks/>
          </p:cNvSpPr>
          <p:nvPr/>
        </p:nvSpPr>
        <p:spPr>
          <a:xfrm>
            <a:off x="6257393" y="1662963"/>
            <a:ext cx="5453230" cy="461083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216000" rIns="180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80"/>
              </a:spcBef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Detachable cord models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dirty="0">
                <a:latin typeface="+mj-lt"/>
              </a:rPr>
              <a:t>Ease of use/service</a:t>
            </a:r>
          </a:p>
          <a:p>
            <a:pPr marL="0" indent="0">
              <a:lnSpc>
                <a:spcPct val="120000"/>
              </a:lnSpc>
              <a:spcBef>
                <a:spcPts val="280"/>
              </a:spcBef>
              <a:buFont typeface="Arial" panose="020B0604020202020204" pitchFamily="34" charset="0"/>
              <a:buNone/>
            </a:pPr>
            <a:endParaRPr lang="en-US" sz="1200" dirty="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280"/>
              </a:spcBef>
              <a:buNone/>
            </a:pPr>
            <a:r>
              <a:rPr lang="en-US" sz="1200" dirty="0">
                <a:latin typeface="+mj-lt"/>
              </a:rPr>
              <a:t>Detachable cord rewind system</a:t>
            </a:r>
            <a:endParaRPr lang="en-US" sz="1200" dirty="0"/>
          </a:p>
          <a:p>
            <a:pPr lvl="1">
              <a:lnSpc>
                <a:spcPct val="120000"/>
              </a:lnSpc>
              <a:spcBef>
                <a:spcPts val="280"/>
              </a:spcBef>
              <a:buFont typeface="Wingdings" panose="05000000000000000000" pitchFamily="2" charset="2"/>
              <a:buChar char="ü"/>
            </a:pPr>
            <a:r>
              <a:rPr lang="en-US" sz="1100" dirty="0">
                <a:solidFill>
                  <a:schemeClr val="accent3"/>
                </a:solidFill>
              </a:rPr>
              <a:t>NEW </a:t>
            </a:r>
            <a:r>
              <a:rPr lang="en-US" sz="1100" dirty="0">
                <a:solidFill>
                  <a:schemeClr val="accent3"/>
                </a:solidFill>
                <a:sym typeface="Wingdings" panose="05000000000000000000" pitchFamily="2" charset="2"/>
              </a:rPr>
              <a:t> No tools needed</a:t>
            </a:r>
            <a:endParaRPr lang="en-US" sz="1100" dirty="0">
              <a:solidFill>
                <a:schemeClr val="accent3"/>
              </a:solidFill>
            </a:endParaRPr>
          </a:p>
          <a:p>
            <a:pPr lvl="1">
              <a:lnSpc>
                <a:spcPct val="120000"/>
              </a:lnSpc>
              <a:spcBef>
                <a:spcPts val="280"/>
              </a:spcBef>
              <a:buFont typeface="Wingdings" panose="05000000000000000000" pitchFamily="2" charset="2"/>
              <a:buChar char="ü"/>
            </a:pPr>
            <a:r>
              <a:rPr lang="en-US" sz="1100" dirty="0">
                <a:solidFill>
                  <a:srgbClr val="000000"/>
                </a:solidFill>
              </a:rPr>
              <a:t>Fast to replace if broken/damaged by operator “on the fly”</a:t>
            </a:r>
          </a:p>
          <a:p>
            <a:pPr lvl="1">
              <a:lnSpc>
                <a:spcPct val="120000"/>
              </a:lnSpc>
              <a:spcBef>
                <a:spcPts val="280"/>
              </a:spcBef>
              <a:buFont typeface="Wingdings" panose="05000000000000000000" pitchFamily="2" charset="2"/>
              <a:buChar char="ü"/>
            </a:pPr>
            <a:r>
              <a:rPr lang="en-US" sz="1100" dirty="0">
                <a:solidFill>
                  <a:srgbClr val="000000"/>
                </a:solidFill>
              </a:rPr>
              <a:t>Possible to remove and undo potential messy cord</a:t>
            </a:r>
          </a:p>
          <a:p>
            <a:pPr lvl="1">
              <a:lnSpc>
                <a:spcPct val="120000"/>
              </a:lnSpc>
              <a:spcBef>
                <a:spcPts val="280"/>
              </a:spcBef>
              <a:buFont typeface="Wingdings" panose="05000000000000000000" pitchFamily="2" charset="2"/>
              <a:buChar char="ü"/>
            </a:pPr>
            <a:r>
              <a:rPr lang="en-US" sz="1100" dirty="0">
                <a:solidFill>
                  <a:srgbClr val="000000"/>
                </a:solidFill>
              </a:rPr>
              <a:t>Orange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1100" dirty="0">
                <a:solidFill>
                  <a:srgbClr val="000000"/>
                </a:solidFill>
              </a:rPr>
              <a:t> increase safety esp. at daytime cleaning with people walking around (Hotels, schools, hospitals </a:t>
            </a:r>
            <a:r>
              <a:rPr lang="en-US" sz="1100" dirty="0" err="1">
                <a:solidFill>
                  <a:srgbClr val="000000"/>
                </a:solidFill>
              </a:rPr>
              <a:t>etc</a:t>
            </a:r>
            <a:r>
              <a:rPr lang="en-US" sz="11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315A27-2459-33A0-31F6-739A68BFBA6B}"/>
              </a:ext>
            </a:extLst>
          </p:cNvPr>
          <p:cNvSpPr txBox="1"/>
          <p:nvPr/>
        </p:nvSpPr>
        <p:spPr>
          <a:xfrm>
            <a:off x="6257393" y="5736501"/>
            <a:ext cx="2315107" cy="537299"/>
          </a:xfrm>
          <a:prstGeom prst="rect">
            <a:avLst/>
          </a:prstGeom>
          <a:noFill/>
        </p:spPr>
        <p:txBody>
          <a:bodyPr vert="horz" wrap="square" lIns="216000" tIns="0" rIns="0" bIns="216000" anchor="b" anchorCtr="0">
            <a:spAutoFit/>
          </a:bodyPr>
          <a:lstStyle/>
          <a:p>
            <a:pPr indent="-312880">
              <a:lnSpc>
                <a:spcPct val="120000"/>
              </a:lnSpc>
            </a:pPr>
            <a:r>
              <a:rPr lang="en-US" sz="900" dirty="0">
                <a:latin typeface="+mj-lt"/>
              </a:rPr>
              <a:t>Note: </a:t>
            </a:r>
            <a:r>
              <a:rPr lang="en-US" sz="900" dirty="0"/>
              <a:t>VP400 std. detachable cord (also no tools &amp; FAST) </a:t>
            </a:r>
            <a:r>
              <a:rPr lang="en-US" sz="900" dirty="0">
                <a:sym typeface="Wingdings" panose="05000000000000000000" pitchFamily="2" charset="2"/>
              </a:rPr>
              <a:t></a:t>
            </a:r>
            <a:r>
              <a:rPr lang="en-US" sz="900" dirty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90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USP vs competition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C5CE2D-8330-0D6C-F863-D7BBF1D3B5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013" y="4042126"/>
            <a:ext cx="3758609" cy="22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6595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42</a:t>
            </a:fld>
            <a:endParaRPr lang="en-US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7F701-2D60-DEA2-B799-265C46D018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3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6706EF-840C-6CAF-2B2A-8B49D7A495F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2963"/>
            <a:ext cx="5453230" cy="4610837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 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Patent pending functionality (enables ‘no twisting/</a:t>
            </a:r>
            <a:r>
              <a:rPr lang="en-US" dirty="0" err="1"/>
              <a:t>mess’</a:t>
            </a:r>
            <a:r>
              <a:rPr lang="en-US" dirty="0"/>
              <a:t>) | Guidance &amp; Ergo knob | Rewind EOL repair possible</a:t>
            </a:r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VP400 rewind zoom-in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50C486-ADD9-17EE-4D1D-3FB89C4BFD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21" y="2197811"/>
            <a:ext cx="5457134" cy="4075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755EE7-9118-6E37-19BB-2BC388B47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393" y="1662963"/>
            <a:ext cx="5453230" cy="2041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9E1912-1943-0104-A861-C383816A72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1"/>
          <a:stretch/>
        </p:blipFill>
        <p:spPr>
          <a:xfrm>
            <a:off x="6259345" y="3704439"/>
            <a:ext cx="5453230" cy="25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4614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43</a:t>
            </a:fld>
            <a:endParaRPr lang="en-US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7F701-2D60-DEA2-B799-265C46D018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3"/>
            <a:ext cx="5453230" cy="4610837"/>
          </a:xfrm>
        </p:spPr>
        <p:txBody>
          <a:bodyPr/>
          <a:lstStyle/>
          <a:p>
            <a:r>
              <a:rPr lang="en-US" sz="1200"/>
              <a:t>Save time, but protect/have cord in place without need for rewind and pull-out full length again when ready to start</a:t>
            </a:r>
            <a:endParaRPr lang="da-DK" sz="12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6706EF-840C-6CAF-2B2A-8B49D7A495F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2963"/>
            <a:ext cx="5453230" cy="4610837"/>
          </a:xfrm>
        </p:spPr>
        <p:txBody>
          <a:bodyPr/>
          <a:lstStyle/>
          <a:p>
            <a:r>
              <a:rPr lang="da-DK" sz="1200"/>
              <a:t>Access to </a:t>
            </a:r>
            <a:r>
              <a:rPr lang="da-DK" sz="1200" err="1"/>
              <a:t>cord</a:t>
            </a:r>
            <a:r>
              <a:rPr lang="da-DK" sz="1200"/>
              <a:t> </a:t>
            </a:r>
            <a:r>
              <a:rPr lang="da-DK" sz="1200" err="1"/>
              <a:t>replacement</a:t>
            </a:r>
            <a:r>
              <a:rPr lang="da-DK" sz="1200"/>
              <a:t> </a:t>
            </a:r>
            <a:r>
              <a:rPr lang="da-DK" sz="1200" err="1"/>
              <a:t>through</a:t>
            </a:r>
            <a:r>
              <a:rPr lang="da-DK" sz="1200"/>
              <a:t> ‘service’ </a:t>
            </a:r>
            <a:r>
              <a:rPr lang="da-DK" sz="1200" err="1"/>
              <a:t>door</a:t>
            </a:r>
            <a:endParaRPr lang="da-DK" sz="1200"/>
          </a:p>
          <a:p>
            <a:r>
              <a:rPr lang="da-DK" sz="1200"/>
              <a:t>No </a:t>
            </a:r>
            <a:r>
              <a:rPr lang="da-DK" sz="1200" err="1"/>
              <a:t>tools</a:t>
            </a:r>
            <a:r>
              <a:rPr lang="da-DK" sz="1200"/>
              <a:t> </a:t>
            </a:r>
            <a:r>
              <a:rPr lang="da-DK" sz="1200" err="1"/>
              <a:t>needed</a:t>
            </a:r>
            <a:endParaRPr lang="da-DK" sz="120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Quick parking/storage when changing working area or quickly need to do other task –other building, room </a:t>
            </a:r>
            <a:r>
              <a:rPr lang="en-US" dirty="0" err="1"/>
              <a:t>etc</a:t>
            </a:r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VP400 Cord hook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729D3-D609-0489-4841-8A002D0B1B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20" y="2733308"/>
            <a:ext cx="5457135" cy="3540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0B2F8-C198-A8A7-096E-C78E2C3105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393" y="2733308"/>
            <a:ext cx="5453230" cy="354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397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44</a:t>
            </a:fld>
            <a:endParaRPr lang="en-US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78B119-1B7A-47D1-4057-A30D68AE4D5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662963"/>
            <a:ext cx="5453230" cy="4610837"/>
          </a:xfrm>
        </p:spPr>
        <p:txBody>
          <a:bodyPr lIns="360000" tIns="360000" rIns="360000" bIns="360000"/>
          <a:lstStyle/>
          <a:p>
            <a:pPr marL="0" indent="0">
              <a:buNone/>
            </a:pPr>
            <a:r>
              <a:rPr lang="da-DK">
                <a:latin typeface="+mj-lt"/>
              </a:rPr>
              <a:t>Basic</a:t>
            </a:r>
          </a:p>
          <a:p>
            <a:pPr marL="0" indent="0">
              <a:buNone/>
            </a:pPr>
            <a:endParaRPr lang="da-DK">
              <a:latin typeface="+mj-lt"/>
            </a:endParaRPr>
          </a:p>
          <a:p>
            <a:pPr marL="0" indent="0">
              <a:buNone/>
            </a:pPr>
            <a:endParaRPr lang="da-DK">
              <a:latin typeface="+mj-lt"/>
            </a:endParaRPr>
          </a:p>
          <a:p>
            <a:pPr marL="0" indent="0">
              <a:buNone/>
            </a:pPr>
            <a:endParaRPr lang="da-DK">
              <a:latin typeface="+mj-lt"/>
            </a:endParaRPr>
          </a:p>
          <a:p>
            <a:pPr marL="0" indent="0">
              <a:buNone/>
            </a:pPr>
            <a:endParaRPr lang="da-DK">
              <a:latin typeface="+mj-lt"/>
            </a:endParaRPr>
          </a:p>
          <a:p>
            <a:pPr marL="0" indent="0">
              <a:buNone/>
            </a:pPr>
            <a:endParaRPr lang="da-DK">
              <a:latin typeface="+mj-lt"/>
            </a:endParaRPr>
          </a:p>
          <a:p>
            <a:pPr marL="0" indent="0">
              <a:buNone/>
            </a:pPr>
            <a:endParaRPr lang="da-DK">
              <a:latin typeface="+mj-lt"/>
            </a:endParaRPr>
          </a:p>
          <a:p>
            <a:pPr marL="0" indent="0">
              <a:buNone/>
            </a:pPr>
            <a:endParaRPr lang="da-DK">
              <a:latin typeface="+mj-lt"/>
            </a:endParaRPr>
          </a:p>
          <a:p>
            <a:pPr marL="0" indent="0">
              <a:buNone/>
            </a:pPr>
            <a:endParaRPr lang="da-DK">
              <a:latin typeface="+mj-lt"/>
            </a:endParaRPr>
          </a:p>
          <a:p>
            <a:pPr marL="0" indent="0">
              <a:buNone/>
            </a:pPr>
            <a:r>
              <a:rPr lang="da-DK">
                <a:latin typeface="+mj-lt"/>
              </a:rPr>
              <a:t>Premium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ABB34-3D83-7541-CC06-161A85C302E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662963"/>
            <a:ext cx="5453230" cy="4610837"/>
          </a:xfrm>
        </p:spPr>
        <p:txBody>
          <a:bodyPr lIns="360000" tIns="360000" rIns="360000" bIns="360000"/>
          <a:lstStyle/>
          <a:p>
            <a:pPr marL="0" indent="0">
              <a:buNone/>
            </a:pPr>
            <a:r>
              <a:rPr lang="da-DK" dirty="0" err="1">
                <a:latin typeface="+mj-lt"/>
              </a:rPr>
              <a:t>vs</a:t>
            </a:r>
            <a:r>
              <a:rPr lang="da-DK" dirty="0">
                <a:latin typeface="+mj-lt"/>
              </a:rPr>
              <a:t> old Bent-end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New designed Bent-ends | Improved ergonomics, grip &amp; durability | Less operator strain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Accessory upgrade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F6557C-561A-9667-2FFE-E84EB134D9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7561" y="3930935"/>
            <a:ext cx="4165094" cy="2342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0FEE1F-C297-D9AB-1108-0A012F489C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835" y="1772228"/>
            <a:ext cx="4151820" cy="2335398"/>
          </a:xfrm>
          <a:prstGeom prst="rect">
            <a:avLst/>
          </a:prstGeom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3CE1354F-2396-C4F5-1081-EE5E0E1A7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418075"/>
              </p:ext>
            </p:extLst>
          </p:nvPr>
        </p:nvGraphicFramePr>
        <p:xfrm>
          <a:off x="6608008" y="3583750"/>
          <a:ext cx="4752000" cy="23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455238769"/>
                    </a:ext>
                  </a:extLst>
                </a:gridCol>
              </a:tblGrid>
              <a:tr h="210890">
                <a:tc>
                  <a:txBody>
                    <a:bodyPr/>
                    <a:lstStyle/>
                    <a:p>
                      <a:pPr algn="l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+mj-lt"/>
                        </a:rPr>
                        <a:t>Feature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+mj-lt"/>
                        </a:rPr>
                        <a:t>Old bent-end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900" b="0" dirty="0">
                          <a:solidFill>
                            <a:schemeClr val="tx1"/>
                          </a:solidFill>
                          <a:latin typeface="+mj-lt"/>
                        </a:rPr>
                        <a:t>New bent-end</a:t>
                      </a:r>
                      <a:r>
                        <a:rPr lang="da-DK" sz="900" b="0" dirty="0">
                          <a:solidFill>
                            <a:schemeClr val="tx1"/>
                          </a:solidFill>
                          <a:latin typeface="+mj-lt"/>
                        </a:rPr>
                        <a:t>s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089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Suction control slider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089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Lightweight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127367">
                <a:tc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Highlighted touchpoints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04636"/>
                  </a:ext>
                </a:extLst>
              </a:tr>
              <a:tr h="21089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Ergonomic angle considered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089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Reduced blocking smooth curve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21089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Protected suction regulation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0890"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Easy replacement of hose (Click connection)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645019"/>
                  </a:ext>
                </a:extLst>
              </a:tr>
              <a:tr h="210890"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2K grip texture</a:t>
                      </a:r>
                      <a:r>
                        <a:rPr lang="en-DK" sz="900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04156"/>
                  </a:ext>
                </a:extLst>
              </a:tr>
              <a:tr h="127367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Highlighted grip point</a:t>
                      </a:r>
                      <a:r>
                        <a:rPr lang="en-DK" sz="90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000899"/>
                  </a:ext>
                </a:extLst>
              </a:tr>
            </a:tbl>
          </a:graphicData>
        </a:graphic>
      </p:graphicFrame>
      <p:pic>
        <p:nvPicPr>
          <p:cNvPr id="1028" name="Picture 4" descr="Buet rør (Håndtag) til Nilfisk UZ934, VP300">
            <a:extLst>
              <a:ext uri="{FF2B5EF4-FFF2-40B4-BE49-F238E27FC236}">
                <a16:creationId xmlns:a16="http://schemas.microsoft.com/office/drawing/2014/main" id="{B27F6AA5-6665-1D99-BEF9-72C7979E1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375" l="10000" r="90000">
                        <a14:foregroundMark x1="20250" y1="90375" x2="15125" y2="9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5489"/>
          <a:stretch/>
        </p:blipFill>
        <p:spPr bwMode="auto">
          <a:xfrm>
            <a:off x="7118469" y="2296103"/>
            <a:ext cx="3731078" cy="12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2C3F0-3F4F-0BC4-94FA-2C1F6513EC97}"/>
              </a:ext>
            </a:extLst>
          </p:cNvPr>
          <p:cNvSpPr txBox="1"/>
          <p:nvPr/>
        </p:nvSpPr>
        <p:spPr>
          <a:xfrm>
            <a:off x="6257393" y="6351513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 dirty="0"/>
              <a:t>*Only premium version</a:t>
            </a:r>
          </a:p>
        </p:txBody>
      </p:sp>
    </p:spTree>
    <p:extLst>
      <p:ext uri="{BB962C8B-B14F-4D97-AF65-F5344CB8AC3E}">
        <p14:creationId xmlns:p14="http://schemas.microsoft.com/office/powerpoint/2010/main" val="1558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74629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45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New customer friendly hose connectors | Enhanced usability and serviceability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Accessory upgrade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ABB34-3D83-7541-CC06-161A85C302E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565181" y="3383280"/>
            <a:ext cx="2808699" cy="425566"/>
          </a:xfrm>
        </p:spPr>
        <p:txBody>
          <a:bodyPr anchor="ctr" anchorCtr="0">
            <a:spAutoFit/>
          </a:bodyPr>
          <a:lstStyle/>
          <a:p>
            <a:pPr marL="0" indent="0">
              <a:buNone/>
            </a:pPr>
            <a:r>
              <a:rPr lang="en-GB" sz="1200"/>
              <a:t>Sealings and hose connection optimized </a:t>
            </a:r>
            <a:r>
              <a:rPr lang="en-GB" sz="1200">
                <a:sym typeface="Wingdings" panose="05000000000000000000" pitchFamily="2" charset="2"/>
              </a:rPr>
              <a:t></a:t>
            </a:r>
            <a:r>
              <a:rPr lang="en-GB" sz="1200"/>
              <a:t> improved performance</a:t>
            </a:r>
            <a:endParaRPr lang="da-DK" sz="1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C84EAA-D2EC-FB90-6645-1453F00971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7"/>
          <a:stretch/>
        </p:blipFill>
        <p:spPr>
          <a:xfrm>
            <a:off x="5537920" y="3581172"/>
            <a:ext cx="5312883" cy="2988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B51BBC-D26C-5C3B-C8A3-CF7185F414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921" y="1629720"/>
            <a:ext cx="3047855" cy="20681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F3D8C2-A87B-C66D-43D3-14501A58B601}"/>
              </a:ext>
            </a:extLst>
          </p:cNvPr>
          <p:cNvCxnSpPr>
            <a:cxnSpLocks/>
          </p:cNvCxnSpPr>
          <p:nvPr/>
        </p:nvCxnSpPr>
        <p:spPr>
          <a:xfrm>
            <a:off x="1565181" y="2488294"/>
            <a:ext cx="56079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752FC24-02CA-F9BD-25F7-A4FCE8EBD81A}"/>
              </a:ext>
            </a:extLst>
          </p:cNvPr>
          <p:cNvSpPr txBox="1"/>
          <p:nvPr/>
        </p:nvSpPr>
        <p:spPr>
          <a:xfrm>
            <a:off x="1565181" y="2004258"/>
            <a:ext cx="2895259" cy="492443"/>
          </a:xfrm>
          <a:prstGeom prst="rect">
            <a:avLst/>
          </a:prstGeom>
          <a:noFill/>
        </p:spPr>
        <p:txBody>
          <a:bodyPr wrap="square" lIns="0" tIns="0" rIns="0" bIns="108000" rtlCol="0" anchor="b" anchorCtr="0">
            <a:spAutoFit/>
          </a:bodyPr>
          <a:lstStyle/>
          <a:p>
            <a:r>
              <a:rPr lang="en-US" sz="1200"/>
              <a:t>If hose needs to be renewed – easy to do swap with quick-click system (no tools)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085CD0-0884-8006-4EB2-93FA8228A845}"/>
              </a:ext>
            </a:extLst>
          </p:cNvPr>
          <p:cNvSpPr txBox="1"/>
          <p:nvPr/>
        </p:nvSpPr>
        <p:spPr>
          <a:xfrm>
            <a:off x="1560921" y="4922735"/>
            <a:ext cx="2895259" cy="492443"/>
          </a:xfrm>
          <a:prstGeom prst="rect">
            <a:avLst/>
          </a:prstGeom>
          <a:noFill/>
        </p:spPr>
        <p:txBody>
          <a:bodyPr wrap="square" lIns="0" tIns="0" rIns="0" bIns="108000" rtlCol="0" anchor="b" anchorCtr="0">
            <a:spAutoFit/>
          </a:bodyPr>
          <a:lstStyle/>
          <a:p>
            <a:r>
              <a:rPr lang="en-US" sz="1200"/>
              <a:t>”Tap” pointing upwards for optimal installation at machine inlet</a:t>
            </a:r>
          </a:p>
        </p:txBody>
      </p:sp>
      <p:cxnSp>
        <p:nvCxnSpPr>
          <p:cNvPr id="2" name="Straight Arrow Connector 38">
            <a:extLst>
              <a:ext uri="{FF2B5EF4-FFF2-40B4-BE49-F238E27FC236}">
                <a16:creationId xmlns:a16="http://schemas.microsoft.com/office/drawing/2014/main" id="{FBC08BA1-61FF-CE56-D0C3-E64F6B22A2AD}"/>
              </a:ext>
            </a:extLst>
          </p:cNvPr>
          <p:cNvCxnSpPr>
            <a:cxnSpLocks/>
          </p:cNvCxnSpPr>
          <p:nvPr/>
        </p:nvCxnSpPr>
        <p:spPr>
          <a:xfrm flipV="1">
            <a:off x="1560920" y="4584486"/>
            <a:ext cx="6633441" cy="80287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0872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46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Old vs New (upgrade colored area)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VP300 Summary</a:t>
            </a: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44FB1182-AFB0-EA92-9205-0D8E50D05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092226"/>
              </p:ext>
            </p:extLst>
          </p:nvPr>
        </p:nvGraphicFramePr>
        <p:xfrm>
          <a:off x="475521" y="1791511"/>
          <a:ext cx="5220000" cy="442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Feature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VP300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VP300 (New)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Machine bumper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Lightweight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Tube parking position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HEPA filter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Accessories storage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Good functioning container lock system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151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GB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9128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Highlighted touchpoints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No-tool HEPA Filter access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Protected lock mechanism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605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Detachable cord standard on most models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819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Robust foot operatable power switch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Ergonomic handle + Ergo latch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Improved accessory storage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21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Improved cord storage/management (time optimize)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Quick-release cord management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Easier prefilter removal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63475"/>
                  </a:ext>
                </a:extLst>
              </a:tr>
            </a:tbl>
          </a:graphicData>
        </a:graphic>
      </p:graphicFrame>
      <p:pic>
        <p:nvPicPr>
          <p:cNvPr id="8" name="Picture 7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0684409B-CE20-8002-21FE-E80AEFA86B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319" y="1921613"/>
            <a:ext cx="2691543" cy="2750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AB3B9-848F-0060-D091-99B2ADBA8019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VP300</a:t>
            </a:r>
            <a:endParaRPr lang="en-US" sz="13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E68D2-A51A-582A-0B58-A8295E2B096A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VP300 (New)</a:t>
            </a:r>
            <a:endParaRPr lang="en-US" sz="1300">
              <a:latin typeface="+mj-lt"/>
            </a:endParaRPr>
          </a:p>
        </p:txBody>
      </p:sp>
      <p:pic>
        <p:nvPicPr>
          <p:cNvPr id="14" name="Picture 13" descr="A vacuum cleaner on wheels&#10;&#10;Description automatically generated">
            <a:extLst>
              <a:ext uri="{FF2B5EF4-FFF2-40B4-BE49-F238E27FC236}">
                <a16:creationId xmlns:a16="http://schemas.microsoft.com/office/drawing/2014/main" id="{0E480920-662F-12C9-D3E2-DCCF29CC2B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436" y="1236914"/>
            <a:ext cx="4744995" cy="390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1B9FBB36-33D6-AEB7-0591-8DEDBBA087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092" y="1901063"/>
            <a:ext cx="2744177" cy="2854905"/>
          </a:xfrm>
          <a:prstGeom prst="rect">
            <a:avLst/>
          </a:prstGeom>
        </p:spPr>
      </p:pic>
      <p:pic>
        <p:nvPicPr>
          <p:cNvPr id="17" name="Picture 16" descr="A grey and white vacuum cleaner&#10;&#10;Description automatically generated">
            <a:extLst>
              <a:ext uri="{FF2B5EF4-FFF2-40B4-BE49-F238E27FC236}">
                <a16:creationId xmlns:a16="http://schemas.microsoft.com/office/drawing/2014/main" id="{D91B88C6-4337-5BE1-47A8-1B9DE5A853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335" y="1839806"/>
            <a:ext cx="3685565" cy="3252894"/>
          </a:xfrm>
          <a:prstGeom prst="rect">
            <a:avLst/>
          </a:prstGeom>
        </p:spPr>
      </p:pic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0519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47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Old vs New (upgrade colored area)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VP400 Summary</a:t>
            </a:r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33F5072D-1ED8-03BA-E2B5-28D2BC243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319329"/>
              </p:ext>
            </p:extLst>
          </p:nvPr>
        </p:nvGraphicFramePr>
        <p:xfrm>
          <a:off x="475521" y="1791511"/>
          <a:ext cx="5220000" cy="393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Feature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VP600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VP400 (New)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Machine bumper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Robust foot operatable power switch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Tube parking position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HEPA filter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Accessories storage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022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Highlighted touchpoints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No-tool HEPA Filter access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Protected lock mechanism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605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Detachable cord standard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819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Reliable and durable rewind system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Lightweight &amp; Compact footprint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Ergonomic foldable handle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21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Improved accessory storage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Cord hook for quick park/shift of location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8276C3D-F644-6009-2F70-FBE5CD687BE3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VP600</a:t>
            </a:r>
            <a:endParaRPr lang="en-US" sz="13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FB8B2-1868-2052-558C-094892CB3680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VP400 (New)</a:t>
            </a:r>
            <a:endParaRPr lang="en-US" sz="13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69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2F4E5542-2BE8-229D-4A3F-89E91C9CC7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1335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F4E5542-2BE8-229D-4A3F-89E91C9CC7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89A55A0-B66D-4937-BD10-1F9988EAE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92816"/>
              </p:ext>
            </p:extLst>
          </p:nvPr>
        </p:nvGraphicFramePr>
        <p:xfrm>
          <a:off x="1996269" y="1461364"/>
          <a:ext cx="6838108" cy="39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0190">
                  <a:extLst>
                    <a:ext uri="{9D8B030D-6E8A-4147-A177-3AD203B41FA5}">
                      <a16:colId xmlns:a16="http://schemas.microsoft.com/office/drawing/2014/main" val="361268256"/>
                    </a:ext>
                  </a:extLst>
                </a:gridCol>
                <a:gridCol w="950190">
                  <a:extLst>
                    <a:ext uri="{9D8B030D-6E8A-4147-A177-3AD203B41FA5}">
                      <a16:colId xmlns:a16="http://schemas.microsoft.com/office/drawing/2014/main" val="1617807959"/>
                    </a:ext>
                  </a:extLst>
                </a:gridCol>
                <a:gridCol w="950190">
                  <a:extLst>
                    <a:ext uri="{9D8B030D-6E8A-4147-A177-3AD203B41FA5}">
                      <a16:colId xmlns:a16="http://schemas.microsoft.com/office/drawing/2014/main" val="3303092741"/>
                    </a:ext>
                  </a:extLst>
                </a:gridCol>
                <a:gridCol w="950190">
                  <a:extLst>
                    <a:ext uri="{9D8B030D-6E8A-4147-A177-3AD203B41FA5}">
                      <a16:colId xmlns:a16="http://schemas.microsoft.com/office/drawing/2014/main" val="3822203327"/>
                    </a:ext>
                  </a:extLst>
                </a:gridCol>
                <a:gridCol w="976273">
                  <a:extLst>
                    <a:ext uri="{9D8B030D-6E8A-4147-A177-3AD203B41FA5}">
                      <a16:colId xmlns:a16="http://schemas.microsoft.com/office/drawing/2014/main" val="2924849183"/>
                    </a:ext>
                  </a:extLst>
                </a:gridCol>
                <a:gridCol w="1122563">
                  <a:extLst>
                    <a:ext uri="{9D8B030D-6E8A-4147-A177-3AD203B41FA5}">
                      <a16:colId xmlns:a16="http://schemas.microsoft.com/office/drawing/2014/main" val="2702311679"/>
                    </a:ext>
                  </a:extLst>
                </a:gridCol>
                <a:gridCol w="938512">
                  <a:extLst>
                    <a:ext uri="{9D8B030D-6E8A-4147-A177-3AD203B41FA5}">
                      <a16:colId xmlns:a16="http://schemas.microsoft.com/office/drawing/2014/main" val="1237545317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  <a:latin typeface="+mj-lt"/>
                        </a:rPr>
                        <a:t>Daily operation/cleaning task (JTBD)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679006"/>
                  </a:ext>
                </a:extLst>
              </a:tr>
              <a:tr h="323595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Cleaning</a:t>
                      </a:r>
                      <a:br>
                        <a:rPr lang="en-US" sz="1000"/>
                      </a:br>
                      <a:r>
                        <a:rPr lang="en-US" sz="1000"/>
                        <a:t>(dust &amp; debris)</a:t>
                      </a:r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Quick-“no-tool” filter change</a:t>
                      </a:r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Fast &amp; “no-tool” </a:t>
                      </a: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  <a:r>
                        <a:rPr lang="en-US" sz="1000"/>
                        <a:t> cord change</a:t>
                      </a:r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Seamless</a:t>
                      </a:r>
                      <a:br>
                        <a:rPr lang="en-US" sz="1000"/>
                      </a:br>
                      <a:r>
                        <a:rPr lang="en-US" sz="1000"/>
                        <a:t>EOB cord storage</a:t>
                      </a:r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Cord storage flexibility</a:t>
                      </a:r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Immediate </a:t>
                      </a:r>
                      <a:br>
                        <a:rPr lang="en-US" sz="1000"/>
                      </a:br>
                      <a:r>
                        <a:rPr lang="en-US" sz="1000"/>
                        <a:t>start working </a:t>
                      </a:r>
                      <a:br>
                        <a:rPr lang="en-US" sz="1000"/>
                      </a:br>
                      <a:r>
                        <a:rPr lang="en-US" sz="800"/>
                        <a:t>(cord out)</a:t>
                      </a:r>
                      <a:endParaRPr lang="en-US" sz="1000"/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Silent operation </a:t>
                      </a:r>
                      <a:r>
                        <a:rPr lang="en-US" sz="800"/>
                        <a:t>(school, office..)</a:t>
                      </a:r>
                      <a:endParaRPr lang="en-US" sz="1000"/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344491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59517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404485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062661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8695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AD1AB-6F54-41BD-954A-50C6FC0CBC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5CAE0-7900-468B-BC93-530655F39A7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E7685-F73E-490D-B78B-9B1BFAE2D6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422" y="891344"/>
            <a:ext cx="11235102" cy="376456"/>
          </a:xfrm>
        </p:spPr>
        <p:txBody>
          <a:bodyPr/>
          <a:lstStyle/>
          <a:p>
            <a:r>
              <a:rPr lang="en-US"/>
              <a:t>How well does it do the job?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F206D0-998C-47C0-B308-6BD76372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4 | Nilfisk models vs Customer application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39DCDE-0187-35C0-23AD-3E9C3BD11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26045"/>
              </p:ext>
            </p:extLst>
          </p:nvPr>
        </p:nvGraphicFramePr>
        <p:xfrm>
          <a:off x="9071062" y="1461364"/>
          <a:ext cx="2649455" cy="39442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6810">
                  <a:extLst>
                    <a:ext uri="{9D8B030D-6E8A-4147-A177-3AD203B41FA5}">
                      <a16:colId xmlns:a16="http://schemas.microsoft.com/office/drawing/2014/main" val="1617807959"/>
                    </a:ext>
                  </a:extLst>
                </a:gridCol>
                <a:gridCol w="925871">
                  <a:extLst>
                    <a:ext uri="{9D8B030D-6E8A-4147-A177-3AD203B41FA5}">
                      <a16:colId xmlns:a16="http://schemas.microsoft.com/office/drawing/2014/main" val="3303092741"/>
                    </a:ext>
                  </a:extLst>
                </a:gridCol>
                <a:gridCol w="866774">
                  <a:extLst>
                    <a:ext uri="{9D8B030D-6E8A-4147-A177-3AD203B41FA5}">
                      <a16:colId xmlns:a16="http://schemas.microsoft.com/office/drawing/2014/main" val="20127971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Values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679006"/>
                  </a:ext>
                </a:extLst>
              </a:tr>
              <a:tr h="683877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Daily </a:t>
                      </a:r>
                      <a:br>
                        <a:rPr lang="en-US" sz="1000"/>
                      </a:br>
                      <a:r>
                        <a:rPr lang="en-US" sz="1000"/>
                        <a:t>comfort</a:t>
                      </a:r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Convenience </a:t>
                      </a:r>
                      <a:r>
                        <a:rPr lang="en-US" sz="800"/>
                        <a:t>(cord management)</a:t>
                      </a:r>
                      <a:endParaRPr lang="en-US" sz="1000"/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Maintenance</a:t>
                      </a:r>
                    </a:p>
                  </a:txBody>
                  <a:tcPr marL="36000" marR="3600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344491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59517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404485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062661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8695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CF365FE9-F40D-5E0A-7CF2-335FB8AA3E12}"/>
              </a:ext>
            </a:extLst>
          </p:cNvPr>
          <p:cNvSpPr>
            <a:spLocks noChangeAspect="1"/>
          </p:cNvSpPr>
          <p:nvPr/>
        </p:nvSpPr>
        <p:spPr>
          <a:xfrm>
            <a:off x="2376268" y="2769329"/>
            <a:ext cx="274320" cy="274320"/>
          </a:xfrm>
          <a:prstGeom prst="ellipse">
            <a:avLst/>
          </a:prstGeom>
          <a:solidFill>
            <a:srgbClr val="38AFD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C225B-D75F-D0F4-1B2E-EECC45568612}"/>
              </a:ext>
            </a:extLst>
          </p:cNvPr>
          <p:cNvSpPr txBox="1"/>
          <p:nvPr/>
        </p:nvSpPr>
        <p:spPr>
          <a:xfrm>
            <a:off x="479425" y="5957700"/>
            <a:ext cx="97845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/>
              <a:t>Legend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846300-7071-C150-C602-57EBC6DCF58B}"/>
              </a:ext>
            </a:extLst>
          </p:cNvPr>
          <p:cNvSpPr>
            <a:spLocks noChangeAspect="1"/>
          </p:cNvSpPr>
          <p:nvPr/>
        </p:nvSpPr>
        <p:spPr>
          <a:xfrm>
            <a:off x="2376268" y="4936139"/>
            <a:ext cx="274320" cy="274320"/>
          </a:xfrm>
          <a:prstGeom prst="ellipse">
            <a:avLst/>
          </a:prstGeom>
          <a:solidFill>
            <a:srgbClr val="38AFD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CB168C-9DC6-292F-4BF3-4DF4CD5A6200}"/>
              </a:ext>
            </a:extLst>
          </p:cNvPr>
          <p:cNvSpPr>
            <a:spLocks noChangeAspect="1"/>
          </p:cNvSpPr>
          <p:nvPr/>
        </p:nvSpPr>
        <p:spPr>
          <a:xfrm>
            <a:off x="2376268" y="3491599"/>
            <a:ext cx="274320" cy="274320"/>
          </a:xfrm>
          <a:prstGeom prst="ellipse">
            <a:avLst/>
          </a:prstGeom>
          <a:solidFill>
            <a:srgbClr val="38AFD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781204-F0D0-B837-F42A-EC5D9B5564DF}"/>
              </a:ext>
            </a:extLst>
          </p:cNvPr>
          <p:cNvSpPr>
            <a:spLocks noChangeAspect="1"/>
          </p:cNvSpPr>
          <p:nvPr/>
        </p:nvSpPr>
        <p:spPr>
          <a:xfrm>
            <a:off x="2376268" y="4213869"/>
            <a:ext cx="274320" cy="274320"/>
          </a:xfrm>
          <a:prstGeom prst="ellipse">
            <a:avLst/>
          </a:prstGeom>
          <a:solidFill>
            <a:srgbClr val="38AFD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DECDD9B-03E7-0626-9CB9-3E94BBA77CBA}"/>
              </a:ext>
            </a:extLst>
          </p:cNvPr>
          <p:cNvSpPr>
            <a:spLocks noChangeAspect="1"/>
          </p:cNvSpPr>
          <p:nvPr/>
        </p:nvSpPr>
        <p:spPr>
          <a:xfrm>
            <a:off x="3371340" y="276932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CFF022C-3C4C-09D8-A4E0-E6C76BA0508F}"/>
              </a:ext>
            </a:extLst>
          </p:cNvPr>
          <p:cNvSpPr>
            <a:spLocks noChangeAspect="1"/>
          </p:cNvSpPr>
          <p:nvPr/>
        </p:nvSpPr>
        <p:spPr>
          <a:xfrm>
            <a:off x="3371340" y="349159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AE607BA-1E26-43E1-9D74-800885A52227}"/>
              </a:ext>
            </a:extLst>
          </p:cNvPr>
          <p:cNvSpPr>
            <a:spLocks noChangeAspect="1"/>
          </p:cNvSpPr>
          <p:nvPr/>
        </p:nvSpPr>
        <p:spPr>
          <a:xfrm>
            <a:off x="3371340" y="421386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B59257-41FA-58F3-4E92-FE869A9FB5E4}"/>
              </a:ext>
            </a:extLst>
          </p:cNvPr>
          <p:cNvGrpSpPr/>
          <p:nvPr/>
        </p:nvGrpSpPr>
        <p:grpSpPr>
          <a:xfrm>
            <a:off x="3371340" y="4936139"/>
            <a:ext cx="274320" cy="274320"/>
            <a:chOff x="2543113" y="4787075"/>
            <a:chExt cx="274320" cy="27432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02DC428-B425-38F5-192A-9052001C8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17A3BFD0-40CC-3C1D-B1A9-D66E1DFE1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75E8E0-70A0-B462-126F-688913F0D551}"/>
              </a:ext>
            </a:extLst>
          </p:cNvPr>
          <p:cNvGrpSpPr/>
          <p:nvPr/>
        </p:nvGrpSpPr>
        <p:grpSpPr>
          <a:xfrm>
            <a:off x="4264646" y="3491599"/>
            <a:ext cx="274320" cy="274320"/>
            <a:chOff x="2543113" y="4787075"/>
            <a:chExt cx="274320" cy="274320"/>
          </a:xfrm>
          <a:solidFill>
            <a:schemeClr val="accent3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2C39A62-0D78-55E5-BBEE-8B35FD2673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Partial Circle 39">
              <a:extLst>
                <a:ext uri="{FF2B5EF4-FFF2-40B4-BE49-F238E27FC236}">
                  <a16:creationId xmlns:a16="http://schemas.microsoft.com/office/drawing/2014/main" id="{71B9A94A-2A39-0257-1880-3D6E8B101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BBB551-032C-8406-DCD0-5B3FDAE1BC4C}"/>
              </a:ext>
            </a:extLst>
          </p:cNvPr>
          <p:cNvGrpSpPr/>
          <p:nvPr/>
        </p:nvGrpSpPr>
        <p:grpSpPr>
          <a:xfrm>
            <a:off x="4264646" y="4213869"/>
            <a:ext cx="274320" cy="274320"/>
            <a:chOff x="2543113" y="4787075"/>
            <a:chExt cx="274320" cy="2743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A041DDD-FECB-C2E1-DFD0-C3D624E43C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Partial Circle 42">
              <a:extLst>
                <a:ext uri="{FF2B5EF4-FFF2-40B4-BE49-F238E27FC236}">
                  <a16:creationId xmlns:a16="http://schemas.microsoft.com/office/drawing/2014/main" id="{74F9F897-5389-D67A-D180-88F2F22BC6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F2CE296-F1B7-D5D8-3BDB-1244CA1331D8}"/>
              </a:ext>
            </a:extLst>
          </p:cNvPr>
          <p:cNvGrpSpPr/>
          <p:nvPr/>
        </p:nvGrpSpPr>
        <p:grpSpPr>
          <a:xfrm>
            <a:off x="5224411" y="4936139"/>
            <a:ext cx="274320" cy="274320"/>
            <a:chOff x="1805942" y="3366211"/>
            <a:chExt cx="274320" cy="27432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7EF7DB5-AC41-6793-4E80-B67FD2C0BD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5942" y="336621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Partial Circle 56">
              <a:extLst>
                <a:ext uri="{FF2B5EF4-FFF2-40B4-BE49-F238E27FC236}">
                  <a16:creationId xmlns:a16="http://schemas.microsoft.com/office/drawing/2014/main" id="{29A4C4BC-7433-C494-C13D-631D2067DE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5942" y="3366211"/>
              <a:ext cx="274320" cy="274320"/>
            </a:xfrm>
            <a:prstGeom prst="pi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AD3D3305-B4B0-E912-189B-06303956C1F2}"/>
              </a:ext>
            </a:extLst>
          </p:cNvPr>
          <p:cNvSpPr>
            <a:spLocks noChangeAspect="1"/>
          </p:cNvSpPr>
          <p:nvPr/>
        </p:nvSpPr>
        <p:spPr>
          <a:xfrm>
            <a:off x="6162359" y="421386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93AB35B-53EA-B029-C574-FB66E54AFB9D}"/>
              </a:ext>
            </a:extLst>
          </p:cNvPr>
          <p:cNvSpPr>
            <a:spLocks noChangeAspect="1"/>
          </p:cNvSpPr>
          <p:nvPr/>
        </p:nvSpPr>
        <p:spPr>
          <a:xfrm>
            <a:off x="7213036" y="349159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5381DA-0D8F-335A-28F9-E988FCA7FB97}"/>
              </a:ext>
            </a:extLst>
          </p:cNvPr>
          <p:cNvGrpSpPr/>
          <p:nvPr/>
        </p:nvGrpSpPr>
        <p:grpSpPr>
          <a:xfrm>
            <a:off x="1582036" y="5923282"/>
            <a:ext cx="1252776" cy="274320"/>
            <a:chOff x="1582036" y="5923282"/>
            <a:chExt cx="1252776" cy="274320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3D2BEB0-F236-5674-99DA-274D103399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82036" y="5923282"/>
              <a:ext cx="274320" cy="274320"/>
            </a:xfrm>
            <a:prstGeom prst="ellipse">
              <a:avLst/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A8C27A5-F41D-6F20-F10C-7D515D5833EC}"/>
                </a:ext>
              </a:extLst>
            </p:cNvPr>
            <p:cNvSpPr txBox="1"/>
            <p:nvPr/>
          </p:nvSpPr>
          <p:spPr>
            <a:xfrm>
              <a:off x="1856356" y="5975804"/>
              <a:ext cx="978456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/>
            <a:p>
              <a:pPr algn="l"/>
              <a:r>
                <a:rPr lang="en-US" sz="1100"/>
                <a:t>0/4 suitable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3ADF6A-5EDB-5D8F-65D3-7926A993686F}"/>
              </a:ext>
            </a:extLst>
          </p:cNvPr>
          <p:cNvGrpSpPr/>
          <p:nvPr/>
        </p:nvGrpSpPr>
        <p:grpSpPr>
          <a:xfrm>
            <a:off x="8023570" y="5923282"/>
            <a:ext cx="1252776" cy="274320"/>
            <a:chOff x="8023570" y="5923282"/>
            <a:chExt cx="1252776" cy="274320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B8A2295-EB88-BE41-AD19-0DB112683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570" y="5923282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71FA5AE-B11C-6AC6-14AE-961FB1D31567}"/>
                </a:ext>
              </a:extLst>
            </p:cNvPr>
            <p:cNvSpPr txBox="1"/>
            <p:nvPr/>
          </p:nvSpPr>
          <p:spPr>
            <a:xfrm>
              <a:off x="8297890" y="5975804"/>
              <a:ext cx="978456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/>
            <a:p>
              <a:pPr algn="l"/>
              <a:r>
                <a:rPr lang="en-US" sz="1100"/>
                <a:t>4/4 suitable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E68BF2-70C7-DD9A-092D-3CE00C7A1D7D}"/>
              </a:ext>
            </a:extLst>
          </p:cNvPr>
          <p:cNvGrpSpPr/>
          <p:nvPr/>
        </p:nvGrpSpPr>
        <p:grpSpPr>
          <a:xfrm>
            <a:off x="3283059" y="5923282"/>
            <a:ext cx="1252776" cy="274320"/>
            <a:chOff x="3283059" y="5923282"/>
            <a:chExt cx="1252776" cy="274320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0501D3F-5439-E330-36CB-E544F53B7E36}"/>
                </a:ext>
              </a:extLst>
            </p:cNvPr>
            <p:cNvSpPr txBox="1"/>
            <p:nvPr/>
          </p:nvSpPr>
          <p:spPr>
            <a:xfrm>
              <a:off x="3557379" y="5975804"/>
              <a:ext cx="978456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/>
            <a:p>
              <a:pPr algn="l"/>
              <a:r>
                <a:rPr lang="en-US" sz="1100"/>
                <a:t>1/4 suitable 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5583223-0F09-374A-05F0-B876F68FE0CA}"/>
                </a:ext>
              </a:extLst>
            </p:cNvPr>
            <p:cNvGrpSpPr/>
            <p:nvPr/>
          </p:nvGrpSpPr>
          <p:grpSpPr>
            <a:xfrm>
              <a:off x="3283059" y="5923282"/>
              <a:ext cx="274320" cy="274320"/>
              <a:chOff x="3283059" y="5490082"/>
              <a:chExt cx="274320" cy="274320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7DACCAD-9AF7-9F46-133B-A28A3DD159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3059" y="5490082"/>
                <a:ext cx="274320" cy="274320"/>
              </a:xfrm>
              <a:prstGeom prst="ellipse">
                <a:avLst/>
              </a:prstGeom>
              <a:solidFill>
                <a:srgbClr val="38AFD9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Partial Circle 125">
                <a:extLst>
                  <a:ext uri="{FF2B5EF4-FFF2-40B4-BE49-F238E27FC236}">
                    <a16:creationId xmlns:a16="http://schemas.microsoft.com/office/drawing/2014/main" id="{DC4EE3C8-247C-6109-8BCC-BFA93B6BF6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3059" y="5490082"/>
                <a:ext cx="274320" cy="274320"/>
              </a:xfrm>
              <a:prstGeom prst="pie">
                <a:avLst/>
              </a:prstGeom>
              <a:solidFill>
                <a:srgbClr val="F0F1F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24D763-023C-93C0-EA15-B97429A39ACE}"/>
              </a:ext>
            </a:extLst>
          </p:cNvPr>
          <p:cNvGrpSpPr/>
          <p:nvPr/>
        </p:nvGrpSpPr>
        <p:grpSpPr>
          <a:xfrm>
            <a:off x="4799197" y="5923282"/>
            <a:ext cx="1252776" cy="274320"/>
            <a:chOff x="4799197" y="5923282"/>
            <a:chExt cx="1252776" cy="274320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D542A90-D7FF-E516-5579-1EE4DFC2CE47}"/>
                </a:ext>
              </a:extLst>
            </p:cNvPr>
            <p:cNvSpPr txBox="1"/>
            <p:nvPr/>
          </p:nvSpPr>
          <p:spPr>
            <a:xfrm>
              <a:off x="5073517" y="5975804"/>
              <a:ext cx="978456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/>
            <a:p>
              <a:pPr algn="l"/>
              <a:r>
                <a:rPr lang="en-US" sz="1100"/>
                <a:t>2/4 suitable 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A8E0F4A1-BC5E-4462-4DEC-73359BA2E538}"/>
                </a:ext>
              </a:extLst>
            </p:cNvPr>
            <p:cNvGrpSpPr/>
            <p:nvPr/>
          </p:nvGrpSpPr>
          <p:grpSpPr>
            <a:xfrm>
              <a:off x="4799197" y="5923282"/>
              <a:ext cx="274320" cy="274320"/>
              <a:chOff x="2785824" y="4061651"/>
              <a:chExt cx="274320" cy="274320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51937994-7A59-5A0F-8EFB-0CB07EAD67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5824" y="4061651"/>
                <a:ext cx="274320" cy="274320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Partial Circle 128">
                <a:extLst>
                  <a:ext uri="{FF2B5EF4-FFF2-40B4-BE49-F238E27FC236}">
                    <a16:creationId xmlns:a16="http://schemas.microsoft.com/office/drawing/2014/main" id="{B6784012-D61A-7650-AA78-283011F579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5824" y="4061651"/>
                <a:ext cx="274320" cy="274320"/>
              </a:xfrm>
              <a:prstGeom prst="pie">
                <a:avLst>
                  <a:gd name="adj1" fmla="val 5420215"/>
                  <a:gd name="adj2" fmla="val 16200000"/>
                </a:avLst>
              </a:prstGeom>
              <a:solidFill>
                <a:srgbClr val="F0F1F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C3269C-19C8-D572-74F3-889CEF0CB074}"/>
              </a:ext>
            </a:extLst>
          </p:cNvPr>
          <p:cNvGrpSpPr/>
          <p:nvPr/>
        </p:nvGrpSpPr>
        <p:grpSpPr>
          <a:xfrm>
            <a:off x="6320501" y="5923282"/>
            <a:ext cx="1252776" cy="274320"/>
            <a:chOff x="6320501" y="5923282"/>
            <a:chExt cx="1252776" cy="274320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534CC58-50EE-9AD8-E472-0BA3A48D9C36}"/>
                </a:ext>
              </a:extLst>
            </p:cNvPr>
            <p:cNvSpPr txBox="1"/>
            <p:nvPr/>
          </p:nvSpPr>
          <p:spPr>
            <a:xfrm>
              <a:off x="6594821" y="5975804"/>
              <a:ext cx="978456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/>
            <a:p>
              <a:pPr algn="l"/>
              <a:r>
                <a:rPr lang="en-US" sz="1100"/>
                <a:t>3/4 suitable 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2BD35FF-680E-2F19-AB0B-50CF7C55D40C}"/>
                </a:ext>
              </a:extLst>
            </p:cNvPr>
            <p:cNvGrpSpPr/>
            <p:nvPr/>
          </p:nvGrpSpPr>
          <p:grpSpPr>
            <a:xfrm>
              <a:off x="6320501" y="5923282"/>
              <a:ext cx="274320" cy="274320"/>
              <a:chOff x="2543113" y="4787075"/>
              <a:chExt cx="274320" cy="274320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99DED55F-1374-840A-B44A-A39745918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43113" y="4787075"/>
                <a:ext cx="274320" cy="274320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Partial Circle 132">
                <a:extLst>
                  <a:ext uri="{FF2B5EF4-FFF2-40B4-BE49-F238E27FC236}">
                    <a16:creationId xmlns:a16="http://schemas.microsoft.com/office/drawing/2014/main" id="{5DCF5EB8-076A-E04C-B336-09AC4FE77A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43113" y="4787075"/>
                <a:ext cx="274320" cy="27432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F0F1F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C375120-5A42-BA0B-DB65-B3ABD087EC37}"/>
              </a:ext>
            </a:extLst>
          </p:cNvPr>
          <p:cNvGrpSpPr/>
          <p:nvPr/>
        </p:nvGrpSpPr>
        <p:grpSpPr>
          <a:xfrm>
            <a:off x="5224411" y="3491599"/>
            <a:ext cx="274320" cy="274320"/>
            <a:chOff x="2543113" y="4787075"/>
            <a:chExt cx="274320" cy="274320"/>
          </a:xfrm>
          <a:solidFill>
            <a:schemeClr val="accent3"/>
          </a:solidFill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913FFE7-2686-36C4-1F78-088C13CD3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F05595E0-59C6-435D-AA80-EAD209C88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28D95C1-D6B0-E916-B9D5-F5231755ED09}"/>
              </a:ext>
            </a:extLst>
          </p:cNvPr>
          <p:cNvGrpSpPr/>
          <p:nvPr/>
        </p:nvGrpSpPr>
        <p:grpSpPr>
          <a:xfrm>
            <a:off x="5224411" y="4213869"/>
            <a:ext cx="274320" cy="274320"/>
            <a:chOff x="2543113" y="4787075"/>
            <a:chExt cx="274320" cy="274320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3469ECF-3150-6018-9D07-850B66DFAC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39" name="Partial Circle 138">
              <a:extLst>
                <a:ext uri="{FF2B5EF4-FFF2-40B4-BE49-F238E27FC236}">
                  <a16:creationId xmlns:a16="http://schemas.microsoft.com/office/drawing/2014/main" id="{C01CE2D3-E1EE-AC2C-9D58-D763F5689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1B23257-8033-97E5-3621-9B981EF232D9}"/>
              </a:ext>
            </a:extLst>
          </p:cNvPr>
          <p:cNvGrpSpPr/>
          <p:nvPr/>
        </p:nvGrpSpPr>
        <p:grpSpPr>
          <a:xfrm>
            <a:off x="7213036" y="2769329"/>
            <a:ext cx="274320" cy="274320"/>
            <a:chOff x="2543113" y="4787075"/>
            <a:chExt cx="274320" cy="274320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197B968-05E0-683F-F0A9-4A2EFA168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2" name="Partial Circle 141">
              <a:extLst>
                <a:ext uri="{FF2B5EF4-FFF2-40B4-BE49-F238E27FC236}">
                  <a16:creationId xmlns:a16="http://schemas.microsoft.com/office/drawing/2014/main" id="{CBA7C5E2-F871-5207-FA8B-ED607C45AE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3C230C6-EB91-8386-E682-C839049A6435}"/>
              </a:ext>
            </a:extLst>
          </p:cNvPr>
          <p:cNvGrpSpPr/>
          <p:nvPr/>
        </p:nvGrpSpPr>
        <p:grpSpPr>
          <a:xfrm>
            <a:off x="7213036" y="4213869"/>
            <a:ext cx="274320" cy="274320"/>
            <a:chOff x="1805942" y="3366211"/>
            <a:chExt cx="274320" cy="274320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A0EDA14-899F-A827-AD1D-BFC23C2C3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5942" y="336621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Partial Circle 144">
              <a:extLst>
                <a:ext uri="{FF2B5EF4-FFF2-40B4-BE49-F238E27FC236}">
                  <a16:creationId xmlns:a16="http://schemas.microsoft.com/office/drawing/2014/main" id="{E796F3D2-A018-361B-C6E8-A1C7DA4D7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5942" y="3366211"/>
              <a:ext cx="274320" cy="274320"/>
            </a:xfrm>
            <a:prstGeom prst="pi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87EC8DC-5C10-4F73-7463-6A234E5B66B2}"/>
              </a:ext>
            </a:extLst>
          </p:cNvPr>
          <p:cNvGrpSpPr/>
          <p:nvPr/>
        </p:nvGrpSpPr>
        <p:grpSpPr>
          <a:xfrm>
            <a:off x="8191353" y="3491599"/>
            <a:ext cx="274320" cy="274320"/>
            <a:chOff x="2543113" y="4787075"/>
            <a:chExt cx="274320" cy="274320"/>
          </a:xfrm>
          <a:solidFill>
            <a:schemeClr val="accent3"/>
          </a:solidFill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D11544E-4344-131B-2A38-9AE13663A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48" name="Partial Circle 147">
              <a:extLst>
                <a:ext uri="{FF2B5EF4-FFF2-40B4-BE49-F238E27FC236}">
                  <a16:creationId xmlns:a16="http://schemas.microsoft.com/office/drawing/2014/main" id="{77560B76-8B13-E111-62CD-D85EE43B2A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F14B569-BB70-F859-16B1-1C0C565A3D3D}"/>
              </a:ext>
            </a:extLst>
          </p:cNvPr>
          <p:cNvGrpSpPr/>
          <p:nvPr/>
        </p:nvGrpSpPr>
        <p:grpSpPr>
          <a:xfrm>
            <a:off x="8191353" y="4213869"/>
            <a:ext cx="274320" cy="274320"/>
            <a:chOff x="2543113" y="4787075"/>
            <a:chExt cx="274320" cy="27432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3B4B2D9-5EAB-7E5C-2A20-852584899E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1" name="Partial Circle 150">
              <a:extLst>
                <a:ext uri="{FF2B5EF4-FFF2-40B4-BE49-F238E27FC236}">
                  <a16:creationId xmlns:a16="http://schemas.microsoft.com/office/drawing/2014/main" id="{0196E7DA-C643-F352-C7C5-122376484A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4AE7652-082C-EB15-85FF-341AE6DC2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521895"/>
              </p:ext>
            </p:extLst>
          </p:nvPr>
        </p:nvGraphicFramePr>
        <p:xfrm>
          <a:off x="479425" y="1796644"/>
          <a:ext cx="1280160" cy="35839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426587248"/>
                    </a:ext>
                  </a:extLst>
                </a:gridCol>
              </a:tblGrid>
              <a:tr h="694435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Vac model</a:t>
                      </a:r>
                    </a:p>
                    <a:p>
                      <a:r>
                        <a:rPr lang="en-US" sz="900" b="0" i="1">
                          <a:latin typeface="+mn-lt"/>
                        </a:rPr>
                        <a:t>(selected archetypes)</a:t>
                      </a:r>
                    </a:p>
                  </a:txBody>
                  <a:tcPr marL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758508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r>
                        <a:rPr lang="en-US" sz="1000">
                          <a:latin typeface="+mj-lt"/>
                        </a:rPr>
                        <a:t>VP300 HEPA Basic</a:t>
                      </a:r>
                    </a:p>
                  </a:txBody>
                  <a:tcPr marL="0" marT="108000" marB="1097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114540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r>
                        <a:rPr lang="en-US" sz="1000">
                          <a:latin typeface="+mj-lt"/>
                        </a:rPr>
                        <a:t>VP300 HEPA</a:t>
                      </a:r>
                    </a:p>
                  </a:txBody>
                  <a:tcPr marL="0"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947915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r>
                        <a:rPr lang="en-US" sz="1000">
                          <a:latin typeface="+mj-lt"/>
                        </a:rPr>
                        <a:t>VP300 HEPA S2</a:t>
                      </a:r>
                    </a:p>
                  </a:txBody>
                  <a:tcPr marL="0"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0705750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r>
                        <a:rPr lang="en-US" sz="1000">
                          <a:latin typeface="+mj-lt"/>
                        </a:rPr>
                        <a:t>VP400 HEPA</a:t>
                      </a:r>
                    </a:p>
                  </a:txBody>
                  <a:tcPr marL="0" marT="108000" marB="109728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515984"/>
                  </a:ext>
                </a:extLst>
              </a:tr>
            </a:tbl>
          </a:graphicData>
        </a:graphic>
      </p:graphicFrame>
      <p:grpSp>
        <p:nvGrpSpPr>
          <p:cNvPr id="72" name="Group 71">
            <a:extLst>
              <a:ext uri="{FF2B5EF4-FFF2-40B4-BE49-F238E27FC236}">
                <a16:creationId xmlns:a16="http://schemas.microsoft.com/office/drawing/2014/main" id="{4D1ADEF9-0B80-1E61-08EC-7EAFC3021D84}"/>
              </a:ext>
            </a:extLst>
          </p:cNvPr>
          <p:cNvGrpSpPr/>
          <p:nvPr/>
        </p:nvGrpSpPr>
        <p:grpSpPr>
          <a:xfrm>
            <a:off x="4260712" y="2769329"/>
            <a:ext cx="274320" cy="274320"/>
            <a:chOff x="3283059" y="5490082"/>
            <a:chExt cx="274320" cy="27432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45F0B8D-780F-5BB5-7C4E-9A735933C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ellipse">
              <a:avLst/>
            </a:prstGeom>
            <a:solidFill>
              <a:srgbClr val="38AFD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74" name="Partial Circle 73">
              <a:extLst>
                <a:ext uri="{FF2B5EF4-FFF2-40B4-BE49-F238E27FC236}">
                  <a16:creationId xmlns:a16="http://schemas.microsoft.com/office/drawing/2014/main" id="{F440B6C2-6A23-B8EB-930B-09F48644D8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pie">
              <a:avLst/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83488A9-CAA4-5D7F-C8DD-A9D3ACBCC0DF}"/>
              </a:ext>
            </a:extLst>
          </p:cNvPr>
          <p:cNvGrpSpPr/>
          <p:nvPr/>
        </p:nvGrpSpPr>
        <p:grpSpPr>
          <a:xfrm>
            <a:off x="4260712" y="4936139"/>
            <a:ext cx="274320" cy="274320"/>
            <a:chOff x="2543113" y="4787075"/>
            <a:chExt cx="274320" cy="27432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85F44AA-A74C-EE93-0D2F-0AF9374C7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25C3D451-01D2-1248-420D-8DF5D91F36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CEA1933-9D72-3481-4462-1E66E38B9C7F}"/>
              </a:ext>
            </a:extLst>
          </p:cNvPr>
          <p:cNvGrpSpPr/>
          <p:nvPr/>
        </p:nvGrpSpPr>
        <p:grpSpPr>
          <a:xfrm>
            <a:off x="6161942" y="4936139"/>
            <a:ext cx="274320" cy="274320"/>
            <a:chOff x="2785824" y="4061651"/>
            <a:chExt cx="274320" cy="27432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912CD2D-6688-8E32-FA9A-698D651E10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80" name="Partial Circle 79">
              <a:extLst>
                <a:ext uri="{FF2B5EF4-FFF2-40B4-BE49-F238E27FC236}">
                  <a16:creationId xmlns:a16="http://schemas.microsoft.com/office/drawing/2014/main" id="{B8A8F37D-F5A0-D185-C0EE-F102F67FDF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BBE42E7D-560E-762D-9478-F044BF843EB4}"/>
              </a:ext>
            </a:extLst>
          </p:cNvPr>
          <p:cNvSpPr>
            <a:spLocks noChangeAspect="1"/>
          </p:cNvSpPr>
          <p:nvPr/>
        </p:nvSpPr>
        <p:spPr>
          <a:xfrm>
            <a:off x="6161942" y="349159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DFBD547-FAE9-308D-58F8-0AA0B1101EA0}"/>
              </a:ext>
            </a:extLst>
          </p:cNvPr>
          <p:cNvSpPr>
            <a:spLocks noChangeAspect="1"/>
          </p:cNvSpPr>
          <p:nvPr/>
        </p:nvSpPr>
        <p:spPr>
          <a:xfrm>
            <a:off x="6160317" y="276932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F3D4BE1-16AF-F2B7-B087-AC3315722583}"/>
              </a:ext>
            </a:extLst>
          </p:cNvPr>
          <p:cNvGrpSpPr/>
          <p:nvPr/>
        </p:nvGrpSpPr>
        <p:grpSpPr>
          <a:xfrm>
            <a:off x="5224411" y="2765852"/>
            <a:ext cx="274320" cy="274320"/>
            <a:chOff x="2543113" y="4787075"/>
            <a:chExt cx="274320" cy="27432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18150AF-48EA-ECA4-51F7-46228915F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85" name="Partial Circle 84">
              <a:extLst>
                <a:ext uri="{FF2B5EF4-FFF2-40B4-BE49-F238E27FC236}">
                  <a16:creationId xmlns:a16="http://schemas.microsoft.com/office/drawing/2014/main" id="{E6A608BC-1573-114A-57CC-13E2A22080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FAE8DE0-6116-D5FA-61B0-C26DD269BCBE}"/>
              </a:ext>
            </a:extLst>
          </p:cNvPr>
          <p:cNvGrpSpPr/>
          <p:nvPr/>
        </p:nvGrpSpPr>
        <p:grpSpPr>
          <a:xfrm>
            <a:off x="7213036" y="4936139"/>
            <a:ext cx="274320" cy="274320"/>
            <a:chOff x="2785824" y="4061651"/>
            <a:chExt cx="274320" cy="27432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8D486B1-B4DD-A44A-9D67-AB8B62348C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88" name="Partial Circle 87">
              <a:extLst>
                <a:ext uri="{FF2B5EF4-FFF2-40B4-BE49-F238E27FC236}">
                  <a16:creationId xmlns:a16="http://schemas.microsoft.com/office/drawing/2014/main" id="{E10A0ABA-9363-74E7-8432-D06A36D34C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B1AB66F-BA27-93AF-E3AD-A4E32933686E}"/>
              </a:ext>
            </a:extLst>
          </p:cNvPr>
          <p:cNvGrpSpPr/>
          <p:nvPr/>
        </p:nvGrpSpPr>
        <p:grpSpPr>
          <a:xfrm>
            <a:off x="8191353" y="4923020"/>
            <a:ext cx="274320" cy="274320"/>
            <a:chOff x="2543113" y="4787075"/>
            <a:chExt cx="274320" cy="27432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4DFC612-F1A8-FE7F-9F1C-463CDCD01C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94" name="Partial Circle 93">
              <a:extLst>
                <a:ext uri="{FF2B5EF4-FFF2-40B4-BE49-F238E27FC236}">
                  <a16:creationId xmlns:a16="http://schemas.microsoft.com/office/drawing/2014/main" id="{C2F58A3E-30A0-020D-D14F-06026DB744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C1220D7-A7A5-476D-0613-DBA5C3CF58B3}"/>
              </a:ext>
            </a:extLst>
          </p:cNvPr>
          <p:cNvGrpSpPr/>
          <p:nvPr/>
        </p:nvGrpSpPr>
        <p:grpSpPr>
          <a:xfrm>
            <a:off x="8191353" y="2765852"/>
            <a:ext cx="274320" cy="274320"/>
            <a:chOff x="2543113" y="4787075"/>
            <a:chExt cx="274320" cy="27432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7CC4363-3944-B3DA-B4F3-C4A33B8F0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97" name="Partial Circle 96">
              <a:extLst>
                <a:ext uri="{FF2B5EF4-FFF2-40B4-BE49-F238E27FC236}">
                  <a16:creationId xmlns:a16="http://schemas.microsoft.com/office/drawing/2014/main" id="{F457F76D-3C7C-5404-3F0A-EA8B20DA1D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761735B5-5579-110C-7DF4-BC5BA384FFD7}"/>
              </a:ext>
            </a:extLst>
          </p:cNvPr>
          <p:cNvSpPr>
            <a:spLocks noChangeAspect="1"/>
          </p:cNvSpPr>
          <p:nvPr/>
        </p:nvSpPr>
        <p:spPr>
          <a:xfrm>
            <a:off x="11115481" y="349159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C8D287D-29F3-8DEA-439F-F2A678F6E95B}"/>
              </a:ext>
            </a:extLst>
          </p:cNvPr>
          <p:cNvGrpSpPr/>
          <p:nvPr/>
        </p:nvGrpSpPr>
        <p:grpSpPr>
          <a:xfrm>
            <a:off x="11115481" y="2765852"/>
            <a:ext cx="274320" cy="274320"/>
            <a:chOff x="2785824" y="4061651"/>
            <a:chExt cx="274320" cy="27432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E4B7F80-A19A-744C-DE91-F6AF395203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04" name="Partial Circle 103">
              <a:extLst>
                <a:ext uri="{FF2B5EF4-FFF2-40B4-BE49-F238E27FC236}">
                  <a16:creationId xmlns:a16="http://schemas.microsoft.com/office/drawing/2014/main" id="{D00D45E2-54F7-06A0-D7B7-52B1B4EB0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05" name="Oval 104">
            <a:extLst>
              <a:ext uri="{FF2B5EF4-FFF2-40B4-BE49-F238E27FC236}">
                <a16:creationId xmlns:a16="http://schemas.microsoft.com/office/drawing/2014/main" id="{DFB4CE49-2527-059D-4475-8FEC53CC2E1C}"/>
              </a:ext>
            </a:extLst>
          </p:cNvPr>
          <p:cNvSpPr>
            <a:spLocks noChangeAspect="1"/>
          </p:cNvSpPr>
          <p:nvPr/>
        </p:nvSpPr>
        <p:spPr>
          <a:xfrm>
            <a:off x="11115481" y="421386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F6B6DF9-8B90-30A9-58C6-7A413C19E5AA}"/>
              </a:ext>
            </a:extLst>
          </p:cNvPr>
          <p:cNvSpPr>
            <a:spLocks noChangeAspect="1"/>
          </p:cNvSpPr>
          <p:nvPr/>
        </p:nvSpPr>
        <p:spPr>
          <a:xfrm>
            <a:off x="11115481" y="493613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1D69604D-6440-C802-1BBA-67C3FE3BBA5E}"/>
              </a:ext>
            </a:extLst>
          </p:cNvPr>
          <p:cNvSpPr>
            <a:spLocks noChangeAspect="1"/>
          </p:cNvSpPr>
          <p:nvPr/>
        </p:nvSpPr>
        <p:spPr>
          <a:xfrm>
            <a:off x="10282549" y="493613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DD2028F-38AC-9B2B-F63B-82270DEC553E}"/>
              </a:ext>
            </a:extLst>
          </p:cNvPr>
          <p:cNvGrpSpPr/>
          <p:nvPr/>
        </p:nvGrpSpPr>
        <p:grpSpPr>
          <a:xfrm>
            <a:off x="10286070" y="4213869"/>
            <a:ext cx="274320" cy="274320"/>
            <a:chOff x="2543113" y="4787075"/>
            <a:chExt cx="274320" cy="27432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CB8529A-F69B-9251-073D-1F2E6BBC0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24" name="Partial Circle 123">
              <a:extLst>
                <a:ext uri="{FF2B5EF4-FFF2-40B4-BE49-F238E27FC236}">
                  <a16:creationId xmlns:a16="http://schemas.microsoft.com/office/drawing/2014/main" id="{61CD0CC5-FEF4-B2F8-4992-B7CA13F0B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E79CF9AD-0BCB-6C81-7A5C-ED9D408C0BFF}"/>
              </a:ext>
            </a:extLst>
          </p:cNvPr>
          <p:cNvSpPr>
            <a:spLocks noChangeAspect="1"/>
          </p:cNvSpPr>
          <p:nvPr/>
        </p:nvSpPr>
        <p:spPr>
          <a:xfrm>
            <a:off x="9407808" y="421386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4ED177F-D998-8FB1-F3D1-F3D9A43827F3}"/>
              </a:ext>
            </a:extLst>
          </p:cNvPr>
          <p:cNvSpPr>
            <a:spLocks noChangeAspect="1"/>
          </p:cNvSpPr>
          <p:nvPr/>
        </p:nvSpPr>
        <p:spPr>
          <a:xfrm>
            <a:off x="9407808" y="349159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EF62FD7-B9DF-C000-C3ED-E487B9637BE2}"/>
              </a:ext>
            </a:extLst>
          </p:cNvPr>
          <p:cNvGrpSpPr/>
          <p:nvPr/>
        </p:nvGrpSpPr>
        <p:grpSpPr>
          <a:xfrm>
            <a:off x="9407808" y="4936139"/>
            <a:ext cx="274320" cy="274320"/>
            <a:chOff x="2543113" y="4787075"/>
            <a:chExt cx="274320" cy="274320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41B91F99-5A30-C145-0EF2-07EE52A24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74" name="Partial Circle 173">
              <a:extLst>
                <a:ext uri="{FF2B5EF4-FFF2-40B4-BE49-F238E27FC236}">
                  <a16:creationId xmlns:a16="http://schemas.microsoft.com/office/drawing/2014/main" id="{A743F1D5-A66A-09C0-BE62-E59BB29EDF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2932261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259E8644-1198-085F-DE7E-3507414C986A}"/>
              </a:ext>
            </a:extLst>
          </p:cNvPr>
          <p:cNvGrpSpPr/>
          <p:nvPr/>
        </p:nvGrpSpPr>
        <p:grpSpPr>
          <a:xfrm>
            <a:off x="10282549" y="3491599"/>
            <a:ext cx="274320" cy="274320"/>
            <a:chOff x="2543113" y="4787075"/>
            <a:chExt cx="274320" cy="274320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769CCED-8E58-84EE-EADE-3EAFBE75FC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78" name="Partial Circle 177">
              <a:extLst>
                <a:ext uri="{FF2B5EF4-FFF2-40B4-BE49-F238E27FC236}">
                  <a16:creationId xmlns:a16="http://schemas.microsoft.com/office/drawing/2014/main" id="{A912F347-7632-F890-DAB0-466BBECDB2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96157C8-3814-77AF-8253-8F7FCE881002}"/>
              </a:ext>
            </a:extLst>
          </p:cNvPr>
          <p:cNvGrpSpPr/>
          <p:nvPr/>
        </p:nvGrpSpPr>
        <p:grpSpPr>
          <a:xfrm>
            <a:off x="10282549" y="2765852"/>
            <a:ext cx="274320" cy="274320"/>
            <a:chOff x="2543113" y="4787075"/>
            <a:chExt cx="274320" cy="27432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62059878-9C2B-161C-C195-6BE139A05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87" name="Partial Circle 186">
              <a:extLst>
                <a:ext uri="{FF2B5EF4-FFF2-40B4-BE49-F238E27FC236}">
                  <a16:creationId xmlns:a16="http://schemas.microsoft.com/office/drawing/2014/main" id="{7192F345-7FAD-05B9-2F6D-9F18A1BA0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D71618B-CC00-4E26-964C-F721AD4CB635}"/>
              </a:ext>
            </a:extLst>
          </p:cNvPr>
          <p:cNvGrpSpPr/>
          <p:nvPr/>
        </p:nvGrpSpPr>
        <p:grpSpPr>
          <a:xfrm>
            <a:off x="9408924" y="2765852"/>
            <a:ext cx="274320" cy="274320"/>
            <a:chOff x="2543113" y="4787075"/>
            <a:chExt cx="274320" cy="274320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758DE8A7-22B4-ECC8-CB9D-B8E9CED4E9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17" name="Partial Circle 216">
              <a:extLst>
                <a:ext uri="{FF2B5EF4-FFF2-40B4-BE49-F238E27FC236}">
                  <a16:creationId xmlns:a16="http://schemas.microsoft.com/office/drawing/2014/main" id="{7EA191F8-79C2-EBE2-3C85-EC89F7721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2932261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1F1C2B3-3C1C-420B-74CC-BE82468AA822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30635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9AC2A-FF29-2E85-7B1A-F89E633D6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2" descr="A person vacuuming stairs&#10;&#10;Description automatically generated">
            <a:extLst>
              <a:ext uri="{FF2B5EF4-FFF2-40B4-BE49-F238E27FC236}">
                <a16:creationId xmlns:a16="http://schemas.microsoft.com/office/drawing/2014/main" id="{BDDC3718-3EBD-32F9-138A-617E1AF81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"/>
          <a:stretch/>
        </p:blipFill>
        <p:spPr>
          <a:xfrm>
            <a:off x="7538584" y="0"/>
            <a:ext cx="4653416" cy="627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30C18-BFBD-B2A5-442D-86DAF700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2B5CA-A010-3997-D3C4-9E1C4FF16C6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80521" y="1381125"/>
            <a:ext cx="2412244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Background, Brand &amp; Design &amp; Value proposition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D1D5-FC5D-D32C-A633-2FFD1591099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80521" y="2304475"/>
            <a:ext cx="2070433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Target segments &amp;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ED32B1-21C0-4E01-728E-701E574F67A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80521" y="3227825"/>
            <a:ext cx="1898439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New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B32E8-7F26-6570-C73F-8DA7276B915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80521" y="4151175"/>
            <a:ext cx="2806018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Key selling points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6D8D6A-CFB1-8072-D25B-6355AE0F520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29954" y="13811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3EF582-16A3-AE1C-A309-77176D5EB9B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29954" y="23044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B5CA6A-1DD0-9D04-7E90-D04B0C4EA7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29954" y="32278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E1EFE75-3ED6-BFD3-0BC2-D7641F58F86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29954" y="41511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9FCACF6-652E-B0AA-5A04-6BF29C37BB3B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21DEFA1-91CB-CAD3-4ACC-E0936A948684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56C217E-566E-3FD1-3D98-5739B2786269}"/>
              </a:ext>
            </a:extLst>
          </p:cNvPr>
          <p:cNvSpPr txBox="1">
            <a:spLocks/>
          </p:cNvSpPr>
          <p:nvPr/>
        </p:nvSpPr>
        <p:spPr>
          <a:xfrm>
            <a:off x="5707794" y="1381125"/>
            <a:ext cx="207043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Accessories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B48ADA0-90A2-5158-0C89-6EC1D13B5B79}"/>
              </a:ext>
            </a:extLst>
          </p:cNvPr>
          <p:cNvSpPr txBox="1">
            <a:spLocks/>
          </p:cNvSpPr>
          <p:nvPr/>
        </p:nvSpPr>
        <p:spPr>
          <a:xfrm>
            <a:off x="5707794" y="2304475"/>
            <a:ext cx="1978664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1E780D8-EED8-5FE4-F31E-594BA2DEF50E}"/>
              </a:ext>
            </a:extLst>
          </p:cNvPr>
          <p:cNvSpPr txBox="1">
            <a:spLocks/>
          </p:cNvSpPr>
          <p:nvPr/>
        </p:nvSpPr>
        <p:spPr>
          <a:xfrm>
            <a:off x="1968167" y="5074523"/>
            <a:ext cx="214612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/>
              <a:t>Key competition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78AC100-08A4-50FD-77E7-7120DC757B7C}"/>
              </a:ext>
            </a:extLst>
          </p:cNvPr>
          <p:cNvSpPr txBox="1">
            <a:spLocks/>
          </p:cNvSpPr>
          <p:nvPr/>
        </p:nvSpPr>
        <p:spPr>
          <a:xfrm>
            <a:off x="1117600" y="507452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4BF93CF-0A8C-1A32-6F5C-FEC1DD8893E9}"/>
              </a:ext>
            </a:extLst>
          </p:cNvPr>
          <p:cNvSpPr txBox="1">
            <a:spLocks/>
          </p:cNvSpPr>
          <p:nvPr/>
        </p:nvSpPr>
        <p:spPr>
          <a:xfrm>
            <a:off x="4746014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6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5CCB660-18FA-F4CE-7C43-7098DDCEE8C1}"/>
              </a:ext>
            </a:extLst>
          </p:cNvPr>
          <p:cNvSpPr txBox="1">
            <a:spLocks/>
          </p:cNvSpPr>
          <p:nvPr/>
        </p:nvSpPr>
        <p:spPr>
          <a:xfrm>
            <a:off x="4746014" y="230447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65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59E80AA6-C8BD-FEF5-2A31-122F342890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15388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E80AA6-C8BD-FEF5-2A31-122F34289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3BC2-CD46-F5AC-9A2F-615629BD81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1C8C-E160-42EB-07B2-8B9843319EA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34BA2B4-1083-357E-3701-8B92912B9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Next Gen Professional </a:t>
            </a:r>
            <a:r>
              <a:rPr lang="en-US" err="1"/>
              <a:t>Colour</a:t>
            </a:r>
            <a:r>
              <a:rPr lang="en-US"/>
              <a:t> strategy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DE3105-E8FC-9506-059D-CB83AEEEF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1 | Brand &amp; Design</a:t>
            </a:r>
            <a:endParaRPr lang="en-DK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D99E1E8-297C-830D-92A3-5E97A12A7FC6}"/>
              </a:ext>
            </a:extLst>
          </p:cNvPr>
          <p:cNvGrpSpPr/>
          <p:nvPr/>
        </p:nvGrpSpPr>
        <p:grpSpPr>
          <a:xfrm>
            <a:off x="571715" y="2930954"/>
            <a:ext cx="732916" cy="968740"/>
            <a:chOff x="571715" y="2789281"/>
            <a:chExt cx="732916" cy="968740"/>
          </a:xfrm>
        </p:grpSpPr>
        <p:sp>
          <p:nvSpPr>
            <p:cNvPr id="4" name="Rounded Rectangle 57">
              <a:extLst>
                <a:ext uri="{FF2B5EF4-FFF2-40B4-BE49-F238E27FC236}">
                  <a16:creationId xmlns:a16="http://schemas.microsoft.com/office/drawing/2014/main" id="{44FD7CB0-81E2-375A-D999-484CAE995625}"/>
                </a:ext>
              </a:extLst>
            </p:cNvPr>
            <p:cNvSpPr/>
            <p:nvPr/>
          </p:nvSpPr>
          <p:spPr>
            <a:xfrm>
              <a:off x="571715" y="2789281"/>
              <a:ext cx="341595" cy="968740"/>
            </a:xfrm>
            <a:prstGeom prst="round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BFCC6A48-F183-994D-F4BA-B34754A157CA}"/>
                </a:ext>
              </a:extLst>
            </p:cNvPr>
            <p:cNvSpPr/>
            <p:nvPr/>
          </p:nvSpPr>
          <p:spPr>
            <a:xfrm>
              <a:off x="963036" y="2789281"/>
              <a:ext cx="341595" cy="141426"/>
            </a:xfrm>
            <a:prstGeom prst="round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" name="Rounded Rectangle 59">
              <a:extLst>
                <a:ext uri="{FF2B5EF4-FFF2-40B4-BE49-F238E27FC236}">
                  <a16:creationId xmlns:a16="http://schemas.microsoft.com/office/drawing/2014/main" id="{9D94675B-5B4E-C715-4AED-CD86CC6BBD3E}"/>
                </a:ext>
              </a:extLst>
            </p:cNvPr>
            <p:cNvSpPr/>
            <p:nvPr/>
          </p:nvSpPr>
          <p:spPr>
            <a:xfrm>
              <a:off x="965963" y="2982337"/>
              <a:ext cx="225159" cy="141426"/>
            </a:xfrm>
            <a:prstGeom prst="round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" name="Rounded Rectangle 60">
              <a:extLst>
                <a:ext uri="{FF2B5EF4-FFF2-40B4-BE49-F238E27FC236}">
                  <a16:creationId xmlns:a16="http://schemas.microsoft.com/office/drawing/2014/main" id="{2C052A14-A879-40FC-9191-0B2199923227}"/>
                </a:ext>
              </a:extLst>
            </p:cNvPr>
            <p:cNvSpPr/>
            <p:nvPr/>
          </p:nvSpPr>
          <p:spPr>
            <a:xfrm>
              <a:off x="971422" y="3180968"/>
              <a:ext cx="87111" cy="141426"/>
            </a:xfrm>
            <a:prstGeom prst="round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9D3D094-3C5B-3347-84BC-723E089609AB}"/>
              </a:ext>
            </a:extLst>
          </p:cNvPr>
          <p:cNvSpPr txBox="1"/>
          <p:nvPr/>
        </p:nvSpPr>
        <p:spPr>
          <a:xfrm>
            <a:off x="475521" y="2632511"/>
            <a:ext cx="17114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Product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colours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&amp; ratios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F82A0AD-1A75-E074-F45D-C19528BD614A}"/>
              </a:ext>
            </a:extLst>
          </p:cNvPr>
          <p:cNvGrpSpPr/>
          <p:nvPr/>
        </p:nvGrpSpPr>
        <p:grpSpPr>
          <a:xfrm>
            <a:off x="484969" y="4169353"/>
            <a:ext cx="1983111" cy="1377838"/>
            <a:chOff x="484969" y="4099329"/>
            <a:chExt cx="1983111" cy="1377838"/>
          </a:xfrm>
        </p:grpSpPr>
        <p:pic>
          <p:nvPicPr>
            <p:cNvPr id="14" name="Picture 13" descr="A picture containing control panel&#10;&#10;Description automatically generated">
              <a:extLst>
                <a:ext uri="{FF2B5EF4-FFF2-40B4-BE49-F238E27FC236}">
                  <a16:creationId xmlns:a16="http://schemas.microsoft.com/office/drawing/2014/main" id="{6D199632-F9AC-50BF-0DE7-D492B166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969" y="4099329"/>
              <a:ext cx="1133542" cy="11077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1742E2-B1CB-9FFC-5309-887EB028D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1053" y="4216053"/>
              <a:ext cx="1447027" cy="1261114"/>
            </a:xfrm>
            <a:prstGeom prst="rect">
              <a:avLst/>
            </a:prstGeom>
          </p:spPr>
        </p:pic>
      </p:grpSp>
      <p:pic>
        <p:nvPicPr>
          <p:cNvPr id="17" name="Picture 16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1F1A89C9-62BD-55DD-C918-C715138AFD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393" y="2432141"/>
            <a:ext cx="2833523" cy="289593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899A510-FB50-7C21-B26E-9F57FC19F4FB}"/>
              </a:ext>
            </a:extLst>
          </p:cNvPr>
          <p:cNvSpPr/>
          <p:nvPr/>
        </p:nvSpPr>
        <p:spPr>
          <a:xfrm>
            <a:off x="8709660" y="1464614"/>
            <a:ext cx="2976648" cy="1103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Primary product body colour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This is the main product colour to be used on all 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major parts.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5497DF-E1C1-495E-52E8-2685E36F2B4D}"/>
              </a:ext>
            </a:extLst>
          </p:cNvPr>
          <p:cNvSpPr/>
          <p:nvPr/>
        </p:nvSpPr>
        <p:spPr>
          <a:xfrm>
            <a:off x="8709660" y="4968306"/>
            <a:ext cx="2976648" cy="11034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Safety / service colour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Parts this colour indicate safety elements 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(e.g. charging cables, reverse buttons) and service point.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815BB5-479A-E497-82B2-7655D21A69EB}"/>
              </a:ext>
            </a:extLst>
          </p:cNvPr>
          <p:cNvSpPr/>
          <p:nvPr/>
        </p:nvSpPr>
        <p:spPr>
          <a:xfrm>
            <a:off x="8709660" y="3800408"/>
            <a:ext cx="2976648" cy="11034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User touchpoint operational colour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Switches, buttons, caps, grips. Any part this colour is needed to be interacted with to operate the machine effectively.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AA68B4-F48E-DD23-3EEA-7E8FCD39A826}"/>
              </a:ext>
            </a:extLst>
          </p:cNvPr>
          <p:cNvSpPr/>
          <p:nvPr/>
        </p:nvSpPr>
        <p:spPr>
          <a:xfrm>
            <a:off x="8709660" y="2632511"/>
            <a:ext cx="2976648" cy="1103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Ergonomic / feature colour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 colour to highlight ergonomic areas (e.g. grip) and product specific features and USPs.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C91EBB-5F87-292C-4C5D-1787F90497DC}"/>
              </a:ext>
            </a:extLst>
          </p:cNvPr>
          <p:cNvSpPr txBox="1"/>
          <p:nvPr/>
        </p:nvSpPr>
        <p:spPr>
          <a:xfrm>
            <a:off x="3630938" y="5351899"/>
            <a:ext cx="3219442" cy="632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The new professional CMF palette has been extensively researched, developed and tested – supports intuitive usability.</a:t>
            </a:r>
            <a:endParaRPr lang="da-DK" sz="1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925CB-137C-AC9A-F079-AB8EFE5BC96F}"/>
              </a:ext>
            </a:extLst>
          </p:cNvPr>
          <p:cNvSpPr txBox="1"/>
          <p:nvPr/>
        </p:nvSpPr>
        <p:spPr>
          <a:xfrm>
            <a:off x="2854424" y="1792821"/>
            <a:ext cx="497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1800">
                <a:latin typeface="+mj-lt"/>
              </a:rPr>
              <a:t>New professional (PBLS)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E126EB-E7C4-A2B5-3138-80B3E79B865F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35414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92505AA2-1D08-0D50-04C4-CAFB15563A1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13155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505AA2-1D08-0D50-04C4-CAFB15563A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5B365-C3A7-D008-6CDC-0518895769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7000" y="0"/>
            <a:ext cx="4444999" cy="628332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+mj-lt"/>
              </a:rPr>
              <a:t>Reasons to buy Nilfisk over </a:t>
            </a:r>
            <a:r>
              <a:rPr lang="en-US" sz="1600" dirty="0" err="1">
                <a:latin typeface="+mj-lt"/>
              </a:rPr>
              <a:t>Numatic</a:t>
            </a:r>
            <a:r>
              <a:rPr lang="en-US" sz="1600" dirty="0">
                <a:latin typeface="+mj-lt"/>
              </a:rPr>
              <a:t>:</a:t>
            </a:r>
          </a:p>
          <a:p>
            <a:pPr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en-US" sz="1200" dirty="0"/>
              <a:t>Lower sound level despite of higher suction power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 err="1"/>
              <a:t>Higher</a:t>
            </a:r>
            <a:r>
              <a:rPr lang="da-DK" sz="1200" dirty="0"/>
              <a:t> net </a:t>
            </a:r>
            <a:r>
              <a:rPr lang="da-DK" sz="1200" dirty="0" err="1"/>
              <a:t>filling</a:t>
            </a:r>
            <a:r>
              <a:rPr lang="da-DK" sz="1200" dirty="0"/>
              <a:t> </a:t>
            </a:r>
            <a:r>
              <a:rPr lang="da-DK" sz="1200" dirty="0" err="1"/>
              <a:t>capacity</a:t>
            </a:r>
            <a:r>
              <a:rPr lang="da-DK" sz="1200" dirty="0"/>
              <a:t> </a:t>
            </a:r>
            <a:r>
              <a:rPr lang="da-DK" sz="1200" dirty="0" err="1"/>
              <a:t>vs</a:t>
            </a:r>
            <a:r>
              <a:rPr lang="da-DK" sz="1200" dirty="0"/>
              <a:t> </a:t>
            </a:r>
            <a:r>
              <a:rPr lang="da-DK" sz="1200" dirty="0" err="1"/>
              <a:t>Numatic</a:t>
            </a:r>
            <a:r>
              <a:rPr lang="da-DK" sz="1200" dirty="0"/>
              <a:t> 170’s/180s</a:t>
            </a:r>
            <a:endParaRPr lang="da-DK" sz="1200" dirty="0">
              <a:sym typeface="Wingdings" panose="05000000000000000000" pitchFamily="2" charset="2"/>
            </a:endParaRPr>
          </a:p>
          <a:p>
            <a:pPr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da-DK" sz="1200" dirty="0" err="1"/>
              <a:t>Ergonomic</a:t>
            </a:r>
            <a:r>
              <a:rPr lang="da-DK" sz="1200" dirty="0"/>
              <a:t> </a:t>
            </a:r>
            <a:r>
              <a:rPr lang="da-DK" sz="1200" dirty="0" err="1"/>
              <a:t>shaped</a:t>
            </a:r>
            <a:r>
              <a:rPr lang="da-DK" sz="1200" dirty="0"/>
              <a:t> </a:t>
            </a:r>
            <a:r>
              <a:rPr lang="da-DK" sz="1200" dirty="0" err="1"/>
              <a:t>machine</a:t>
            </a:r>
            <a:r>
              <a:rPr lang="da-DK" sz="1200" dirty="0"/>
              <a:t> handle </a:t>
            </a:r>
            <a:r>
              <a:rPr lang="da-DK" sz="1200" dirty="0">
                <a:sym typeface="Wingdings" panose="05000000000000000000" pitchFamily="2" charset="2"/>
              </a:rPr>
              <a:t> </a:t>
            </a:r>
            <a:r>
              <a:rPr lang="da-DK" sz="1200" dirty="0" err="1">
                <a:sym typeface="Wingdings" panose="05000000000000000000" pitchFamily="2" charset="2"/>
              </a:rPr>
              <a:t>less</a:t>
            </a:r>
            <a:r>
              <a:rPr lang="da-DK" sz="1200" dirty="0">
                <a:sym typeface="Wingdings" panose="05000000000000000000" pitchFamily="2" charset="2"/>
              </a:rPr>
              <a:t> </a:t>
            </a:r>
            <a:r>
              <a:rPr lang="da-DK" sz="1200" dirty="0" err="1">
                <a:sym typeface="Wingdings" panose="05000000000000000000" pitchFamily="2" charset="2"/>
              </a:rPr>
              <a:t>strain</a:t>
            </a:r>
            <a:endParaRPr lang="da-DK" sz="1200" dirty="0">
              <a:sym typeface="Wingdings" panose="05000000000000000000" pitchFamily="2" charset="2"/>
            </a:endParaRPr>
          </a:p>
          <a:p>
            <a:pPr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da-DK" sz="1200" dirty="0">
                <a:sym typeface="Wingdings" panose="05000000000000000000" pitchFamily="2" charset="2"/>
              </a:rPr>
              <a:t>More </a:t>
            </a:r>
            <a:r>
              <a:rPr lang="da-DK" sz="1200" dirty="0" err="1">
                <a:sym typeface="Wingdings" panose="05000000000000000000" pitchFamily="2" charset="2"/>
              </a:rPr>
              <a:t>ergonmic</a:t>
            </a:r>
            <a:r>
              <a:rPr lang="da-DK" sz="1200" dirty="0">
                <a:sym typeface="Wingdings" panose="05000000000000000000" pitchFamily="2" charset="2"/>
              </a:rPr>
              <a:t> </a:t>
            </a:r>
            <a:r>
              <a:rPr lang="da-DK" sz="1200" dirty="0" err="1">
                <a:sym typeface="Wingdings" panose="05000000000000000000" pitchFamily="2" charset="2"/>
              </a:rPr>
              <a:t>bent</a:t>
            </a:r>
            <a:r>
              <a:rPr lang="da-DK" sz="1200" dirty="0">
                <a:sym typeface="Wingdings" panose="05000000000000000000" pitchFamily="2" charset="2"/>
              </a:rPr>
              <a:t>-end (</a:t>
            </a:r>
            <a:r>
              <a:rPr lang="da-DK" sz="1200" dirty="0" err="1">
                <a:sym typeface="Wingdings" panose="05000000000000000000" pitchFamily="2" charset="2"/>
              </a:rPr>
              <a:t>primary</a:t>
            </a:r>
            <a:r>
              <a:rPr lang="da-DK" sz="1200" dirty="0">
                <a:sym typeface="Wingdings" panose="05000000000000000000" pitchFamily="2" charset="2"/>
              </a:rPr>
              <a:t> touch point)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>
                <a:sym typeface="Wingdings" panose="05000000000000000000" pitchFamily="2" charset="2"/>
              </a:rPr>
              <a:t>Durable large (</a:t>
            </a:r>
            <a:r>
              <a:rPr lang="da-DK" sz="1200" dirty="0" err="1">
                <a:sym typeface="Wingdings" panose="05000000000000000000" pitchFamily="2" charset="2"/>
              </a:rPr>
              <a:t>easier</a:t>
            </a:r>
            <a:r>
              <a:rPr lang="da-DK" sz="1200" dirty="0">
                <a:sym typeface="Wingdings" panose="05000000000000000000" pitchFamily="2" charset="2"/>
              </a:rPr>
              <a:t> </a:t>
            </a:r>
            <a:r>
              <a:rPr lang="da-DK" sz="1200" dirty="0" err="1">
                <a:sym typeface="Wingdings" panose="05000000000000000000" pitchFamily="2" charset="2"/>
              </a:rPr>
              <a:t>use</a:t>
            </a:r>
            <a:r>
              <a:rPr lang="da-DK" sz="1200" dirty="0">
                <a:sym typeface="Wingdings" panose="05000000000000000000" pitchFamily="2" charset="2"/>
              </a:rPr>
              <a:t>) power switch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a-DK" sz="1200" dirty="0"/>
              <a:t>HEPA standard on </a:t>
            </a:r>
            <a:r>
              <a:rPr lang="da-DK" sz="1200" dirty="0" err="1"/>
              <a:t>majority</a:t>
            </a:r>
            <a:r>
              <a:rPr lang="da-DK" sz="1200" dirty="0"/>
              <a:t> of Nilfisk VP300 models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 err="1"/>
              <a:t>Bayonet</a:t>
            </a:r>
            <a:r>
              <a:rPr lang="da-DK" sz="1200" dirty="0"/>
              <a:t> hose </a:t>
            </a:r>
            <a:r>
              <a:rPr lang="da-DK" sz="1200" dirty="0" err="1"/>
              <a:t>connection</a:t>
            </a:r>
            <a:r>
              <a:rPr lang="da-DK" sz="1200" dirty="0"/>
              <a:t> with rubber </a:t>
            </a:r>
            <a:r>
              <a:rPr lang="da-DK" sz="1200" dirty="0" err="1"/>
              <a:t>sealing</a:t>
            </a:r>
            <a:r>
              <a:rPr lang="da-DK" sz="1200" dirty="0"/>
              <a:t> (faster, </a:t>
            </a:r>
            <a:r>
              <a:rPr lang="da-DK" sz="1200" dirty="0" err="1"/>
              <a:t>secure</a:t>
            </a:r>
            <a:r>
              <a:rPr lang="da-DK" sz="1200" dirty="0"/>
              <a:t> &amp; </a:t>
            </a:r>
            <a:r>
              <a:rPr lang="da-DK" sz="1200" dirty="0" err="1"/>
              <a:t>smooth</a:t>
            </a:r>
            <a:r>
              <a:rPr lang="da-DK" sz="1200" dirty="0"/>
              <a:t>)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>
                <a:sym typeface="Wingdings" panose="05000000000000000000" pitchFamily="2" charset="2"/>
              </a:rPr>
              <a:t>Coloured UI</a:t>
            </a:r>
          </a:p>
          <a:p>
            <a:pPr>
              <a:spcBef>
                <a:spcPts val="500"/>
              </a:spcBef>
              <a:buFont typeface="Wingdings" panose="05000000000000000000" pitchFamily="2" charset="2"/>
              <a:buChar char="ü"/>
            </a:pPr>
            <a:endParaRPr lang="en-US" sz="1200" dirty="0"/>
          </a:p>
          <a:p>
            <a:pPr>
              <a:spcBef>
                <a:spcPts val="500"/>
              </a:spcBef>
              <a:buFont typeface="Wingdings" panose="05000000000000000000" pitchFamily="2" charset="2"/>
              <a:buChar char="ü"/>
            </a:pPr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9B453-9168-9C43-F7F6-3076B2CAAE7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9B21C-11F9-04FA-EA5F-D2300FB6CE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5E322E-DCC6-9C2B-CC94-5035577328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Head-to-head – Entry level</a:t>
            </a:r>
          </a:p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2C6DE2-1559-0561-3AA3-0EF8CC8C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VP300 vs ERP180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644EA715-9194-94BD-B5CC-2B2F20CA7FE6}"/>
              </a:ext>
            </a:extLst>
          </p:cNvPr>
          <p:cNvSpPr txBox="1">
            <a:spLocks/>
          </p:cNvSpPr>
          <p:nvPr/>
        </p:nvSpPr>
        <p:spPr>
          <a:xfrm>
            <a:off x="663122" y="1667223"/>
            <a:ext cx="3122461" cy="4035574"/>
          </a:xfrm>
          <a:prstGeom prst="rect">
            <a:avLst/>
          </a:prstGeom>
          <a:noFill/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latin typeface="+mj-lt"/>
              </a:rPr>
              <a:t>Nilfisk</a:t>
            </a:r>
            <a:r>
              <a:rPr lang="en-US" sz="1800" dirty="0">
                <a:latin typeface="+mj-lt"/>
              </a:rPr>
              <a:t> VP300</a:t>
            </a:r>
          </a:p>
          <a:p>
            <a:pPr marL="0" indent="0" algn="ctr">
              <a:buNone/>
            </a:pPr>
            <a:endParaRPr lang="en-US" sz="1800" dirty="0">
              <a:latin typeface="+mj-lt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Performance: 700W (EU)</a:t>
            </a:r>
          </a:p>
          <a:p>
            <a:pPr marL="0" indent="0" algn="ctr">
              <a:buNone/>
            </a:pPr>
            <a:r>
              <a:rPr lang="en-US" dirty="0"/>
              <a:t>Net filling: 6.5L</a:t>
            </a:r>
          </a:p>
          <a:p>
            <a:pPr marL="0" indent="0" algn="ctr">
              <a:buNone/>
            </a:pPr>
            <a:r>
              <a:rPr lang="en-US" dirty="0"/>
              <a:t>UX: Ergo touch points</a:t>
            </a:r>
          </a:p>
        </p:txBody>
      </p:sp>
      <p:sp>
        <p:nvSpPr>
          <p:cNvPr id="14" name="Content Placeholder 21">
            <a:extLst>
              <a:ext uri="{FF2B5EF4-FFF2-40B4-BE49-F238E27FC236}">
                <a16:creationId xmlns:a16="http://schemas.microsoft.com/office/drawing/2014/main" id="{1BC4AEAA-1F61-E355-2839-3E405B808DC5}"/>
              </a:ext>
            </a:extLst>
          </p:cNvPr>
          <p:cNvSpPr txBox="1">
            <a:spLocks/>
          </p:cNvSpPr>
          <p:nvPr/>
        </p:nvSpPr>
        <p:spPr>
          <a:xfrm>
            <a:off x="3961418" y="1667223"/>
            <a:ext cx="3122461" cy="4035574"/>
          </a:xfrm>
          <a:prstGeom prst="rect">
            <a:avLst/>
          </a:prstGeom>
          <a:noFill/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latin typeface="+mj-lt"/>
              </a:rPr>
              <a:t>Numatic</a:t>
            </a:r>
            <a:r>
              <a:rPr lang="en-US" sz="1800" dirty="0">
                <a:latin typeface="+mj-lt"/>
              </a:rPr>
              <a:t> ERP180 or PRP180</a:t>
            </a:r>
          </a:p>
          <a:p>
            <a:pPr marL="0" indent="0" algn="ctr">
              <a:buNone/>
            </a:pPr>
            <a:endParaRPr lang="en-US" sz="1800" dirty="0">
              <a:latin typeface="+mj-lt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Performance: 420W or 620W</a:t>
            </a:r>
          </a:p>
          <a:p>
            <a:pPr marL="0" indent="0" algn="ctr">
              <a:buNone/>
            </a:pPr>
            <a:r>
              <a:rPr lang="en-US" dirty="0"/>
              <a:t>Net filling: 3.5L</a:t>
            </a:r>
          </a:p>
          <a:p>
            <a:pPr marL="0" indent="0" algn="ctr">
              <a:buNone/>
            </a:pPr>
            <a:r>
              <a:rPr lang="en-US" dirty="0"/>
              <a:t>UX: Non-ergo touch points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4F56F3-F101-E597-6091-DCB2C1239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704" y="2460611"/>
            <a:ext cx="2360686" cy="2295110"/>
          </a:xfrm>
          <a:prstGeom prst="rect">
            <a:avLst/>
          </a:prstGeom>
        </p:spPr>
      </p:pic>
      <p:pic>
        <p:nvPicPr>
          <p:cNvPr id="16" name="Picture 15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490D64DA-72E0-9D21-F23A-4C91972753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607" y="2332009"/>
            <a:ext cx="2569717" cy="26263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CC445A-B66D-B592-A240-2BB159A45215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27168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92505AA2-1D08-0D50-04C4-CAFB15563A1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9070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505AA2-1D08-0D50-04C4-CAFB15563A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9FBD4EE-43EB-2B42-738C-4F0E3C019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364" y="1955328"/>
            <a:ext cx="2762636" cy="26864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5B365-C3A7-D008-6CDC-0518895769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7000" y="0"/>
            <a:ext cx="4444999" cy="628332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+mj-lt"/>
              </a:rPr>
              <a:t>Reasons to buy Nilfisk over </a:t>
            </a:r>
            <a:r>
              <a:rPr lang="en-US" sz="1600" dirty="0" err="1">
                <a:latin typeface="+mj-lt"/>
              </a:rPr>
              <a:t>Numatic</a:t>
            </a:r>
            <a:r>
              <a:rPr lang="en-US" sz="1600" dirty="0">
                <a:latin typeface="+mj-lt"/>
              </a:rPr>
              <a:t>: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 err="1"/>
              <a:t>Easier</a:t>
            </a:r>
            <a:r>
              <a:rPr lang="da-DK" sz="1200" dirty="0"/>
              <a:t> ”No-</a:t>
            </a:r>
            <a:r>
              <a:rPr lang="da-DK" sz="1200" dirty="0" err="1"/>
              <a:t>tool</a:t>
            </a:r>
            <a:r>
              <a:rPr lang="da-DK" sz="1200" dirty="0"/>
              <a:t>” </a:t>
            </a:r>
            <a:r>
              <a:rPr lang="da-DK" sz="1200" dirty="0" err="1"/>
              <a:t>cord</a:t>
            </a:r>
            <a:r>
              <a:rPr lang="da-DK" sz="1200" dirty="0"/>
              <a:t> </a:t>
            </a:r>
            <a:r>
              <a:rPr lang="da-DK" sz="1200" dirty="0" err="1"/>
              <a:t>replacement</a:t>
            </a:r>
            <a:endParaRPr lang="da-DK" sz="1200" dirty="0"/>
          </a:p>
          <a:p>
            <a:pPr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en-US" sz="1200" dirty="0"/>
              <a:t>Lower sound level despite of higher suction power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/>
              <a:t>VP400 </a:t>
            </a:r>
            <a:r>
              <a:rPr lang="da-DK" sz="1200" dirty="0" err="1"/>
              <a:t>rewind</a:t>
            </a:r>
            <a:r>
              <a:rPr lang="da-DK" sz="1200" dirty="0"/>
              <a:t> </a:t>
            </a:r>
            <a:r>
              <a:rPr lang="da-DK" sz="1200" dirty="0" err="1"/>
              <a:t>better</a:t>
            </a:r>
            <a:r>
              <a:rPr lang="da-DK" sz="1200" dirty="0"/>
              <a:t> </a:t>
            </a:r>
            <a:r>
              <a:rPr lang="da-DK" sz="1200" dirty="0" err="1"/>
              <a:t>quality</a:t>
            </a:r>
            <a:r>
              <a:rPr lang="da-DK" sz="1200" dirty="0"/>
              <a:t> </a:t>
            </a:r>
            <a:r>
              <a:rPr lang="da-DK" sz="1200" dirty="0" err="1"/>
              <a:t>feeling</a:t>
            </a:r>
            <a:endParaRPr lang="da-DK" sz="1200" dirty="0"/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 err="1"/>
              <a:t>Ergonomic</a:t>
            </a:r>
            <a:r>
              <a:rPr lang="da-DK" sz="1200" dirty="0"/>
              <a:t> </a:t>
            </a:r>
            <a:r>
              <a:rPr lang="da-DK" sz="1200" dirty="0" err="1"/>
              <a:t>shaped</a:t>
            </a:r>
            <a:r>
              <a:rPr lang="da-DK" sz="1200" dirty="0"/>
              <a:t> </a:t>
            </a:r>
            <a:r>
              <a:rPr lang="da-DK" sz="1200" dirty="0" err="1"/>
              <a:t>machine</a:t>
            </a:r>
            <a:r>
              <a:rPr lang="da-DK" sz="1200" dirty="0"/>
              <a:t> handle </a:t>
            </a:r>
            <a:r>
              <a:rPr lang="da-DK" sz="1200" dirty="0">
                <a:sym typeface="Wingdings" panose="05000000000000000000" pitchFamily="2" charset="2"/>
              </a:rPr>
              <a:t> </a:t>
            </a:r>
            <a:r>
              <a:rPr lang="da-DK" sz="1200" dirty="0" err="1">
                <a:sym typeface="Wingdings" panose="05000000000000000000" pitchFamily="2" charset="2"/>
              </a:rPr>
              <a:t>less</a:t>
            </a:r>
            <a:r>
              <a:rPr lang="da-DK" sz="1200" dirty="0">
                <a:sym typeface="Wingdings" panose="05000000000000000000" pitchFamily="2" charset="2"/>
              </a:rPr>
              <a:t> </a:t>
            </a:r>
            <a:r>
              <a:rPr lang="da-DK" sz="1200" dirty="0" err="1">
                <a:sym typeface="Wingdings" panose="05000000000000000000" pitchFamily="2" charset="2"/>
              </a:rPr>
              <a:t>strain</a:t>
            </a:r>
            <a:endParaRPr lang="da-DK" sz="1200" dirty="0">
              <a:sym typeface="Wingdings" panose="05000000000000000000" pitchFamily="2" charset="2"/>
            </a:endParaRP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>
                <a:sym typeface="Wingdings" panose="05000000000000000000" pitchFamily="2" charset="2"/>
              </a:rPr>
              <a:t>Durable large (</a:t>
            </a:r>
            <a:r>
              <a:rPr lang="da-DK" sz="1200" dirty="0" err="1">
                <a:sym typeface="Wingdings" panose="05000000000000000000" pitchFamily="2" charset="2"/>
              </a:rPr>
              <a:t>easier</a:t>
            </a:r>
            <a:r>
              <a:rPr lang="da-DK" sz="1200" dirty="0">
                <a:sym typeface="Wingdings" panose="05000000000000000000" pitchFamily="2" charset="2"/>
              </a:rPr>
              <a:t> </a:t>
            </a:r>
            <a:r>
              <a:rPr lang="da-DK" sz="1200" dirty="0" err="1">
                <a:sym typeface="Wingdings" panose="05000000000000000000" pitchFamily="2" charset="2"/>
              </a:rPr>
              <a:t>use</a:t>
            </a:r>
            <a:r>
              <a:rPr lang="da-DK" sz="1200" dirty="0">
                <a:sym typeface="Wingdings" panose="05000000000000000000" pitchFamily="2" charset="2"/>
              </a:rPr>
              <a:t>) power switch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 err="1"/>
              <a:t>Bayonet</a:t>
            </a:r>
            <a:r>
              <a:rPr lang="da-DK" sz="1200" dirty="0"/>
              <a:t> hose </a:t>
            </a:r>
            <a:r>
              <a:rPr lang="da-DK" sz="1200" dirty="0" err="1"/>
              <a:t>connection</a:t>
            </a:r>
            <a:r>
              <a:rPr lang="da-DK" sz="1200" dirty="0"/>
              <a:t> with rubber </a:t>
            </a:r>
            <a:r>
              <a:rPr lang="da-DK" sz="1200" dirty="0" err="1"/>
              <a:t>sealing</a:t>
            </a:r>
            <a:r>
              <a:rPr lang="da-DK" sz="1200" dirty="0"/>
              <a:t> (faster, </a:t>
            </a:r>
            <a:r>
              <a:rPr lang="da-DK" sz="1200" dirty="0" err="1"/>
              <a:t>secure</a:t>
            </a:r>
            <a:r>
              <a:rPr lang="da-DK" sz="1200" dirty="0"/>
              <a:t> &amp; </a:t>
            </a:r>
            <a:r>
              <a:rPr lang="da-DK" sz="1200" dirty="0" err="1"/>
              <a:t>smooth</a:t>
            </a:r>
            <a:r>
              <a:rPr lang="da-DK" sz="1200" dirty="0"/>
              <a:t>)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/>
              <a:t>HEPA standard on </a:t>
            </a:r>
            <a:r>
              <a:rPr lang="da-DK" sz="1200" dirty="0" err="1"/>
              <a:t>majority</a:t>
            </a:r>
            <a:r>
              <a:rPr lang="da-DK" sz="1200" dirty="0"/>
              <a:t> of Nilfisk VP300 models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 err="1"/>
              <a:t>Higher</a:t>
            </a:r>
            <a:r>
              <a:rPr lang="da-DK" sz="1200" dirty="0"/>
              <a:t> net </a:t>
            </a:r>
            <a:r>
              <a:rPr lang="da-DK" sz="1200" dirty="0" err="1"/>
              <a:t>filling</a:t>
            </a:r>
            <a:r>
              <a:rPr lang="da-DK" sz="1200" dirty="0"/>
              <a:t> </a:t>
            </a:r>
            <a:r>
              <a:rPr lang="da-DK" sz="1200" dirty="0" err="1"/>
              <a:t>capacity</a:t>
            </a:r>
            <a:r>
              <a:rPr lang="da-DK" sz="1200" dirty="0"/>
              <a:t> </a:t>
            </a:r>
            <a:r>
              <a:rPr lang="da-DK" sz="1100" i="1" dirty="0"/>
              <a:t>(</a:t>
            </a:r>
            <a:r>
              <a:rPr lang="da-DK" sz="1100" i="1" dirty="0" err="1"/>
              <a:t>dep</a:t>
            </a:r>
            <a:r>
              <a:rPr lang="da-DK" sz="1100" i="1" dirty="0"/>
              <a:t>. on </a:t>
            </a:r>
            <a:r>
              <a:rPr lang="da-DK" sz="1100" i="1" dirty="0" err="1"/>
              <a:t>Numatic</a:t>
            </a:r>
            <a:r>
              <a:rPr lang="da-DK" sz="1100" i="1" dirty="0"/>
              <a:t> model </a:t>
            </a:r>
            <a:r>
              <a:rPr lang="da-DK" sz="1100" i="1" dirty="0" err="1"/>
              <a:t>size</a:t>
            </a:r>
            <a:r>
              <a:rPr lang="da-DK" sz="1100" i="1" dirty="0"/>
              <a:t> </a:t>
            </a:r>
            <a:r>
              <a:rPr lang="da-DK" sz="1100" i="1" dirty="0">
                <a:sym typeface="Wingdings" panose="05000000000000000000" pitchFamily="2" charset="2"/>
              </a:rPr>
              <a:t> but </a:t>
            </a:r>
            <a:r>
              <a:rPr lang="da-DK" sz="1100" i="1" dirty="0" err="1">
                <a:sym typeface="Wingdings" panose="05000000000000000000" pitchFamily="2" charset="2"/>
              </a:rPr>
              <a:t>if</a:t>
            </a:r>
            <a:r>
              <a:rPr lang="da-DK" sz="1100" i="1" dirty="0">
                <a:sym typeface="Wingdings" panose="05000000000000000000" pitchFamily="2" charset="2"/>
              </a:rPr>
              <a:t> same; </a:t>
            </a:r>
            <a:r>
              <a:rPr lang="da-DK" sz="1100" i="1" dirty="0" err="1">
                <a:sym typeface="Wingdings" panose="05000000000000000000" pitchFamily="2" charset="2"/>
              </a:rPr>
              <a:t>trade</a:t>
            </a:r>
            <a:r>
              <a:rPr lang="da-DK" sz="1100" i="1" dirty="0">
                <a:sym typeface="Wingdings" panose="05000000000000000000" pitchFamily="2" charset="2"/>
              </a:rPr>
              <a:t> </a:t>
            </a:r>
            <a:r>
              <a:rPr lang="da-DK" sz="1100" i="1" dirty="0" err="1">
                <a:sym typeface="Wingdings" panose="05000000000000000000" pitchFamily="2" charset="2"/>
              </a:rPr>
              <a:t>off</a:t>
            </a:r>
            <a:r>
              <a:rPr lang="da-DK" sz="1100" i="1" dirty="0">
                <a:sym typeface="Wingdings" panose="05000000000000000000" pitchFamily="2" charset="2"/>
              </a:rPr>
              <a:t> </a:t>
            </a:r>
            <a:r>
              <a:rPr lang="da-DK" sz="1100" i="1" dirty="0" err="1">
                <a:sym typeface="Wingdings" panose="05000000000000000000" pitchFamily="2" charset="2"/>
              </a:rPr>
              <a:t>size</a:t>
            </a:r>
            <a:r>
              <a:rPr lang="da-DK" sz="1100" i="1" dirty="0">
                <a:sym typeface="Wingdings" panose="05000000000000000000" pitchFamily="2" charset="2"/>
              </a:rPr>
              <a:t> &amp; </a:t>
            </a:r>
            <a:r>
              <a:rPr lang="da-DK" sz="1100" i="1" dirty="0" err="1">
                <a:sym typeface="Wingdings" panose="05000000000000000000" pitchFamily="2" charset="2"/>
              </a:rPr>
              <a:t>weight</a:t>
            </a:r>
            <a:r>
              <a:rPr lang="da-DK" sz="1100" i="1" dirty="0">
                <a:sym typeface="Wingdings" panose="05000000000000000000" pitchFamily="2" charset="2"/>
              </a:rPr>
              <a:t>)</a:t>
            </a:r>
          </a:p>
          <a:p>
            <a:pPr marR="0" lvl="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200" dirty="0">
                <a:sym typeface="Wingdings" panose="05000000000000000000" pitchFamily="2" charset="2"/>
              </a:rPr>
              <a:t>Coloured UI</a:t>
            </a:r>
            <a:endParaRPr lang="da-DK" sz="1200" dirty="0"/>
          </a:p>
          <a:p>
            <a:pPr>
              <a:spcBef>
                <a:spcPts val="500"/>
              </a:spcBef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9B453-9168-9C43-F7F6-3076B2CAAE7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9B21C-11F9-04FA-EA5F-D2300FB6CE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5E322E-DCC6-9C2B-CC94-5035577328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Head-to-head – Entry level</a:t>
            </a:r>
          </a:p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2C6DE2-1559-0561-3AA3-0EF8CC8C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VP400 vs PPR170/240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644EA715-9194-94BD-B5CC-2B2F20CA7FE6}"/>
              </a:ext>
            </a:extLst>
          </p:cNvPr>
          <p:cNvSpPr txBox="1">
            <a:spLocks/>
          </p:cNvSpPr>
          <p:nvPr/>
        </p:nvSpPr>
        <p:spPr>
          <a:xfrm>
            <a:off x="663122" y="1667223"/>
            <a:ext cx="3122461" cy="4035574"/>
          </a:xfrm>
          <a:prstGeom prst="rect">
            <a:avLst/>
          </a:prstGeom>
          <a:noFill/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latin typeface="+mj-lt"/>
              </a:rPr>
              <a:t>Nilfisk</a:t>
            </a:r>
            <a:r>
              <a:rPr lang="en-US" sz="1800" dirty="0">
                <a:latin typeface="+mj-lt"/>
              </a:rPr>
              <a:t> V400</a:t>
            </a:r>
          </a:p>
          <a:p>
            <a:pPr marL="0" indent="0" algn="ctr">
              <a:buNone/>
            </a:pPr>
            <a:endParaRPr lang="en-US" sz="1800" dirty="0">
              <a:latin typeface="+mj-lt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Performance: 700W (EU)</a:t>
            </a:r>
          </a:p>
          <a:p>
            <a:pPr marL="0" indent="0" algn="ctr">
              <a:buNone/>
            </a:pPr>
            <a:r>
              <a:rPr lang="en-US" dirty="0"/>
              <a:t>Net filling: 6.5L</a:t>
            </a:r>
          </a:p>
          <a:p>
            <a:pPr marL="0" indent="0" algn="ctr">
              <a:buNone/>
            </a:pPr>
            <a:r>
              <a:rPr lang="en-US" dirty="0"/>
              <a:t>Weight: 5.5 - 6kg</a:t>
            </a:r>
          </a:p>
          <a:p>
            <a:pPr marL="0" indent="0" algn="ctr">
              <a:buNone/>
            </a:pPr>
            <a:r>
              <a:rPr lang="en-US" dirty="0"/>
              <a:t>UX: Ergo touch points</a:t>
            </a:r>
          </a:p>
        </p:txBody>
      </p:sp>
      <p:sp>
        <p:nvSpPr>
          <p:cNvPr id="14" name="Content Placeholder 21">
            <a:extLst>
              <a:ext uri="{FF2B5EF4-FFF2-40B4-BE49-F238E27FC236}">
                <a16:creationId xmlns:a16="http://schemas.microsoft.com/office/drawing/2014/main" id="{1BC4AEAA-1F61-E355-2839-3E405B808DC5}"/>
              </a:ext>
            </a:extLst>
          </p:cNvPr>
          <p:cNvSpPr txBox="1">
            <a:spLocks/>
          </p:cNvSpPr>
          <p:nvPr/>
        </p:nvSpPr>
        <p:spPr>
          <a:xfrm>
            <a:off x="3961418" y="1667223"/>
            <a:ext cx="3122461" cy="4035574"/>
          </a:xfrm>
          <a:prstGeom prst="rect">
            <a:avLst/>
          </a:prstGeom>
          <a:noFill/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latin typeface="+mj-lt"/>
              </a:rPr>
              <a:t>Numatic</a:t>
            </a:r>
            <a:r>
              <a:rPr lang="en-US" sz="1800" dirty="0">
                <a:latin typeface="+mj-lt"/>
              </a:rPr>
              <a:t> PPR170 or NRV240</a:t>
            </a:r>
          </a:p>
          <a:p>
            <a:pPr marL="0" indent="0" algn="ctr">
              <a:buNone/>
            </a:pPr>
            <a:endParaRPr lang="en-US" sz="1800" dirty="0">
              <a:latin typeface="+mj-lt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Performance: 620W</a:t>
            </a:r>
          </a:p>
          <a:p>
            <a:pPr marL="0" indent="0" algn="ctr">
              <a:buNone/>
            </a:pPr>
            <a:r>
              <a:rPr lang="en-US" dirty="0"/>
              <a:t>Net filling: 3L / 6L</a:t>
            </a:r>
          </a:p>
          <a:p>
            <a:pPr marL="0" indent="0" algn="ctr">
              <a:buNone/>
            </a:pPr>
            <a:r>
              <a:rPr lang="en-US" dirty="0"/>
              <a:t>Weight: </a:t>
            </a:r>
            <a:r>
              <a:rPr lang="en-US" dirty="0">
                <a:solidFill>
                  <a:schemeClr val="accent6"/>
                </a:solidFill>
              </a:rPr>
              <a:t>7kg</a:t>
            </a:r>
          </a:p>
          <a:p>
            <a:pPr marL="0" indent="0" algn="ctr">
              <a:buNone/>
            </a:pPr>
            <a:r>
              <a:rPr lang="en-US" dirty="0"/>
              <a:t>UX: Non-ergo touch points</a:t>
            </a:r>
          </a:p>
        </p:txBody>
      </p:sp>
      <p:pic>
        <p:nvPicPr>
          <p:cNvPr id="3" name="Picture 2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9CC826EE-C20F-CD85-8E10-77BAB721F8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35" y="2286687"/>
            <a:ext cx="2374553" cy="2470367"/>
          </a:xfrm>
          <a:prstGeom prst="rect">
            <a:avLst/>
          </a:prstGeom>
        </p:spPr>
      </p:pic>
      <p:pic>
        <p:nvPicPr>
          <p:cNvPr id="1028" name="Picture 4" descr="PPR170 Vacuum">
            <a:extLst>
              <a:ext uri="{FF2B5EF4-FFF2-40B4-BE49-F238E27FC236}">
                <a16:creationId xmlns:a16="http://schemas.microsoft.com/office/drawing/2014/main" id="{D508A7FF-1152-76B9-4A5F-851B963C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600" l="7500" r="92000">
                        <a14:foregroundMark x1="49300" y1="17100" x2="61100" y2="13500"/>
                        <a14:foregroundMark x1="61100" y1="13500" x2="69600" y2="14900"/>
                        <a14:foregroundMark x1="69600" y1="14900" x2="73900" y2="22300"/>
                        <a14:foregroundMark x1="73900" y1="22300" x2="73900" y2="22600"/>
                        <a14:foregroundMark x1="70100" y1="13300" x2="57000" y2="12500"/>
                        <a14:foregroundMark x1="57000" y1="12500" x2="52100" y2="15500"/>
                        <a14:foregroundMark x1="54900" y1="20900" x2="66800" y2="22200"/>
                        <a14:foregroundMark x1="68800" y1="20200" x2="67300" y2="18800"/>
                        <a14:foregroundMark x1="68600" y1="20400" x2="60500" y2="19800"/>
                        <a14:foregroundMark x1="60500" y1="19800" x2="48200" y2="21700"/>
                        <a14:foregroundMark x1="51500" y1="20600" x2="61900" y2="20700"/>
                        <a14:foregroundMark x1="61900" y1="20700" x2="65000" y2="20600"/>
                        <a14:foregroundMark x1="64200" y1="20200" x2="49500" y2="21200"/>
                        <a14:foregroundMark x1="54000" y1="19100" x2="66800" y2="20900"/>
                        <a14:foregroundMark x1="62500" y1="19400" x2="51000" y2="20700"/>
                        <a14:foregroundMark x1="39100" y1="37000" x2="54800" y2="35900"/>
                        <a14:foregroundMark x1="54800" y1="35900" x2="56400" y2="35100"/>
                        <a14:foregroundMark x1="62000" y1="51400" x2="52100" y2="59300"/>
                        <a14:foregroundMark x1="40800" y1="48700" x2="46000" y2="55200"/>
                        <a14:foregroundMark x1="46000" y1="55200" x2="47500" y2="54800"/>
                        <a14:foregroundMark x1="59100" y1="54500" x2="66600" y2="57400"/>
                        <a14:foregroundMark x1="59900" y1="55800" x2="63300" y2="59900"/>
                        <a14:foregroundMark x1="39300" y1="49700" x2="43700" y2="56600"/>
                        <a14:foregroundMark x1="43700" y1="56600" x2="44200" y2="56300"/>
                        <a14:foregroundMark x1="38600" y1="56600" x2="39000" y2="45900"/>
                        <a14:foregroundMark x1="63300" y1="89200" x2="76600" y2="91200"/>
                        <a14:foregroundMark x1="76600" y1="91200" x2="79800" y2="86100"/>
                        <a14:foregroundMark x1="87700" y1="62600" x2="86400" y2="68500"/>
                        <a14:foregroundMark x1="89500" y1="64900" x2="86900" y2="69100"/>
                        <a14:foregroundMark x1="83700" y1="89700" x2="77300" y2="92300"/>
                        <a14:foregroundMark x1="81300" y1="94500" x2="78500" y2="95600"/>
                        <a14:foregroundMark x1="50200" y1="57400" x2="46400" y2="54300"/>
                        <a14:foregroundMark x1="53800" y1="58800" x2="59500" y2="64500"/>
                        <a14:foregroundMark x1="78100" y1="57100" x2="88400" y2="28500"/>
                        <a14:foregroundMark x1="87500" y1="22700" x2="83100" y2="34700"/>
                        <a14:foregroundMark x1="86000" y1="31800" x2="90300" y2="14000"/>
                        <a14:foregroundMark x1="88400" y1="16300" x2="84900" y2="22700"/>
                        <a14:foregroundMark x1="85900" y1="28000" x2="92100" y2="11500"/>
                        <a14:foregroundMark x1="92100" y1="10200" x2="86000" y2="23700"/>
                        <a14:foregroundMark x1="92100" y1="11900" x2="90700" y2="19800"/>
                        <a14:foregroundMark x1="90700" y1="19800" x2="90700" y2="19800"/>
                        <a14:foregroundMark x1="67600" y1="29000" x2="56600" y2="27300"/>
                        <a14:foregroundMark x1="60500" y1="39200" x2="48700" y2="36900"/>
                        <a14:foregroundMark x1="48400" y1="23900" x2="45200" y2="22200"/>
                        <a14:foregroundMark x1="38800" y1="27200" x2="37600" y2="34400"/>
                        <a14:foregroundMark x1="37600" y1="34400" x2="38000" y2="38200"/>
                        <a14:foregroundMark x1="43400" y1="22200" x2="38700" y2="28500"/>
                        <a14:foregroundMark x1="38700" y1="28500" x2="38100" y2="31300"/>
                        <a14:foregroundMark x1="42300" y1="23000" x2="38000" y2="29600"/>
                        <a14:foregroundMark x1="43700" y1="21400" x2="38700" y2="28300"/>
                        <a14:foregroundMark x1="38700" y1="28300" x2="38100" y2="30100"/>
                        <a14:foregroundMark x1="38500" y1="29800" x2="42400" y2="22800"/>
                        <a14:foregroundMark x1="42400" y1="22800" x2="37800" y2="30400"/>
                        <a14:foregroundMark x1="37800" y1="30400" x2="37700" y2="35400"/>
                        <a14:foregroundMark x1="38800" y1="24000" x2="39100" y2="28600"/>
                        <a14:foregroundMark x1="38800" y1="25000" x2="37800" y2="31900"/>
                        <a14:foregroundMark x1="38600" y1="25300" x2="43900" y2="22100"/>
                        <a14:foregroundMark x1="85700" y1="22900" x2="84700" y2="27700"/>
                        <a14:foregroundMark x1="9700" y1="73500" x2="16200" y2="81400"/>
                        <a14:foregroundMark x1="7500" y1="79600" x2="11200" y2="80300"/>
                        <a14:backgroundMark x1="46900" y1="80000" x2="48500" y2="79000"/>
                        <a14:backgroundMark x1="59400" y1="79200" x2="579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988" y="2054105"/>
            <a:ext cx="2732120" cy="27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399DCC-E69A-BA8D-27AB-043E9054E280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37266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62788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5A39B80-0839-0933-CFB0-6A21BA61E35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90433" y="1516073"/>
            <a:ext cx="2666639" cy="4757727"/>
          </a:xfrm>
        </p:spPr>
        <p:txBody>
          <a:bodyPr tIns="1548000"/>
          <a:lstStyle/>
          <a:p>
            <a:pPr marL="0" indent="0">
              <a:buNone/>
            </a:pPr>
            <a:r>
              <a:rPr lang="da-DK" sz="1200" b="1" dirty="0">
                <a:latin typeface="+mj-lt"/>
              </a:rPr>
              <a:t>Kärcher T10/1 </a:t>
            </a:r>
            <a:r>
              <a:rPr lang="da-DK" sz="1200" dirty="0">
                <a:latin typeface="+mj-lt"/>
              </a:rPr>
              <a:t>or</a:t>
            </a:r>
            <a:r>
              <a:rPr lang="da-DK" sz="1200" b="1" dirty="0">
                <a:latin typeface="+mj-lt"/>
              </a:rPr>
              <a:t> T11/1 Classic</a:t>
            </a:r>
          </a:p>
          <a:p>
            <a:pPr marL="144000" indent="-144000"/>
            <a:r>
              <a:rPr lang="da-DK" sz="1050" dirty="0"/>
              <a:t>Extreme low net filling: </a:t>
            </a:r>
            <a:r>
              <a:rPr lang="da-DK" sz="1050" b="1" u="sng" dirty="0"/>
              <a:t>ONLY</a:t>
            </a:r>
            <a:r>
              <a:rPr lang="da-DK" sz="1050" dirty="0"/>
              <a:t> 1.8 </a:t>
            </a:r>
            <a:br>
              <a:rPr lang="da-DK" sz="1050" dirty="0"/>
            </a:br>
            <a:r>
              <a:rPr lang="da-DK" sz="1050" dirty="0">
                <a:sym typeface="Wingdings" panose="05000000000000000000" pitchFamily="2" charset="2"/>
              </a:rPr>
              <a:t> 3x more bags needed (if 1p/week  of VP300 = 50)  Kärcher 150 </a:t>
            </a:r>
            <a:br>
              <a:rPr lang="da-DK" sz="1050" dirty="0">
                <a:sym typeface="Wingdings" panose="05000000000000000000" pitchFamily="2" charset="2"/>
              </a:rPr>
            </a:br>
            <a:r>
              <a:rPr lang="da-DK" sz="1050" i="1" dirty="0">
                <a:sym typeface="Wingdings" panose="05000000000000000000" pitchFamily="2" charset="2"/>
              </a:rPr>
              <a:t>- delta: 100*1EUR = +100 EUR/y</a:t>
            </a:r>
            <a:endParaRPr lang="da-DK" sz="1050" i="1" dirty="0"/>
          </a:p>
          <a:p>
            <a:pPr marL="144000" indent="-144000"/>
            <a:r>
              <a:rPr lang="da-DK" sz="1050" dirty="0"/>
              <a:t>Non-ergonomic handle</a:t>
            </a:r>
          </a:p>
          <a:p>
            <a:pPr marL="144000" indent="-144000"/>
            <a:r>
              <a:rPr lang="da-DK" sz="1050" dirty="0"/>
              <a:t>Container access 2-step operation = more time (vs 1 step)</a:t>
            </a:r>
          </a:p>
          <a:p>
            <a:pPr marL="144000" indent="-144000"/>
            <a:r>
              <a:rPr lang="da-DK" sz="1050" dirty="0"/>
              <a:t>Bad and only 1 cord storage option (vs VP300 triple)</a:t>
            </a:r>
          </a:p>
          <a:p>
            <a:pPr marL="144000" indent="-144000"/>
            <a:r>
              <a:rPr lang="da-DK" sz="1050" dirty="0"/>
              <a:t>Time consuming start up with this storage option (vs 3 options and cord-quick release </a:t>
            </a:r>
            <a:r>
              <a:rPr lang="da-DK" sz="1050" dirty="0">
                <a:sym typeface="Wingdings" panose="05000000000000000000" pitchFamily="2" charset="2"/>
              </a:rPr>
              <a:t> immediate start</a:t>
            </a:r>
            <a:r>
              <a:rPr lang="da-DK" sz="1050" dirty="0"/>
              <a:t>)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FC2092-EA14-68DD-8A60-FF7F467B706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16074"/>
            <a:ext cx="2666639" cy="4757727"/>
          </a:xfrm>
        </p:spPr>
        <p:txBody>
          <a:bodyPr tIns="1548000"/>
          <a:lstStyle/>
          <a:p>
            <a:pPr marL="0" indent="0">
              <a:buNone/>
            </a:pPr>
            <a:r>
              <a:rPr lang="da-DK" sz="1200" dirty="0">
                <a:latin typeface="+mj-lt"/>
              </a:rPr>
              <a:t>Numatic/Nupro ERP180 or PRP180</a:t>
            </a:r>
          </a:p>
          <a:p>
            <a:pPr marL="144000" indent="-144000"/>
            <a:r>
              <a:rPr lang="da-DK" sz="1050" dirty="0"/>
              <a:t>Lower net filling: 3.5L</a:t>
            </a:r>
          </a:p>
          <a:p>
            <a:pPr marL="144000" indent="-144000"/>
            <a:r>
              <a:rPr lang="da-DK" sz="1050" dirty="0"/>
              <a:t>Non-ergonomic handle</a:t>
            </a:r>
          </a:p>
          <a:p>
            <a:pPr marL="144000" indent="-144000"/>
            <a:r>
              <a:rPr lang="da-DK" sz="1050" dirty="0"/>
              <a:t>Container access 2-step operation = more time (vs 1 step)</a:t>
            </a:r>
          </a:p>
          <a:p>
            <a:pPr marL="144000" indent="-144000"/>
            <a:r>
              <a:rPr lang="da-DK" sz="1050" dirty="0"/>
              <a:t>Only 1 cord storage option (vs VP300 triple)</a:t>
            </a:r>
          </a:p>
          <a:p>
            <a:pPr marL="144000" indent="-144000"/>
            <a:r>
              <a:rPr lang="da-DK" sz="1050" dirty="0"/>
              <a:t>Often non-HEPA models present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BA09FEB-35F1-4B5D-5D49-0387F0FF73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34929" y="1516074"/>
            <a:ext cx="2666639" cy="4757727"/>
          </a:xfrm>
        </p:spPr>
        <p:txBody>
          <a:bodyPr tIns="1548000"/>
          <a:lstStyle/>
          <a:p>
            <a:pPr marL="0" indent="0">
              <a:buNone/>
            </a:pPr>
            <a:r>
              <a:rPr lang="da-DK" sz="1200" b="1" dirty="0">
                <a:latin typeface="+mj-lt"/>
              </a:rPr>
              <a:t>Numatic PPR170</a:t>
            </a:r>
          </a:p>
          <a:p>
            <a:pPr marL="144000" indent="-144000"/>
            <a:r>
              <a:rPr lang="da-DK" sz="1050" dirty="0"/>
              <a:t>Lower net filling: 3.5L</a:t>
            </a:r>
          </a:p>
          <a:p>
            <a:pPr marL="144000" indent="-144000"/>
            <a:r>
              <a:rPr lang="da-DK" sz="1050" dirty="0"/>
              <a:t>Non-ergonomic handle</a:t>
            </a:r>
          </a:p>
          <a:p>
            <a:pPr marL="144000" indent="-144000"/>
            <a:r>
              <a:rPr lang="da-DK" sz="1050" dirty="0"/>
              <a:t>Container access 2-step operation = more time (vs 1 step)</a:t>
            </a:r>
          </a:p>
          <a:p>
            <a:pPr marL="144000" indent="-144000"/>
            <a:r>
              <a:rPr lang="da-DK" sz="1050" dirty="0"/>
              <a:t>Rocker power switch less ergonomic/user friendly (vs large durable push button)</a:t>
            </a:r>
          </a:p>
          <a:p>
            <a:pPr marL="144000" indent="-144000"/>
            <a:r>
              <a:rPr lang="da-DK" sz="1050" dirty="0"/>
              <a:t>Rewind </a:t>
            </a:r>
            <a:r>
              <a:rPr lang="da-DK" sz="1050" dirty="0">
                <a:sym typeface="Wingdings" panose="05000000000000000000" pitchFamily="2" charset="2"/>
              </a:rPr>
              <a:t> </a:t>
            </a:r>
            <a:r>
              <a:rPr lang="en-US" sz="1050" dirty="0">
                <a:sym typeface="Wingdings" panose="05000000000000000000" pitchFamily="2" charset="2"/>
              </a:rPr>
              <a:t>Takes longer time before start-up (VP300 Cord quick-release)</a:t>
            </a:r>
          </a:p>
          <a:p>
            <a:pPr marL="144000" indent="-144000"/>
            <a:r>
              <a:rPr lang="da-DK" sz="1050" dirty="0"/>
              <a:t>Often non-HEPA models present</a:t>
            </a:r>
            <a:endParaRPr lang="en-US" sz="1050" dirty="0">
              <a:sym typeface="Wingdings" panose="05000000000000000000" pitchFamily="2" charset="2"/>
            </a:endParaRPr>
          </a:p>
          <a:p>
            <a:pPr marL="144000" indent="-144000"/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52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err="1"/>
              <a:t>Selected</a:t>
            </a:r>
            <a:r>
              <a:rPr lang="da-DK"/>
              <a:t> </a:t>
            </a:r>
            <a:r>
              <a:rPr lang="da-DK" err="1"/>
              <a:t>key</a:t>
            </a:r>
            <a:r>
              <a:rPr lang="da-DK"/>
              <a:t> </a:t>
            </a:r>
            <a:r>
              <a:rPr lang="da-DK" err="1"/>
              <a:t>competitors</a:t>
            </a:r>
            <a:r>
              <a:rPr lang="da-DK"/>
              <a:t> | </a:t>
            </a:r>
            <a:r>
              <a:rPr lang="da-DK" err="1">
                <a:solidFill>
                  <a:schemeClr val="accent2"/>
                </a:solidFill>
              </a:rPr>
              <a:t>Why</a:t>
            </a:r>
            <a:r>
              <a:rPr lang="da-DK">
                <a:solidFill>
                  <a:schemeClr val="accent2"/>
                </a:solidFill>
              </a:rPr>
              <a:t> not </a:t>
            </a:r>
            <a:r>
              <a:rPr lang="da-DK" err="1">
                <a:solidFill>
                  <a:schemeClr val="accent2"/>
                </a:solidFill>
              </a:rPr>
              <a:t>competitor</a:t>
            </a:r>
            <a:r>
              <a:rPr lang="da-DK">
                <a:solidFill>
                  <a:schemeClr val="accent2"/>
                </a:solidFill>
              </a:rPr>
              <a:t> </a:t>
            </a:r>
            <a:r>
              <a:rPr lang="da-DK" err="1">
                <a:solidFill>
                  <a:schemeClr val="accent2"/>
                </a:solidFill>
              </a:rPr>
              <a:t>vs</a:t>
            </a:r>
            <a:r>
              <a:rPr lang="da-DK">
                <a:solidFill>
                  <a:schemeClr val="accent2"/>
                </a:solidFill>
              </a:rPr>
              <a:t> Nilfisk VP300?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5 | VP300 Match-ups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B5E16C0F-B9AD-40E6-9566-B017F6B486C7}"/>
              </a:ext>
            </a:extLst>
          </p:cNvPr>
          <p:cNvSpPr txBox="1">
            <a:spLocks/>
          </p:cNvSpPr>
          <p:nvPr/>
        </p:nvSpPr>
        <p:spPr>
          <a:xfrm>
            <a:off x="9045936" y="1516072"/>
            <a:ext cx="2666639" cy="475772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548000" rIns="180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da-DK" sz="1200" dirty="0">
                <a:latin typeface="+mj-lt"/>
              </a:rPr>
              <a:t>IPC LP 1/12</a:t>
            </a:r>
          </a:p>
          <a:p>
            <a:pPr marL="144000" indent="-144000">
              <a:lnSpc>
                <a:spcPct val="120000"/>
              </a:lnSpc>
            </a:pPr>
            <a:r>
              <a:rPr lang="da-DK" sz="1050" dirty="0" err="1"/>
              <a:t>Lower</a:t>
            </a:r>
            <a:r>
              <a:rPr lang="da-DK" sz="1050" dirty="0"/>
              <a:t> net </a:t>
            </a:r>
            <a:r>
              <a:rPr lang="da-DK" sz="1050" dirty="0" err="1"/>
              <a:t>filling</a:t>
            </a:r>
            <a:r>
              <a:rPr lang="da-DK" sz="1050" dirty="0"/>
              <a:t>: 2-3L</a:t>
            </a:r>
          </a:p>
          <a:p>
            <a:pPr marL="144000" indent="-144000">
              <a:lnSpc>
                <a:spcPct val="120000"/>
              </a:lnSpc>
            </a:pPr>
            <a:r>
              <a:rPr lang="da-DK" sz="1050" dirty="0"/>
              <a:t>Non-</a:t>
            </a:r>
            <a:r>
              <a:rPr lang="da-DK" sz="1050" dirty="0" err="1"/>
              <a:t>ergonomic</a:t>
            </a:r>
            <a:r>
              <a:rPr lang="da-DK" sz="1050" dirty="0"/>
              <a:t> handle</a:t>
            </a:r>
          </a:p>
          <a:p>
            <a:pPr marL="144000" indent="-144000">
              <a:lnSpc>
                <a:spcPct val="120000"/>
              </a:lnSpc>
            </a:pPr>
            <a:r>
              <a:rPr lang="da-DK" sz="1050" dirty="0" err="1"/>
              <a:t>Less</a:t>
            </a:r>
            <a:r>
              <a:rPr lang="da-DK" sz="1050" dirty="0"/>
              <a:t> </a:t>
            </a:r>
            <a:r>
              <a:rPr lang="da-DK" sz="1050" dirty="0" err="1"/>
              <a:t>suction</a:t>
            </a:r>
            <a:r>
              <a:rPr lang="da-DK" sz="1050" dirty="0"/>
              <a:t> power</a:t>
            </a:r>
          </a:p>
          <a:p>
            <a:pPr marL="144000" indent="-144000">
              <a:lnSpc>
                <a:spcPct val="120000"/>
              </a:lnSpc>
            </a:pPr>
            <a:r>
              <a:rPr lang="da-DK" sz="1050" dirty="0"/>
              <a:t>Short power </a:t>
            </a:r>
            <a:r>
              <a:rPr lang="da-DK" sz="1050" dirty="0" err="1"/>
              <a:t>cord</a:t>
            </a:r>
            <a:endParaRPr lang="da-DK" sz="1050" dirty="0"/>
          </a:p>
          <a:p>
            <a:pPr marL="144000" indent="-144000">
              <a:lnSpc>
                <a:spcPct val="120000"/>
              </a:lnSpc>
            </a:pPr>
            <a:r>
              <a:rPr lang="da-DK" sz="1050" dirty="0"/>
              <a:t>Low </a:t>
            </a:r>
            <a:r>
              <a:rPr lang="da-DK" sz="1050" dirty="0" err="1"/>
              <a:t>quality</a:t>
            </a:r>
            <a:r>
              <a:rPr lang="da-DK" sz="1050" dirty="0"/>
              <a:t> </a:t>
            </a:r>
            <a:r>
              <a:rPr lang="da-DK" sz="1050" dirty="0" err="1"/>
              <a:t>feeling</a:t>
            </a:r>
            <a:endParaRPr lang="da-DK" sz="1050" dirty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16783-326F-0ED1-997C-065884977F85}"/>
              </a:ext>
            </a:extLst>
          </p:cNvPr>
          <p:cNvSpPr txBox="1"/>
          <p:nvPr/>
        </p:nvSpPr>
        <p:spPr>
          <a:xfrm>
            <a:off x="475521" y="5569789"/>
            <a:ext cx="2670543" cy="704012"/>
          </a:xfrm>
          <a:prstGeom prst="rect">
            <a:avLst/>
          </a:prstGeom>
          <a:noFill/>
        </p:spPr>
        <p:txBody>
          <a:bodyPr wrap="square" lIns="216000" tIns="0" rIns="216000" bIns="216000" anchor="b" anchorCtr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Note: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Reflo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 version (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Recycled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) with smaller motor and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much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lower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 performance; 450W</a:t>
            </a:r>
            <a:b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</a:br>
            <a:endParaRPr kumimoji="0" lang="da-DK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 Light italic" panose="02000000000000000000" pitchFamily="2" charset="0"/>
              <a:ea typeface="Roboto Light italic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241D00-E9E1-CA2D-99B7-72A97886B34D}"/>
              </a:ext>
            </a:extLst>
          </p:cNvPr>
          <p:cNvSpPr txBox="1"/>
          <p:nvPr/>
        </p:nvSpPr>
        <p:spPr>
          <a:xfrm>
            <a:off x="3334928" y="5735989"/>
            <a:ext cx="2666639" cy="537812"/>
          </a:xfrm>
          <a:prstGeom prst="rect">
            <a:avLst/>
          </a:prstGeom>
          <a:noFill/>
        </p:spPr>
        <p:txBody>
          <a:bodyPr wrap="square" lIns="216000" tIns="0" rIns="216000" bIns="216000" anchor="b" anchorCtr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Note: PPR240 version has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comparable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 net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filling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 (6-6,5L), but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taller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than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 VP400</a:t>
            </a:r>
          </a:p>
        </p:txBody>
      </p:sp>
      <p:pic>
        <p:nvPicPr>
          <p:cNvPr id="7" name="Picture 6" descr="A black vacuum cleaner with a yellow tube&#10;&#10;Description automatically generated">
            <a:extLst>
              <a:ext uri="{FF2B5EF4-FFF2-40B4-BE49-F238E27FC236}">
                <a16:creationId xmlns:a16="http://schemas.microsoft.com/office/drawing/2014/main" id="{A27DFD6E-CB45-ECCF-5E8C-B42EFFA694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44" y="1863339"/>
            <a:ext cx="1500447" cy="1101436"/>
          </a:xfrm>
          <a:prstGeom prst="rect">
            <a:avLst/>
          </a:prstGeom>
        </p:spPr>
      </p:pic>
      <p:pic>
        <p:nvPicPr>
          <p:cNvPr id="10" name="Picture 9" descr="A black and yellow vacuum cleaner&#10;&#10;Description automatically generated">
            <a:extLst>
              <a:ext uri="{FF2B5EF4-FFF2-40B4-BE49-F238E27FC236}">
                <a16:creationId xmlns:a16="http://schemas.microsoft.com/office/drawing/2014/main" id="{CF280ABF-9127-7E40-F860-E8D418C385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150" y="1911350"/>
            <a:ext cx="1244600" cy="1053425"/>
          </a:xfrm>
          <a:prstGeom prst="rect">
            <a:avLst/>
          </a:prstGeom>
        </p:spPr>
      </p:pic>
      <p:pic>
        <p:nvPicPr>
          <p:cNvPr id="13" name="Picture 12" descr="A red and black vacuum cleaner&#10;&#10;Description automatically generated">
            <a:extLst>
              <a:ext uri="{FF2B5EF4-FFF2-40B4-BE49-F238E27FC236}">
                <a16:creationId xmlns:a16="http://schemas.microsoft.com/office/drawing/2014/main" id="{E8B1231F-4EB3-BCD9-A05F-981DCE1C56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167" y="1619676"/>
            <a:ext cx="1279784" cy="1279784"/>
          </a:xfrm>
          <a:prstGeom prst="rect">
            <a:avLst/>
          </a:prstGeom>
        </p:spPr>
      </p:pic>
      <p:pic>
        <p:nvPicPr>
          <p:cNvPr id="21" name="Picture 20" descr="A grey and yellow vacuum&#10;&#10;Description automatically generated">
            <a:extLst>
              <a:ext uri="{FF2B5EF4-FFF2-40B4-BE49-F238E27FC236}">
                <a16:creationId xmlns:a16="http://schemas.microsoft.com/office/drawing/2014/main" id="{01403CEE-476A-8EF7-81BE-DBCDC7D6AA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450" y="1816100"/>
            <a:ext cx="1244600" cy="1148675"/>
          </a:xfrm>
          <a:prstGeom prst="rect">
            <a:avLst/>
          </a:prstGeom>
        </p:spPr>
      </p:pic>
      <p:pic>
        <p:nvPicPr>
          <p:cNvPr id="30" name="Picture 29" descr="A black and green vacuum cleaner&#10;&#10;Description automatically generated">
            <a:extLst>
              <a:ext uri="{FF2B5EF4-FFF2-40B4-BE49-F238E27FC236}">
                <a16:creationId xmlns:a16="http://schemas.microsoft.com/office/drawing/2014/main" id="{D9893733-ED42-F6CA-90F2-625C23E27D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705" y="2027181"/>
            <a:ext cx="1795351" cy="1098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EA64E1-C929-1C8D-0D48-31D1B23C0F5B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26746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0966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5A39B80-0839-0933-CFB0-6A21BA61E35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90433" y="1516073"/>
            <a:ext cx="2666639" cy="4757727"/>
          </a:xfrm>
        </p:spPr>
        <p:txBody>
          <a:bodyPr tIns="1548000"/>
          <a:lstStyle/>
          <a:p>
            <a:pPr marL="0" indent="0">
              <a:buNone/>
            </a:pPr>
            <a:r>
              <a:rPr lang="da-DK" sz="1200" dirty="0" err="1">
                <a:latin typeface="+mj-lt"/>
              </a:rPr>
              <a:t>Sprintus</a:t>
            </a:r>
            <a:r>
              <a:rPr lang="da-DK" sz="1200" dirty="0">
                <a:latin typeface="+mj-lt"/>
              </a:rPr>
              <a:t> ERA EVO/TEC</a:t>
            </a:r>
          </a:p>
          <a:p>
            <a:pPr marL="144000" indent="-144000"/>
            <a:r>
              <a:rPr lang="da-DK" sz="1050" dirty="0"/>
              <a:t>Smaller net </a:t>
            </a:r>
            <a:r>
              <a:rPr lang="da-DK" sz="1050" dirty="0" err="1"/>
              <a:t>filling</a:t>
            </a:r>
            <a:r>
              <a:rPr lang="da-DK" sz="1050" dirty="0"/>
              <a:t>: 5L</a:t>
            </a:r>
          </a:p>
          <a:p>
            <a:pPr marL="144000" indent="-144000"/>
            <a:r>
              <a:rPr lang="da-DK" sz="1050" dirty="0" err="1"/>
              <a:t>Lower</a:t>
            </a:r>
            <a:r>
              <a:rPr lang="da-DK" sz="1050" dirty="0"/>
              <a:t> </a:t>
            </a:r>
            <a:r>
              <a:rPr lang="da-DK" sz="1050" dirty="0" err="1"/>
              <a:t>suction</a:t>
            </a:r>
            <a:r>
              <a:rPr lang="da-DK" sz="1050" dirty="0"/>
              <a:t> power &amp; </a:t>
            </a:r>
            <a:r>
              <a:rPr lang="da-DK" sz="1050" dirty="0" err="1"/>
              <a:t>higher</a:t>
            </a:r>
            <a:r>
              <a:rPr lang="da-DK" sz="1050" dirty="0"/>
              <a:t> </a:t>
            </a:r>
            <a:r>
              <a:rPr lang="da-DK" sz="1050" dirty="0" err="1"/>
              <a:t>noise</a:t>
            </a:r>
            <a:endParaRPr lang="da-DK" sz="1050" dirty="0"/>
          </a:p>
          <a:p>
            <a:pPr marL="144000" indent="-144000"/>
            <a:r>
              <a:rPr lang="da-DK" sz="1050" dirty="0"/>
              <a:t>More </a:t>
            </a:r>
            <a:r>
              <a:rPr lang="da-DK" sz="1050" dirty="0" err="1"/>
              <a:t>difficult</a:t>
            </a:r>
            <a:r>
              <a:rPr lang="da-DK" sz="1050" dirty="0"/>
              <a:t> to </a:t>
            </a:r>
            <a:r>
              <a:rPr lang="da-DK" sz="1050" dirty="0" err="1"/>
              <a:t>exchange</a:t>
            </a:r>
            <a:r>
              <a:rPr lang="da-DK" sz="1050" dirty="0"/>
              <a:t> </a:t>
            </a:r>
            <a:r>
              <a:rPr lang="da-DK" sz="1050" dirty="0" err="1"/>
              <a:t>cord</a:t>
            </a:r>
            <a:endParaRPr lang="da-DK" sz="1050" dirty="0"/>
          </a:p>
          <a:p>
            <a:pPr marL="144000" indent="-144000"/>
            <a:r>
              <a:rPr lang="da-DK" sz="1050" dirty="0"/>
              <a:t>More </a:t>
            </a:r>
            <a:r>
              <a:rPr lang="da-DK" sz="1050" dirty="0" err="1"/>
              <a:t>easily</a:t>
            </a:r>
            <a:r>
              <a:rPr lang="da-DK" sz="1050" dirty="0"/>
              <a:t> </a:t>
            </a:r>
            <a:r>
              <a:rPr lang="da-DK" sz="1050" dirty="0" err="1"/>
              <a:t>get</a:t>
            </a:r>
            <a:r>
              <a:rPr lang="da-DK" sz="1050" dirty="0"/>
              <a:t> tangled/</a:t>
            </a:r>
            <a:r>
              <a:rPr lang="da-DK" sz="1050" dirty="0" err="1"/>
              <a:t>stuck</a:t>
            </a:r>
            <a:r>
              <a:rPr lang="da-DK" sz="1050" dirty="0"/>
              <a:t> power </a:t>
            </a:r>
            <a:r>
              <a:rPr lang="da-DK" sz="1050" dirty="0" err="1"/>
              <a:t>cord</a:t>
            </a:r>
            <a:r>
              <a:rPr lang="da-DK" sz="1050" dirty="0"/>
              <a:t> (</a:t>
            </a:r>
            <a:r>
              <a:rPr lang="da-DK" sz="1050" dirty="0" err="1"/>
              <a:t>worst</a:t>
            </a:r>
            <a:r>
              <a:rPr lang="da-DK" sz="1050" dirty="0"/>
              <a:t>) - </a:t>
            </a:r>
            <a:r>
              <a:rPr lang="da-DK" sz="1050" dirty="0" err="1"/>
              <a:t>rewind</a:t>
            </a:r>
            <a:r>
              <a:rPr lang="da-DK" sz="1050" dirty="0"/>
              <a:t> not running </a:t>
            </a:r>
            <a:r>
              <a:rPr lang="da-DK" sz="1050" dirty="0" err="1"/>
              <a:t>seamless</a:t>
            </a:r>
            <a:endParaRPr lang="da-DK" sz="1050" dirty="0"/>
          </a:p>
          <a:p>
            <a:pPr marL="144000" indent="-144000"/>
            <a:r>
              <a:rPr lang="da-DK" sz="1050" dirty="0"/>
              <a:t>Non-</a:t>
            </a:r>
            <a:r>
              <a:rPr lang="da-DK" sz="1050" dirty="0" err="1"/>
              <a:t>ergonomic</a:t>
            </a:r>
            <a:r>
              <a:rPr lang="da-DK" sz="1050" dirty="0"/>
              <a:t> handle</a:t>
            </a:r>
          </a:p>
          <a:p>
            <a:pPr marL="144000" indent="-144000"/>
            <a:r>
              <a:rPr lang="da-DK" sz="1050" dirty="0" err="1">
                <a:sym typeface="Wingdings" panose="05000000000000000000" pitchFamily="2" charset="2"/>
              </a:rPr>
              <a:t>Often</a:t>
            </a:r>
            <a:r>
              <a:rPr lang="da-DK" sz="1050" dirty="0">
                <a:sym typeface="Wingdings" panose="05000000000000000000" pitchFamily="2" charset="2"/>
              </a:rPr>
              <a:t> </a:t>
            </a:r>
            <a:r>
              <a:rPr lang="da-DK" sz="1050" dirty="0" err="1">
                <a:sym typeface="Wingdings" panose="05000000000000000000" pitchFamily="2" charset="2"/>
              </a:rPr>
              <a:t>only</a:t>
            </a:r>
            <a:r>
              <a:rPr lang="da-DK" sz="1050" dirty="0">
                <a:sym typeface="Wingdings" panose="05000000000000000000" pitchFamily="2" charset="2"/>
              </a:rPr>
              <a:t> 12m </a:t>
            </a:r>
            <a:r>
              <a:rPr lang="da-DK" sz="1050" dirty="0" err="1">
                <a:sym typeface="Wingdings" panose="05000000000000000000" pitchFamily="2" charset="2"/>
              </a:rPr>
              <a:t>cord</a:t>
            </a:r>
            <a:endParaRPr lang="da-DK" sz="1050" dirty="0">
              <a:sym typeface="Wingdings" panose="05000000000000000000" pitchFamily="2" charset="2"/>
            </a:endParaRPr>
          </a:p>
          <a:p>
            <a:pPr marL="144000" indent="-144000"/>
            <a:r>
              <a:rPr lang="da-DK" sz="1050" dirty="0">
                <a:sym typeface="Wingdings" panose="05000000000000000000" pitchFamily="2" charset="2"/>
              </a:rPr>
              <a:t>Fragile hose </a:t>
            </a:r>
            <a:r>
              <a:rPr lang="da-DK" sz="1050" dirty="0" err="1">
                <a:sym typeface="Wingdings" panose="05000000000000000000" pitchFamily="2" charset="2"/>
              </a:rPr>
              <a:t>connection</a:t>
            </a:r>
            <a:endParaRPr lang="en-US" sz="1050" dirty="0">
              <a:sym typeface="Wingdings" panose="05000000000000000000" pitchFamily="2" charset="2"/>
            </a:endParaRPr>
          </a:p>
          <a:p>
            <a:pPr marL="144000" indent="-144000"/>
            <a:endParaRPr lang="da-DK" sz="1050" dirty="0"/>
          </a:p>
          <a:p>
            <a:pPr marL="144000" indent="-144000"/>
            <a:endParaRPr lang="da-DK" sz="105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FC2092-EA14-68DD-8A60-FF7F467B706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5521" y="1516072"/>
            <a:ext cx="2666639" cy="4757727"/>
          </a:xfrm>
        </p:spPr>
        <p:txBody>
          <a:bodyPr tIns="1548000"/>
          <a:lstStyle/>
          <a:p>
            <a:pPr marL="0" indent="0">
              <a:buNone/>
            </a:pPr>
            <a:r>
              <a:rPr lang="da-DK" sz="1200" dirty="0" err="1">
                <a:latin typeface="+mj-lt"/>
              </a:rPr>
              <a:t>Numatic</a:t>
            </a:r>
            <a:r>
              <a:rPr lang="da-DK" sz="1200" dirty="0">
                <a:latin typeface="+mj-lt"/>
              </a:rPr>
              <a:t> PPR or NRV/VNR</a:t>
            </a:r>
          </a:p>
          <a:p>
            <a:pPr marL="144000" indent="-144000"/>
            <a:r>
              <a:rPr lang="da-DK" sz="1050" dirty="0"/>
              <a:t>Lower net filling: 3.5L</a:t>
            </a:r>
          </a:p>
          <a:p>
            <a:pPr marL="144000" indent="-144000"/>
            <a:r>
              <a:rPr lang="da-DK" sz="1050" dirty="0" err="1"/>
              <a:t>Lower</a:t>
            </a:r>
            <a:r>
              <a:rPr lang="da-DK" sz="1050" dirty="0"/>
              <a:t> </a:t>
            </a:r>
            <a:r>
              <a:rPr lang="da-DK" sz="1050" dirty="0" err="1"/>
              <a:t>suction</a:t>
            </a:r>
            <a:r>
              <a:rPr lang="da-DK" sz="1050" dirty="0"/>
              <a:t> power &amp; </a:t>
            </a:r>
            <a:r>
              <a:rPr lang="da-DK" sz="1050" dirty="0" err="1"/>
              <a:t>higher</a:t>
            </a:r>
            <a:r>
              <a:rPr lang="da-DK" sz="1050" dirty="0"/>
              <a:t> </a:t>
            </a:r>
            <a:r>
              <a:rPr lang="da-DK" sz="1050" dirty="0" err="1"/>
              <a:t>noise</a:t>
            </a:r>
            <a:endParaRPr lang="da-DK" sz="1050" dirty="0"/>
          </a:p>
          <a:p>
            <a:pPr marL="144000" indent="-144000"/>
            <a:r>
              <a:rPr lang="da-DK" sz="1050" dirty="0"/>
              <a:t>Not same </a:t>
            </a:r>
            <a:r>
              <a:rPr lang="da-DK" sz="1050" dirty="0" err="1"/>
              <a:t>quality</a:t>
            </a:r>
            <a:r>
              <a:rPr lang="da-DK" sz="1050" dirty="0"/>
              <a:t>/</a:t>
            </a:r>
            <a:br>
              <a:rPr lang="da-DK" sz="1050" dirty="0"/>
            </a:br>
            <a:r>
              <a:rPr lang="da-DK" sz="1050" dirty="0" err="1"/>
              <a:t>functional</a:t>
            </a:r>
            <a:r>
              <a:rPr lang="da-DK" sz="1050" dirty="0"/>
              <a:t> perception </a:t>
            </a:r>
            <a:br>
              <a:rPr lang="da-DK" sz="1050" dirty="0"/>
            </a:br>
            <a:r>
              <a:rPr lang="da-DK" sz="1050" dirty="0"/>
              <a:t>and </a:t>
            </a:r>
            <a:r>
              <a:rPr lang="da-DK" sz="1050" dirty="0" err="1"/>
              <a:t>use</a:t>
            </a:r>
            <a:r>
              <a:rPr lang="da-DK" sz="1050" dirty="0"/>
              <a:t> as VP400</a:t>
            </a:r>
          </a:p>
          <a:p>
            <a:pPr marL="144000" indent="-144000"/>
            <a:r>
              <a:rPr lang="da-DK" sz="1050" dirty="0"/>
              <a:t>Non-</a:t>
            </a:r>
            <a:r>
              <a:rPr lang="da-DK" sz="1050" dirty="0" err="1"/>
              <a:t>ergonomic</a:t>
            </a:r>
            <a:r>
              <a:rPr lang="da-DK" sz="1050" dirty="0"/>
              <a:t> handle</a:t>
            </a:r>
          </a:p>
          <a:p>
            <a:pPr marL="144000" indent="-144000"/>
            <a:r>
              <a:rPr lang="da-DK" sz="1050" dirty="0"/>
              <a:t>Container </a:t>
            </a:r>
            <a:r>
              <a:rPr lang="da-DK" sz="1050" dirty="0" err="1"/>
              <a:t>access</a:t>
            </a:r>
            <a:r>
              <a:rPr lang="da-DK" sz="1050" dirty="0"/>
              <a:t> 2-step operation = more time (</a:t>
            </a:r>
            <a:r>
              <a:rPr lang="da-DK" sz="1050" dirty="0" err="1"/>
              <a:t>vs</a:t>
            </a:r>
            <a:r>
              <a:rPr lang="da-DK" sz="1050" dirty="0"/>
              <a:t> 1 step)</a:t>
            </a:r>
          </a:p>
          <a:p>
            <a:pPr marL="144000" indent="-144000"/>
            <a:r>
              <a:rPr lang="da-DK" sz="1050" dirty="0"/>
              <a:t>Rocker power switch </a:t>
            </a:r>
            <a:r>
              <a:rPr lang="da-DK" sz="1050" dirty="0" err="1"/>
              <a:t>less</a:t>
            </a:r>
            <a:r>
              <a:rPr lang="da-DK" sz="1050" dirty="0"/>
              <a:t> </a:t>
            </a:r>
            <a:r>
              <a:rPr lang="da-DK" sz="1050" dirty="0" err="1"/>
              <a:t>ergonomic</a:t>
            </a:r>
            <a:r>
              <a:rPr lang="da-DK" sz="1050" dirty="0"/>
              <a:t>/user </a:t>
            </a:r>
            <a:r>
              <a:rPr lang="da-DK" sz="1050" dirty="0" err="1"/>
              <a:t>friendly</a:t>
            </a:r>
            <a:r>
              <a:rPr lang="da-DK" sz="1050" dirty="0"/>
              <a:t> (</a:t>
            </a:r>
            <a:r>
              <a:rPr lang="da-DK" sz="1050" dirty="0" err="1"/>
              <a:t>vs</a:t>
            </a:r>
            <a:r>
              <a:rPr lang="da-DK" sz="1050" dirty="0"/>
              <a:t> large durable push </a:t>
            </a:r>
            <a:r>
              <a:rPr lang="da-DK" sz="1050" dirty="0" err="1"/>
              <a:t>button</a:t>
            </a:r>
            <a:r>
              <a:rPr lang="da-DK" sz="1050" dirty="0"/>
              <a:t>)</a:t>
            </a:r>
            <a:endParaRPr lang="en-US" sz="1050" dirty="0">
              <a:sym typeface="Wingdings" panose="05000000000000000000" pitchFamily="2" charset="2"/>
            </a:endParaRPr>
          </a:p>
          <a:p>
            <a:pPr marL="144000" indent="-144000"/>
            <a:r>
              <a:rPr lang="da-DK" sz="1050" dirty="0" err="1"/>
              <a:t>Often</a:t>
            </a:r>
            <a:r>
              <a:rPr lang="da-DK" sz="1050" dirty="0"/>
              <a:t> non-HEPA models present</a:t>
            </a:r>
          </a:p>
          <a:p>
            <a:pPr marL="144000" indent="-144000"/>
            <a:r>
              <a:rPr lang="da-DK" sz="1050" dirty="0">
                <a:sym typeface="Wingdings" panose="05000000000000000000" pitchFamily="2" charset="2"/>
              </a:rPr>
              <a:t>Only 12.5m cord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BA09FEB-35F1-4B5D-5D49-0387F0FF73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34929" y="1516074"/>
            <a:ext cx="2666639" cy="4757727"/>
          </a:xfrm>
        </p:spPr>
        <p:txBody>
          <a:bodyPr tIns="1548000"/>
          <a:lstStyle/>
          <a:p>
            <a:pPr marL="0" indent="0">
              <a:buNone/>
            </a:pPr>
            <a:r>
              <a:rPr lang="da-DK" sz="1200" dirty="0" err="1">
                <a:latin typeface="+mj-lt"/>
              </a:rPr>
              <a:t>Taski</a:t>
            </a:r>
            <a:r>
              <a:rPr lang="da-DK" sz="1200" dirty="0">
                <a:latin typeface="+mj-lt"/>
              </a:rPr>
              <a:t> AERO 8 Plus</a:t>
            </a:r>
          </a:p>
          <a:p>
            <a:pPr marL="144000" indent="-144000"/>
            <a:r>
              <a:rPr lang="da-DK" sz="1050" dirty="0" err="1"/>
              <a:t>Only</a:t>
            </a:r>
            <a:r>
              <a:rPr lang="da-DK" sz="1050" dirty="0"/>
              <a:t> 3L net </a:t>
            </a:r>
            <a:r>
              <a:rPr lang="da-DK" sz="1050" dirty="0" err="1"/>
              <a:t>filling</a:t>
            </a:r>
            <a:endParaRPr lang="da-DK" sz="1050" dirty="0"/>
          </a:p>
          <a:p>
            <a:pPr marL="144000" indent="-144000"/>
            <a:r>
              <a:rPr lang="da-DK" sz="1050" dirty="0" err="1"/>
              <a:t>Lower</a:t>
            </a:r>
            <a:r>
              <a:rPr lang="da-DK" sz="1050" dirty="0"/>
              <a:t> </a:t>
            </a:r>
            <a:r>
              <a:rPr lang="da-DK" sz="1050" dirty="0" err="1"/>
              <a:t>suction</a:t>
            </a:r>
            <a:r>
              <a:rPr lang="da-DK" sz="1050" dirty="0"/>
              <a:t> power &amp; </a:t>
            </a:r>
            <a:r>
              <a:rPr lang="da-DK" sz="1050" dirty="0" err="1"/>
              <a:t>higher</a:t>
            </a:r>
            <a:r>
              <a:rPr lang="da-DK" sz="1050" dirty="0"/>
              <a:t> </a:t>
            </a:r>
            <a:r>
              <a:rPr lang="da-DK" sz="1050" dirty="0" err="1"/>
              <a:t>noise</a:t>
            </a:r>
            <a:endParaRPr lang="da-DK" sz="1050" dirty="0"/>
          </a:p>
          <a:p>
            <a:pPr marL="144000" indent="-144000"/>
            <a:r>
              <a:rPr lang="da-DK" sz="1050" dirty="0"/>
              <a:t>More </a:t>
            </a:r>
            <a:r>
              <a:rPr lang="da-DK" sz="1050" dirty="0" err="1"/>
              <a:t>difficult</a:t>
            </a:r>
            <a:r>
              <a:rPr lang="da-DK" sz="1050" dirty="0"/>
              <a:t> to </a:t>
            </a:r>
            <a:r>
              <a:rPr lang="da-DK" sz="1050" dirty="0" err="1"/>
              <a:t>exchange</a:t>
            </a:r>
            <a:r>
              <a:rPr lang="da-DK" sz="1050" dirty="0"/>
              <a:t> </a:t>
            </a:r>
            <a:r>
              <a:rPr lang="da-DK" sz="1050" dirty="0" err="1"/>
              <a:t>cord</a:t>
            </a:r>
            <a:endParaRPr lang="da-DK" sz="1050" dirty="0"/>
          </a:p>
          <a:p>
            <a:pPr marL="144000" indent="-144000"/>
            <a:r>
              <a:rPr lang="da-DK" sz="1050" dirty="0"/>
              <a:t>Heavier; 7.5kg</a:t>
            </a:r>
          </a:p>
          <a:p>
            <a:pPr marL="144000" indent="-144000"/>
            <a:r>
              <a:rPr lang="da-DK" sz="1050" dirty="0"/>
              <a:t>Can </a:t>
            </a:r>
            <a:r>
              <a:rPr lang="da-DK" sz="1050" dirty="0" err="1"/>
              <a:t>tangle</a:t>
            </a:r>
            <a:r>
              <a:rPr lang="da-DK" sz="1050" dirty="0"/>
              <a:t>/</a:t>
            </a:r>
            <a:r>
              <a:rPr lang="da-DK" sz="1050" dirty="0" err="1"/>
              <a:t>get</a:t>
            </a:r>
            <a:r>
              <a:rPr lang="da-DK" sz="1050" dirty="0"/>
              <a:t> </a:t>
            </a:r>
            <a:r>
              <a:rPr lang="da-DK" sz="1050" dirty="0" err="1"/>
              <a:t>stuck</a:t>
            </a:r>
            <a:r>
              <a:rPr lang="da-DK" sz="1050" dirty="0"/>
              <a:t> power </a:t>
            </a:r>
            <a:r>
              <a:rPr lang="da-DK" sz="1050" dirty="0" err="1"/>
              <a:t>cord</a:t>
            </a:r>
            <a:endParaRPr lang="da-DK" sz="1050" dirty="0"/>
          </a:p>
          <a:p>
            <a:pPr marL="144000" indent="-144000"/>
            <a:r>
              <a:rPr lang="da-DK" sz="1050" dirty="0"/>
              <a:t>Non-</a:t>
            </a:r>
            <a:r>
              <a:rPr lang="da-DK" sz="1050" dirty="0" err="1"/>
              <a:t>ergonomic</a:t>
            </a:r>
            <a:r>
              <a:rPr lang="da-DK" sz="1050" dirty="0"/>
              <a:t> handle</a:t>
            </a:r>
          </a:p>
          <a:p>
            <a:pPr marL="144000" indent="-144000"/>
            <a:r>
              <a:rPr lang="da-DK" sz="1050" dirty="0" err="1"/>
              <a:t>Often</a:t>
            </a:r>
            <a:r>
              <a:rPr lang="da-DK" sz="1050" dirty="0"/>
              <a:t> non-HEPA models present</a:t>
            </a:r>
          </a:p>
          <a:p>
            <a:pPr marL="144000" indent="-144000"/>
            <a:r>
              <a:rPr lang="da-DK" sz="1050" dirty="0" err="1">
                <a:sym typeface="Wingdings" panose="05000000000000000000" pitchFamily="2" charset="2"/>
              </a:rPr>
              <a:t>Often</a:t>
            </a:r>
            <a:r>
              <a:rPr lang="da-DK" sz="1050" dirty="0">
                <a:sym typeface="Wingdings" panose="05000000000000000000" pitchFamily="2" charset="2"/>
              </a:rPr>
              <a:t> </a:t>
            </a:r>
            <a:r>
              <a:rPr lang="da-DK" sz="1050" dirty="0" err="1">
                <a:sym typeface="Wingdings" panose="05000000000000000000" pitchFamily="2" charset="2"/>
              </a:rPr>
              <a:t>only</a:t>
            </a:r>
            <a:r>
              <a:rPr lang="da-DK" sz="1050" dirty="0">
                <a:sym typeface="Wingdings" panose="05000000000000000000" pitchFamily="2" charset="2"/>
              </a:rPr>
              <a:t> 12m </a:t>
            </a:r>
            <a:r>
              <a:rPr lang="da-DK" sz="1050" dirty="0" err="1">
                <a:sym typeface="Wingdings" panose="05000000000000000000" pitchFamily="2" charset="2"/>
              </a:rPr>
              <a:t>cord</a:t>
            </a:r>
            <a:endParaRPr lang="en-US" sz="1050" dirty="0">
              <a:sym typeface="Wingdings" panose="05000000000000000000" pitchFamily="2" charset="2"/>
            </a:endParaRPr>
          </a:p>
          <a:p>
            <a:pPr marL="144000" indent="-144000"/>
            <a:endParaRPr lang="da-DK" sz="1050" dirty="0"/>
          </a:p>
          <a:p>
            <a:pPr marL="144000" indent="-144000"/>
            <a:endParaRPr lang="da-DK" sz="105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53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err="1"/>
              <a:t>Selected</a:t>
            </a:r>
            <a:r>
              <a:rPr lang="da-DK"/>
              <a:t> </a:t>
            </a:r>
            <a:r>
              <a:rPr lang="da-DK" err="1"/>
              <a:t>key</a:t>
            </a:r>
            <a:r>
              <a:rPr lang="da-DK"/>
              <a:t> </a:t>
            </a:r>
            <a:r>
              <a:rPr lang="da-DK" err="1"/>
              <a:t>competitors</a:t>
            </a:r>
            <a:r>
              <a:rPr lang="da-DK"/>
              <a:t> | </a:t>
            </a:r>
            <a:r>
              <a:rPr lang="da-DK" err="1">
                <a:solidFill>
                  <a:schemeClr val="accent2"/>
                </a:solidFill>
              </a:rPr>
              <a:t>Why</a:t>
            </a:r>
            <a:r>
              <a:rPr lang="da-DK">
                <a:solidFill>
                  <a:schemeClr val="accent2"/>
                </a:solidFill>
              </a:rPr>
              <a:t> not </a:t>
            </a:r>
            <a:r>
              <a:rPr lang="da-DK" err="1">
                <a:solidFill>
                  <a:schemeClr val="accent2"/>
                </a:solidFill>
              </a:rPr>
              <a:t>competitor</a:t>
            </a:r>
            <a:r>
              <a:rPr lang="da-DK">
                <a:solidFill>
                  <a:schemeClr val="accent2"/>
                </a:solidFill>
              </a:rPr>
              <a:t> </a:t>
            </a:r>
            <a:r>
              <a:rPr lang="da-DK" err="1">
                <a:solidFill>
                  <a:schemeClr val="accent2"/>
                </a:solidFill>
              </a:rPr>
              <a:t>vs</a:t>
            </a:r>
            <a:r>
              <a:rPr lang="da-DK">
                <a:solidFill>
                  <a:schemeClr val="accent2"/>
                </a:solidFill>
              </a:rPr>
              <a:t> Nilfisk VP400?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5 | VP400 Match-up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B5E16C0F-B9AD-40E6-9566-B017F6B486C7}"/>
              </a:ext>
            </a:extLst>
          </p:cNvPr>
          <p:cNvSpPr txBox="1">
            <a:spLocks/>
          </p:cNvSpPr>
          <p:nvPr/>
        </p:nvSpPr>
        <p:spPr>
          <a:xfrm>
            <a:off x="9045936" y="1516072"/>
            <a:ext cx="2666639" cy="475772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548000" rIns="180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200" dirty="0">
                <a:latin typeface="+mj-lt"/>
              </a:rPr>
              <a:t>Hako </a:t>
            </a:r>
            <a:r>
              <a:rPr lang="da-DK" sz="1200" dirty="0" err="1">
                <a:latin typeface="+mj-lt"/>
              </a:rPr>
              <a:t>Supervac</a:t>
            </a:r>
            <a:r>
              <a:rPr lang="da-DK" sz="1200" dirty="0">
                <a:latin typeface="+mj-lt"/>
              </a:rPr>
              <a:t> </a:t>
            </a:r>
            <a:r>
              <a:rPr lang="da-DK" sz="1200" dirty="0" err="1">
                <a:latin typeface="+mj-lt"/>
              </a:rPr>
              <a:t>Proff</a:t>
            </a:r>
            <a:r>
              <a:rPr lang="da-DK" sz="1200" dirty="0">
                <a:latin typeface="+mj-lt"/>
              </a:rPr>
              <a:t> 1.2</a:t>
            </a:r>
          </a:p>
          <a:p>
            <a:pPr marL="144000" indent="-144000">
              <a:lnSpc>
                <a:spcPct val="120000"/>
              </a:lnSpc>
            </a:pPr>
            <a:r>
              <a:rPr lang="da-DK" sz="1050" dirty="0"/>
              <a:t>Net filling only 4.8L</a:t>
            </a:r>
          </a:p>
          <a:p>
            <a:pPr marL="144000" indent="-144000"/>
            <a:r>
              <a:rPr lang="da-DK" sz="1050" dirty="0" err="1"/>
              <a:t>Lower</a:t>
            </a:r>
            <a:r>
              <a:rPr lang="da-DK" sz="1050" dirty="0"/>
              <a:t> </a:t>
            </a:r>
            <a:r>
              <a:rPr lang="da-DK" sz="1050" dirty="0" err="1"/>
              <a:t>suction</a:t>
            </a:r>
            <a:r>
              <a:rPr lang="da-DK" sz="1050" dirty="0"/>
              <a:t> power &amp; </a:t>
            </a:r>
            <a:r>
              <a:rPr lang="da-DK" sz="1050" dirty="0" err="1"/>
              <a:t>higher</a:t>
            </a:r>
            <a:r>
              <a:rPr lang="da-DK" sz="1050" dirty="0"/>
              <a:t> </a:t>
            </a:r>
            <a:r>
              <a:rPr lang="da-DK" sz="1050" dirty="0" err="1"/>
              <a:t>noise</a:t>
            </a:r>
            <a:endParaRPr lang="da-DK" sz="1050" dirty="0"/>
          </a:p>
          <a:p>
            <a:pPr marL="144000" indent="-144000">
              <a:lnSpc>
                <a:spcPct val="120000"/>
              </a:lnSpc>
            </a:pPr>
            <a:r>
              <a:rPr lang="da-DK" sz="1050" dirty="0"/>
              <a:t>More </a:t>
            </a:r>
            <a:r>
              <a:rPr lang="da-DK" sz="1050" dirty="0" err="1"/>
              <a:t>difficult</a:t>
            </a:r>
            <a:r>
              <a:rPr lang="da-DK" sz="1050" dirty="0"/>
              <a:t> to </a:t>
            </a:r>
            <a:r>
              <a:rPr lang="da-DK" sz="1050" dirty="0" err="1"/>
              <a:t>exchange</a:t>
            </a:r>
            <a:r>
              <a:rPr lang="da-DK" sz="1050" dirty="0"/>
              <a:t> </a:t>
            </a:r>
            <a:r>
              <a:rPr lang="da-DK" sz="1050" dirty="0" err="1"/>
              <a:t>cord</a:t>
            </a:r>
            <a:endParaRPr lang="da-DK" sz="1050" dirty="0"/>
          </a:p>
          <a:p>
            <a:pPr marL="144000" indent="-144000">
              <a:lnSpc>
                <a:spcPct val="120000"/>
              </a:lnSpc>
            </a:pPr>
            <a:r>
              <a:rPr lang="da-DK" sz="1050" dirty="0"/>
              <a:t>Heavier; 7.5kg</a:t>
            </a:r>
          </a:p>
          <a:p>
            <a:pPr marL="144000" indent="-144000">
              <a:lnSpc>
                <a:spcPct val="120000"/>
              </a:lnSpc>
            </a:pPr>
            <a:r>
              <a:rPr lang="da-DK" sz="1050" dirty="0"/>
              <a:t>Uses 2.1 rounds per meter </a:t>
            </a:r>
            <a:br>
              <a:rPr lang="da-DK" sz="1050" dirty="0"/>
            </a:br>
            <a:r>
              <a:rPr lang="da-DK" sz="1050" dirty="0"/>
              <a:t>(other around 1.7-1.8)</a:t>
            </a:r>
          </a:p>
          <a:p>
            <a:pPr marL="144000" indent="-144000">
              <a:lnSpc>
                <a:spcPct val="120000"/>
              </a:lnSpc>
            </a:pPr>
            <a:r>
              <a:rPr lang="da-DK" sz="1050" dirty="0" err="1"/>
              <a:t>Quite</a:t>
            </a:r>
            <a:r>
              <a:rPr lang="da-DK" sz="1050" dirty="0"/>
              <a:t> </a:t>
            </a:r>
            <a:r>
              <a:rPr lang="da-DK" sz="1050" dirty="0" err="1"/>
              <a:t>similar</a:t>
            </a:r>
            <a:r>
              <a:rPr lang="da-DK" sz="1050" dirty="0"/>
              <a:t> </a:t>
            </a:r>
            <a:r>
              <a:rPr lang="da-DK" sz="1050" dirty="0" err="1"/>
              <a:t>rewind</a:t>
            </a:r>
            <a:r>
              <a:rPr lang="da-DK" sz="1050" dirty="0"/>
              <a:t> </a:t>
            </a:r>
            <a:r>
              <a:rPr lang="da-DK" sz="1050" dirty="0" err="1"/>
              <a:t>quality</a:t>
            </a:r>
            <a:r>
              <a:rPr lang="da-DK" sz="1050" dirty="0"/>
              <a:t>/</a:t>
            </a:r>
            <a:r>
              <a:rPr lang="da-DK" sz="1050" dirty="0" err="1"/>
              <a:t>functionality</a:t>
            </a:r>
            <a:r>
              <a:rPr lang="da-DK" sz="1050" dirty="0"/>
              <a:t> </a:t>
            </a:r>
            <a:r>
              <a:rPr lang="da-DK" sz="1050" dirty="0" err="1"/>
              <a:t>vs</a:t>
            </a:r>
            <a:r>
              <a:rPr lang="da-DK" sz="1050" dirty="0"/>
              <a:t> VP400, but </a:t>
            </a:r>
            <a:r>
              <a:rPr lang="da-DK" sz="1050" dirty="0" err="1"/>
              <a:t>higher</a:t>
            </a:r>
            <a:r>
              <a:rPr lang="da-DK" sz="1050" dirty="0"/>
              <a:t> </a:t>
            </a:r>
            <a:r>
              <a:rPr lang="da-DK" sz="1050" dirty="0" err="1"/>
              <a:t>price</a:t>
            </a:r>
            <a:r>
              <a:rPr lang="da-DK" sz="1050" dirty="0"/>
              <a:t> point</a:t>
            </a:r>
          </a:p>
          <a:p>
            <a:pPr marL="144000" indent="-144000">
              <a:lnSpc>
                <a:spcPct val="120000"/>
              </a:lnSpc>
            </a:pPr>
            <a:r>
              <a:rPr lang="da-DK" sz="1050" dirty="0"/>
              <a:t>14m </a:t>
            </a:r>
            <a:r>
              <a:rPr lang="da-DK" sz="1050" dirty="0" err="1"/>
              <a:t>cord</a:t>
            </a:r>
            <a:r>
              <a:rPr lang="da-DK" sz="1050" dirty="0"/>
              <a:t> (</a:t>
            </a:r>
            <a:r>
              <a:rPr lang="da-DK" sz="1050" dirty="0" err="1"/>
              <a:t>vs</a:t>
            </a:r>
            <a:r>
              <a:rPr lang="da-DK" sz="1050" dirty="0"/>
              <a:t> 15m)</a:t>
            </a:r>
          </a:p>
          <a:p>
            <a:pPr marL="144000" indent="-144000">
              <a:lnSpc>
                <a:spcPct val="120000"/>
              </a:lnSpc>
            </a:pPr>
            <a:r>
              <a:rPr lang="da-DK" sz="1050" dirty="0" err="1"/>
              <a:t>Flimsy</a:t>
            </a:r>
            <a:r>
              <a:rPr lang="da-DK" sz="1050" dirty="0"/>
              <a:t> </a:t>
            </a:r>
            <a:r>
              <a:rPr lang="da-DK" sz="1050" dirty="0" err="1"/>
              <a:t>latch</a:t>
            </a:r>
            <a:endParaRPr lang="da-DK" sz="1050" dirty="0"/>
          </a:p>
          <a:p>
            <a:pPr marL="144000" indent="-144000">
              <a:lnSpc>
                <a:spcPct val="120000"/>
              </a:lnSpc>
            </a:pPr>
            <a:r>
              <a:rPr lang="da-DK" sz="1050" dirty="0"/>
              <a:t>HEPA </a:t>
            </a:r>
            <a:r>
              <a:rPr lang="da-DK" sz="1050" dirty="0" err="1"/>
              <a:t>replace</a:t>
            </a:r>
            <a:r>
              <a:rPr lang="da-DK" sz="1050" dirty="0"/>
              <a:t>; </a:t>
            </a:r>
            <a:r>
              <a:rPr lang="da-DK" sz="1050" dirty="0" err="1"/>
              <a:t>screws</a:t>
            </a:r>
            <a:r>
              <a:rPr lang="da-DK" sz="1050" dirty="0"/>
              <a:t>/</a:t>
            </a:r>
            <a:r>
              <a:rPr lang="da-DK" sz="1050" dirty="0" err="1"/>
              <a:t>tool</a:t>
            </a:r>
            <a:endParaRPr lang="da-DK" sz="1050" dirty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a-DK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15EBDA-07F1-E275-D660-96086112CE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875" y="1334765"/>
            <a:ext cx="2023768" cy="1964823"/>
          </a:xfrm>
          <a:prstGeom prst="rect">
            <a:avLst/>
          </a:prstGeom>
        </p:spPr>
      </p:pic>
      <p:pic>
        <p:nvPicPr>
          <p:cNvPr id="6" name="Picture 5" descr="A grey and orange vacuum cleaner&#10;&#10;Description automatically generated">
            <a:extLst>
              <a:ext uri="{FF2B5EF4-FFF2-40B4-BE49-F238E27FC236}">
                <a16:creationId xmlns:a16="http://schemas.microsoft.com/office/drawing/2014/main" id="{71280F2C-789C-1D75-9A6E-61089E3F0C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1072" y="1586931"/>
            <a:ext cx="1358608" cy="1460492"/>
          </a:xfrm>
          <a:prstGeom prst="rect">
            <a:avLst/>
          </a:prstGeom>
        </p:spPr>
      </p:pic>
      <p:pic>
        <p:nvPicPr>
          <p:cNvPr id="17" name="Picture 16" descr="A black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C417ADD9-EB76-FF1A-C3E8-98853E40D81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96" y="1657895"/>
            <a:ext cx="1349994" cy="1460492"/>
          </a:xfrm>
          <a:prstGeom prst="rect">
            <a:avLst/>
          </a:prstGeom>
        </p:spPr>
      </p:pic>
      <p:pic>
        <p:nvPicPr>
          <p:cNvPr id="8" name="Picture 7" descr="A grey and orange vacuum cleaner&#10;&#10;Description automatically generated">
            <a:extLst>
              <a:ext uri="{FF2B5EF4-FFF2-40B4-BE49-F238E27FC236}">
                <a16:creationId xmlns:a16="http://schemas.microsoft.com/office/drawing/2014/main" id="{6A6C9D68-82C4-B1B7-E511-F089E680DB1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353" y="1566602"/>
            <a:ext cx="1539804" cy="1539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F8ED19-655C-D29A-6910-1F199ABC7EAD}"/>
              </a:ext>
            </a:extLst>
          </p:cNvPr>
          <p:cNvSpPr txBox="1"/>
          <p:nvPr/>
        </p:nvSpPr>
        <p:spPr>
          <a:xfrm>
            <a:off x="3334928" y="5735989"/>
            <a:ext cx="2122312" cy="371613"/>
          </a:xfrm>
          <a:prstGeom prst="rect">
            <a:avLst/>
          </a:prstGeom>
          <a:noFill/>
        </p:spPr>
        <p:txBody>
          <a:bodyPr wrap="square" lIns="216000" tIns="0" rIns="216000" bIns="216000" anchor="b" anchorCtr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 italic" panose="02000000000000000000" pitchFamily="2" charset="0"/>
                <a:ea typeface="Roboto Light italic" panose="02000000000000000000" pitchFamily="2" charset="0"/>
                <a:cs typeface="+mn-cs"/>
              </a:rPr>
              <a:t>Note: Taski 15 only 4L net filling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A10555-35D8-D6AD-B954-17F64981397D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6279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D96731-4457-479A-9693-A9B085541CF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13327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D96731-4457-479A-9693-A9B085541C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B0398-1B2B-49FE-AB54-E40FA103EDF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09879-F6A9-4578-8B86-059D0C58797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7B6F2F-F376-4E6C-A66A-5A394A76D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Tech Specifications*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DD11248-CE86-4374-90AF-7AE97250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6 | Competitor Overview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7568F73-1164-764D-B18E-515564BE4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255213"/>
              </p:ext>
            </p:extLst>
          </p:nvPr>
        </p:nvGraphicFramePr>
        <p:xfrm>
          <a:off x="475519" y="1219197"/>
          <a:ext cx="11240960" cy="502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769">
                  <a:extLst>
                    <a:ext uri="{9D8B030D-6E8A-4147-A177-3AD203B41FA5}">
                      <a16:colId xmlns:a16="http://schemas.microsoft.com/office/drawing/2014/main" val="3165311459"/>
                    </a:ext>
                  </a:extLst>
                </a:gridCol>
                <a:gridCol w="250362">
                  <a:extLst>
                    <a:ext uri="{9D8B030D-6E8A-4147-A177-3AD203B41FA5}">
                      <a16:colId xmlns:a16="http://schemas.microsoft.com/office/drawing/2014/main" val="1138808169"/>
                    </a:ext>
                  </a:extLst>
                </a:gridCol>
                <a:gridCol w="810694">
                  <a:extLst>
                    <a:ext uri="{9D8B030D-6E8A-4147-A177-3AD203B41FA5}">
                      <a16:colId xmlns:a16="http://schemas.microsoft.com/office/drawing/2014/main" val="2302411893"/>
                    </a:ext>
                  </a:extLst>
                </a:gridCol>
                <a:gridCol w="667631">
                  <a:extLst>
                    <a:ext uri="{9D8B030D-6E8A-4147-A177-3AD203B41FA5}">
                      <a16:colId xmlns:a16="http://schemas.microsoft.com/office/drawing/2014/main" val="4101879914"/>
                    </a:ext>
                  </a:extLst>
                </a:gridCol>
                <a:gridCol w="759608">
                  <a:extLst>
                    <a:ext uri="{9D8B030D-6E8A-4147-A177-3AD203B41FA5}">
                      <a16:colId xmlns:a16="http://schemas.microsoft.com/office/drawing/2014/main" val="2143766546"/>
                    </a:ext>
                  </a:extLst>
                </a:gridCol>
                <a:gridCol w="563480">
                  <a:extLst>
                    <a:ext uri="{9D8B030D-6E8A-4147-A177-3AD203B41FA5}">
                      <a16:colId xmlns:a16="http://schemas.microsoft.com/office/drawing/2014/main" val="1704851174"/>
                    </a:ext>
                  </a:extLst>
                </a:gridCol>
                <a:gridCol w="633513">
                  <a:extLst>
                    <a:ext uri="{9D8B030D-6E8A-4147-A177-3AD203B41FA5}">
                      <a16:colId xmlns:a16="http://schemas.microsoft.com/office/drawing/2014/main" val="3772614997"/>
                    </a:ext>
                  </a:extLst>
                </a:gridCol>
                <a:gridCol w="623297">
                  <a:extLst>
                    <a:ext uri="{9D8B030D-6E8A-4147-A177-3AD203B41FA5}">
                      <a16:colId xmlns:a16="http://schemas.microsoft.com/office/drawing/2014/main" val="3405299520"/>
                    </a:ext>
                  </a:extLst>
                </a:gridCol>
                <a:gridCol w="684605">
                  <a:extLst>
                    <a:ext uri="{9D8B030D-6E8A-4147-A177-3AD203B41FA5}">
                      <a16:colId xmlns:a16="http://schemas.microsoft.com/office/drawing/2014/main" val="1347579061"/>
                    </a:ext>
                  </a:extLst>
                </a:gridCol>
                <a:gridCol w="684605">
                  <a:extLst>
                    <a:ext uri="{9D8B030D-6E8A-4147-A177-3AD203B41FA5}">
                      <a16:colId xmlns:a16="http://schemas.microsoft.com/office/drawing/2014/main" val="1660747270"/>
                    </a:ext>
                  </a:extLst>
                </a:gridCol>
                <a:gridCol w="589230">
                  <a:extLst>
                    <a:ext uri="{9D8B030D-6E8A-4147-A177-3AD203B41FA5}">
                      <a16:colId xmlns:a16="http://schemas.microsoft.com/office/drawing/2014/main" val="88626014"/>
                    </a:ext>
                  </a:extLst>
                </a:gridCol>
                <a:gridCol w="611955">
                  <a:extLst>
                    <a:ext uri="{9D8B030D-6E8A-4147-A177-3AD203B41FA5}">
                      <a16:colId xmlns:a16="http://schemas.microsoft.com/office/drawing/2014/main" val="1534189962"/>
                    </a:ext>
                  </a:extLst>
                </a:gridCol>
                <a:gridCol w="619942">
                  <a:extLst>
                    <a:ext uri="{9D8B030D-6E8A-4147-A177-3AD203B41FA5}">
                      <a16:colId xmlns:a16="http://schemas.microsoft.com/office/drawing/2014/main" val="1507008315"/>
                    </a:ext>
                  </a:extLst>
                </a:gridCol>
                <a:gridCol w="691475">
                  <a:extLst>
                    <a:ext uri="{9D8B030D-6E8A-4147-A177-3AD203B41FA5}">
                      <a16:colId xmlns:a16="http://schemas.microsoft.com/office/drawing/2014/main" val="2384879019"/>
                    </a:ext>
                  </a:extLst>
                </a:gridCol>
                <a:gridCol w="785118">
                  <a:extLst>
                    <a:ext uri="{9D8B030D-6E8A-4147-A177-3AD203B41FA5}">
                      <a16:colId xmlns:a16="http://schemas.microsoft.com/office/drawing/2014/main" val="414307257"/>
                    </a:ext>
                  </a:extLst>
                </a:gridCol>
                <a:gridCol w="621676">
                  <a:extLst>
                    <a:ext uri="{9D8B030D-6E8A-4147-A177-3AD203B41FA5}">
                      <a16:colId xmlns:a16="http://schemas.microsoft.com/office/drawing/2014/main" val="3083544252"/>
                    </a:ext>
                  </a:extLst>
                </a:gridCol>
              </a:tblGrid>
              <a:tr h="530911"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tx1"/>
                          </a:solidFill>
                          <a:latin typeface="+mj-lt"/>
                        </a:rPr>
                        <a:t>Features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VP300</a:t>
                      </a:r>
                      <a:r>
                        <a:rPr lang="en-US" sz="1000" i="0" dirty="0">
                          <a:solidFill>
                            <a:schemeClr val="accent3"/>
                          </a:solidFill>
                          <a:latin typeface="+mj-lt"/>
                        </a:rPr>
                        <a:t> </a:t>
                      </a: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/ VP400</a:t>
                      </a:r>
                      <a:br>
                        <a:rPr lang="en-US" sz="1000" i="0" dirty="0">
                          <a:solidFill>
                            <a:schemeClr val="accent3"/>
                          </a:solidFill>
                          <a:latin typeface="+mj-lt"/>
                        </a:rPr>
                      </a:b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+mn-lt"/>
                        </a:rPr>
                        <a:t>(New - EU)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latinLnBrk="0" hangingPunct="1"/>
                      <a:r>
                        <a:rPr lang="en-US" sz="1000" b="1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Numatic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defTabSz="1023967" rtl="0" eaLnBrk="1" latinLnBrk="0" hangingPunct="1"/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ERP180</a:t>
                      </a:r>
                      <a:br>
                        <a:rPr lang="en-US" sz="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&amp; PRP180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Numatic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  <a:latin typeface="+mj-lt"/>
                        </a:rPr>
                        <a:t>PSP180/240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Kärcher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 T10/1</a:t>
                      </a:r>
                      <a:endParaRPr lang="en-US" sz="1000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Kärcher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T11/1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Kärcher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T12/1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Sprintus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 Ares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Sprintus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Floory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IPC</a:t>
                      </a:r>
                    </a:p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LP 1/12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 dirty="0" err="1">
                          <a:solidFill>
                            <a:schemeClr val="tx1"/>
                          </a:solidFill>
                          <a:latin typeface="+mj-lt"/>
                        </a:rPr>
                        <a:t>iVac</a:t>
                      </a: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 6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Numatic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j-lt"/>
                        </a:rPr>
                        <a:t>PPR170/240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Taski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AERO 8 PLUS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Sprintus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ERA EVO/TEC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HAKO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Supervac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349373"/>
                  </a:ext>
                </a:extLst>
              </a:tr>
              <a:tr h="248288">
                <a:tc>
                  <a:txBody>
                    <a:bodyPr/>
                    <a:lstStyle/>
                    <a:p>
                      <a:r>
                        <a:rPr lang="en-US" sz="900" b="0">
                          <a:latin typeface="+mn-lt"/>
                        </a:rPr>
                        <a:t>Rated power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W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700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420 or 620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620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700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900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700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700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700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900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850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620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585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700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900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330945"/>
                  </a:ext>
                </a:extLst>
              </a:tr>
              <a:tr h="248288">
                <a:tc>
                  <a:txBody>
                    <a:bodyPr/>
                    <a:lstStyle/>
                    <a:p>
                      <a:r>
                        <a:rPr lang="en-US" sz="900" b="0">
                          <a:latin typeface="+mn-lt"/>
                        </a:rPr>
                        <a:t>Gross capacity/size claim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L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 / 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7,5/10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7/11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 / 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8/13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9/13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523458"/>
                  </a:ext>
                </a:extLst>
              </a:tr>
              <a:tr h="248288">
                <a:tc>
                  <a:txBody>
                    <a:bodyPr/>
                    <a:lstStyle/>
                    <a:p>
                      <a:r>
                        <a:rPr lang="en-US" sz="900" b="0" dirty="0">
                          <a:latin typeface="+mn-lt"/>
                        </a:rPr>
                        <a:t>Net filling (</a:t>
                      </a:r>
                      <a:r>
                        <a:rPr lang="en-US" sz="900" b="0" dirty="0">
                          <a:solidFill>
                            <a:schemeClr val="accent3"/>
                          </a:solidFill>
                          <a:latin typeface="+mn-lt"/>
                        </a:rPr>
                        <a:t>Test</a:t>
                      </a:r>
                      <a:r>
                        <a:rPr lang="en-US" sz="900" b="0" dirty="0">
                          <a:latin typeface="+mn-lt"/>
                        </a:rPr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L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6.5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3.6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3.6 / 6.4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1.8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1.9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2.6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3.3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TBD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3.6 / 6.4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5.5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4.8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03772"/>
                  </a:ext>
                </a:extLst>
              </a:tr>
              <a:tr h="248288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latin typeface="+mn-lt"/>
                        </a:rPr>
                        <a:t>Net filling ratio (net vs claim)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0.65</a:t>
                      </a:r>
                      <a:endParaRPr lang="en-US" sz="900" i="1" dirty="0"/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0.45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0.45 / 0.64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0.18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0.17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0.21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0.27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i="1" dirty="0"/>
                        <a:t>0.45 / 0.64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0.37/0.23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0.61/0.42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/>
                        <a:t>0.48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717623"/>
                  </a:ext>
                </a:extLst>
              </a:tr>
              <a:tr h="369412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latin typeface="+mn-lt"/>
                        </a:rPr>
                        <a:t>Main filter surface size</a:t>
                      </a:r>
                      <a:br>
                        <a:rPr lang="en-US" sz="900" b="0" dirty="0">
                          <a:latin typeface="+mn-lt"/>
                        </a:rPr>
                      </a:br>
                      <a:r>
                        <a:rPr lang="en-US" sz="900" b="0" dirty="0">
                          <a:latin typeface="+mn-lt"/>
                        </a:rPr>
                        <a:t>&amp; type (smallest = 1)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3: HEPA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on most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Std.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Std.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1: Std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(HEPA opt)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1: Std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(HEPA opt)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1: Std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(HEPA opt)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Std.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u="none" dirty="0">
                          <a:solidFill>
                            <a:schemeClr val="tx1"/>
                          </a:solidFill>
                        </a:rPr>
                        <a:t>Std.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Std.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2: Std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(HEPA opt)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2.5: Std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(HEPA opt)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2.5: Std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(HEPA opt)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1: Std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(HEPA opt)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3:; HEPA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151389"/>
                  </a:ext>
                </a:extLst>
              </a:tr>
              <a:tr h="369412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latin typeface="+mn-lt"/>
                        </a:rPr>
                        <a:t>Airflow***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l/s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32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xx &amp; 48</a:t>
                      </a:r>
                    </a:p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26 &amp; 30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48</a:t>
                      </a:r>
                    </a:p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29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43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32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40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29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43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30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43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27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50</a:t>
                      </a:r>
                    </a:p>
                    <a:p>
                      <a:pPr algn="ctr"/>
                      <a:endParaRPr lang="en-US" sz="900" dirty="0"/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48</a:t>
                      </a:r>
                    </a:p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31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33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28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26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28.5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375624"/>
                  </a:ext>
                </a:extLst>
              </a:tr>
              <a:tr h="369412">
                <a:tc>
                  <a:txBody>
                    <a:bodyPr/>
                    <a:lstStyle/>
                    <a:p>
                      <a:r>
                        <a:rPr lang="en-US" sz="900" b="0" dirty="0">
                          <a:latin typeface="+mn-lt"/>
                        </a:rPr>
                        <a:t>Vacuum***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kPa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17 &amp; 22.5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15 &amp; 17.5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22.5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17.5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22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22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23.5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22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22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22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22</a:t>
                      </a:r>
                    </a:p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17.5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21</a:t>
                      </a:r>
                    </a:p>
                    <a:p>
                      <a:pPr algn="ctr"/>
                      <a:endParaRPr lang="en-US" sz="900" dirty="0"/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22.5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18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16.5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22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27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22.5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518382"/>
                  </a:ext>
                </a:extLst>
              </a:tr>
              <a:tr h="248288">
                <a:tc>
                  <a:txBody>
                    <a:bodyPr/>
                    <a:lstStyle/>
                    <a:p>
                      <a:r>
                        <a:rPr lang="en-US" sz="900" b="0" dirty="0">
                          <a:latin typeface="+mn-lt"/>
                        </a:rPr>
                        <a:t>Suction power ‘end tube’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W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225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130 &amp; 165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165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225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190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200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140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170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165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180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185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845012"/>
                  </a:ext>
                </a:extLst>
              </a:tr>
              <a:tr h="279002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latin typeface="+mn-lt"/>
                        </a:rPr>
                        <a:t>Efficiency</a:t>
                      </a:r>
                      <a:r>
                        <a:rPr lang="en-US" sz="900" b="0" i="1" dirty="0">
                          <a:latin typeface="+mn-lt"/>
                        </a:rPr>
                        <a:t> (suction </a:t>
                      </a:r>
                      <a:r>
                        <a:rPr lang="en-US" sz="900" b="0" i="1" dirty="0" err="1">
                          <a:latin typeface="+mn-lt"/>
                        </a:rPr>
                        <a:t>pwr</a:t>
                      </a:r>
                      <a:r>
                        <a:rPr lang="en-US" sz="900" b="0" i="1" dirty="0">
                          <a:latin typeface="+mn-lt"/>
                        </a:rPr>
                        <a:t> vs rated)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/>
                        <a:t>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32%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30% &amp; 26%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26%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32%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21%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28%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15%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27%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28%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25%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/>
                        <a:t>20%</a:t>
                      </a:r>
                      <a:endParaRPr lang="en-US" sz="800" i="1" dirty="0"/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29034"/>
                  </a:ext>
                </a:extLst>
              </a:tr>
              <a:tr h="248288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latin typeface="+mn-lt"/>
                        </a:rPr>
                        <a:t>Sound pressure level**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dB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56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599633"/>
                  </a:ext>
                </a:extLst>
              </a:tr>
              <a:tr h="248288">
                <a:tc>
                  <a:txBody>
                    <a:bodyPr/>
                    <a:lstStyle/>
                    <a:p>
                      <a:r>
                        <a:rPr lang="en-US" sz="900" b="0" dirty="0">
                          <a:latin typeface="+mn-lt"/>
                        </a:rPr>
                        <a:t>Sound power level**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dB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69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70</a:t>
                      </a:r>
                      <a:r>
                        <a:rPr lang="en-US" sz="900" dirty="0"/>
                        <a:t> &amp; 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73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73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77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76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78-80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77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79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-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73.5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63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75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67 (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76.5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923507"/>
                  </a:ext>
                </a:extLst>
              </a:tr>
              <a:tr h="248288">
                <a:tc>
                  <a:txBody>
                    <a:bodyPr/>
                    <a:lstStyle/>
                    <a:p>
                      <a:r>
                        <a:rPr lang="en-US" sz="900" b="0" dirty="0">
                          <a:latin typeface="+mn-lt"/>
                        </a:rPr>
                        <a:t>Cord length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10-15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12-15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10/12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14.5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879004"/>
                  </a:ext>
                </a:extLst>
              </a:tr>
              <a:tr h="3155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>
                          <a:latin typeface="+mn-lt"/>
                        </a:rPr>
                        <a:t>Dimensions (</a:t>
                      </a:r>
                      <a:r>
                        <a:rPr lang="en-US" sz="900" b="0" err="1">
                          <a:latin typeface="+mn-lt"/>
                        </a:rPr>
                        <a:t>LxWxH</a:t>
                      </a:r>
                      <a:r>
                        <a:rPr lang="en-US" sz="900" b="0">
                          <a:latin typeface="+mn-lt"/>
                        </a:rPr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mm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340x365x360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340x365x360</a:t>
                      </a:r>
                    </a:p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/360x370x415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355x310x410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385x285x385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410x315x340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340x330x315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350x290x380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400x400x330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390x380x360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340x365x360</a:t>
                      </a:r>
                    </a:p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/360x370x415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595x395x425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 380x280x430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/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618440"/>
                  </a:ext>
                </a:extLst>
              </a:tr>
              <a:tr h="248288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latin typeface="+mn-lt"/>
                        </a:rPr>
                        <a:t>Weight (machine)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Kg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4.5 / 5.8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6.3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6.4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6"/>
                          </a:solidFill>
                        </a:rPr>
                        <a:t>4.2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6"/>
                          </a:solidFill>
                        </a:rPr>
                        <a:t>4.2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6.8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6"/>
                          </a:solidFill>
                        </a:rPr>
                        <a:t>5.1-6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51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F343879-9E65-86B2-0566-FB794B3BCB17}"/>
              </a:ext>
            </a:extLst>
          </p:cNvPr>
          <p:cNvSpPr txBox="1"/>
          <p:nvPr/>
        </p:nvSpPr>
        <p:spPr>
          <a:xfrm>
            <a:off x="3008550" y="6385582"/>
            <a:ext cx="5909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tx2"/>
                </a:solidFill>
              </a:rPr>
              <a:t>* Test data (</a:t>
            </a:r>
            <a:r>
              <a:rPr lang="en-US" sz="800" i="1" dirty="0">
                <a:solidFill>
                  <a:schemeClr val="accent3"/>
                </a:solidFill>
              </a:rPr>
              <a:t>blue marking</a:t>
            </a:r>
            <a:r>
              <a:rPr lang="en-US" sz="800" i="1" dirty="0">
                <a:solidFill>
                  <a:schemeClr val="tx2"/>
                </a:solidFill>
              </a:rPr>
              <a:t>) will always have tolerances (averages) – can only be used as guidance</a:t>
            </a:r>
            <a:br>
              <a:rPr lang="en-US" sz="800" i="1" dirty="0">
                <a:solidFill>
                  <a:schemeClr val="tx2"/>
                </a:solidFill>
              </a:rPr>
            </a:br>
            <a:r>
              <a:rPr lang="en-US" sz="800" i="1" dirty="0">
                <a:solidFill>
                  <a:schemeClr val="tx2"/>
                </a:solidFill>
              </a:rPr>
              <a:t>** Sound tested according to standards of Commercial Vacs (Machine directive)</a:t>
            </a:r>
          </a:p>
          <a:p>
            <a:r>
              <a:rPr lang="da-DK" sz="800" i="1" dirty="0">
                <a:solidFill>
                  <a:schemeClr val="tx2"/>
                </a:solidFill>
              </a:rPr>
              <a:t>*** Performance data of </a:t>
            </a:r>
            <a:r>
              <a:rPr lang="da-DK" sz="800" i="1" dirty="0" err="1">
                <a:solidFill>
                  <a:schemeClr val="tx2"/>
                </a:solidFill>
              </a:rPr>
              <a:t>tested</a:t>
            </a:r>
            <a:r>
              <a:rPr lang="da-DK" sz="800" i="1" dirty="0">
                <a:solidFill>
                  <a:schemeClr val="tx2"/>
                </a:solidFill>
              </a:rPr>
              <a:t> </a:t>
            </a:r>
            <a:r>
              <a:rPr lang="da-DK" sz="800" i="1" dirty="0" err="1">
                <a:solidFill>
                  <a:schemeClr val="tx2"/>
                </a:solidFill>
              </a:rPr>
              <a:t>machines</a:t>
            </a:r>
            <a:r>
              <a:rPr lang="da-DK" sz="800" i="1" dirty="0">
                <a:solidFill>
                  <a:schemeClr val="tx2"/>
                </a:solidFill>
              </a:rPr>
              <a:t> </a:t>
            </a:r>
            <a:r>
              <a:rPr lang="da-DK" sz="800" i="1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a-DK" sz="800" i="1" dirty="0">
                <a:solidFill>
                  <a:schemeClr val="tx2"/>
                </a:solidFill>
              </a:rPr>
              <a:t>end of tube (</a:t>
            </a:r>
            <a:r>
              <a:rPr lang="da-DK" sz="800" i="1" dirty="0" err="1">
                <a:solidFill>
                  <a:schemeClr val="tx2"/>
                </a:solidFill>
              </a:rPr>
              <a:t>incl</a:t>
            </a:r>
            <a:r>
              <a:rPr lang="da-DK" sz="800" i="1" dirty="0">
                <a:solidFill>
                  <a:schemeClr val="tx2"/>
                </a:solidFill>
              </a:rPr>
              <a:t> </a:t>
            </a:r>
            <a:r>
              <a:rPr lang="da-DK" sz="800" i="1" dirty="0" err="1">
                <a:solidFill>
                  <a:schemeClr val="tx2"/>
                </a:solidFill>
              </a:rPr>
              <a:t>accessories</a:t>
            </a:r>
            <a:r>
              <a:rPr lang="da-DK" sz="800" i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DBC0E-7C15-F35E-787F-F3193EF8C35E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5238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D96731-4457-479A-9693-A9B085541CF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5981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D96731-4457-479A-9693-A9B085541C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B0398-1B2B-49FE-AB54-E40FA103EDF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09879-F6A9-4578-8B86-059D0C58797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7B6F2F-F376-4E6C-A66A-5A394A76D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Features/UX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DD11248-CE86-4374-90AF-7AE97250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6 | Competitor Overview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7667DB23-A2D3-F3EC-A275-4CE6AAB99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613669"/>
              </p:ext>
            </p:extLst>
          </p:nvPr>
        </p:nvGraphicFramePr>
        <p:xfrm>
          <a:off x="475518" y="1441799"/>
          <a:ext cx="11174611" cy="435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169">
                  <a:extLst>
                    <a:ext uri="{9D8B030D-6E8A-4147-A177-3AD203B41FA5}">
                      <a16:colId xmlns:a16="http://schemas.microsoft.com/office/drawing/2014/main" val="1030172665"/>
                    </a:ext>
                  </a:extLst>
                </a:gridCol>
                <a:gridCol w="707623">
                  <a:extLst>
                    <a:ext uri="{9D8B030D-6E8A-4147-A177-3AD203B41FA5}">
                      <a16:colId xmlns:a16="http://schemas.microsoft.com/office/drawing/2014/main" val="3496155594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1517398340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510170704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982007705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3662579711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4122287720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4113928737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2563667692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376541446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1630651147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1768316130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2864767197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3425618942"/>
                    </a:ext>
                  </a:extLst>
                </a:gridCol>
                <a:gridCol w="723063">
                  <a:extLst>
                    <a:ext uri="{9D8B030D-6E8A-4147-A177-3AD203B41FA5}">
                      <a16:colId xmlns:a16="http://schemas.microsoft.com/office/drawing/2014/main" val="3889907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VP300</a:t>
                      </a:r>
                      <a:r>
                        <a:rPr lang="en-US" sz="1000" i="0" dirty="0">
                          <a:solidFill>
                            <a:schemeClr val="accent3"/>
                          </a:solidFill>
                          <a:latin typeface="+mj-lt"/>
                        </a:rPr>
                        <a:t> </a:t>
                      </a: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&amp; VP400</a:t>
                      </a:r>
                      <a:br>
                        <a:rPr lang="en-US" sz="1000" i="0" dirty="0">
                          <a:solidFill>
                            <a:schemeClr val="accent3"/>
                          </a:solidFill>
                          <a:latin typeface="+mj-lt"/>
                        </a:rPr>
                      </a:b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+mn-lt"/>
                        </a:rPr>
                        <a:t>(New - EU)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latinLnBrk="0" hangingPunct="1"/>
                      <a:r>
                        <a:rPr lang="en-US" sz="1000" b="1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Numatic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defTabSz="1023967" rtl="0" eaLnBrk="1" latinLnBrk="0" hangingPunct="1"/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ERP180</a:t>
                      </a:r>
                      <a:br>
                        <a:rPr lang="en-US" sz="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or PRP180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Numatic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  <a:latin typeface="+mj-lt"/>
                        </a:rPr>
                        <a:t>PSP180/240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Kärcher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 T10/1</a:t>
                      </a:r>
                      <a:endParaRPr lang="en-US" sz="1000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Kärcher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T11/1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Kärcher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T12/1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Sprintus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 Ares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Sprintus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Floory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IPC</a:t>
                      </a:r>
                      <a:endParaRPr lang="en-US" sz="10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LP 12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 dirty="0" err="1">
                          <a:solidFill>
                            <a:schemeClr val="tx1"/>
                          </a:solidFill>
                          <a:latin typeface="+mj-lt"/>
                        </a:rPr>
                        <a:t>iVac</a:t>
                      </a: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 6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Numatic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+mj-lt"/>
                        </a:rPr>
                        <a:t>PPR170/240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Taski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AERO</a:t>
                      </a:r>
                      <a:b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PLUS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Sprintus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ERA EVO/TEC</a:t>
                      </a: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HAKO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+mj-lt"/>
                        </a:rPr>
                        <a:t>Supervac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90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023967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Speed mode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✓*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✓*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 </a:t>
                      </a:r>
                    </a:p>
                  </a:txBody>
                  <a:tcPr marL="0" marR="0" marT="72000" marB="72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 </a:t>
                      </a:r>
                    </a:p>
                  </a:txBody>
                  <a:tcPr marL="0" marR="0" marT="72000" marB="72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 </a:t>
                      </a:r>
                    </a:p>
                  </a:txBody>
                  <a:tcPr marL="0" marR="0" marT="72000" marB="72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✓*</a:t>
                      </a:r>
                    </a:p>
                  </a:txBody>
                  <a:tcPr marL="0" marR="0" marT="72000" marB="72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656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023967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Machine handle ergo level (1-5)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099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</a:rPr>
                        <a:t>Power switch type &amp; Ergo level (1-5)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Rocker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Rocker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Rocker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Rocker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Push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326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</a:rPr>
                        <a:t>Cord type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Detach*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900" b="1" u="sng" dirty="0">
                          <a:solidFill>
                            <a:schemeClr val="accent3"/>
                          </a:solidFill>
                        </a:rPr>
                        <a:t>No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 tool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(tool)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Fixed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(tool)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Fixed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(tool)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Fixed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Detach*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(tool)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Detach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(tool)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Detach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(tool)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325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</a:rPr>
                        <a:t>Cord storage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(VP300 Triple; </a:t>
                      </a:r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best EOB + quick release)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(Single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+ quick release)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(Single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+ quick release)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Single; top @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not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user-friendly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Single; hook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Single; top @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not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user-friendly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Single; hook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Single; hook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Single; top @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not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user-friendly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Single; hook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Rewind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Rewind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Rewind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Rewind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7346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</a:rPr>
                        <a:t>Accessory storage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×*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>
                          <a:solidFill>
                            <a:schemeClr val="tx1"/>
                          </a:solidFill>
                        </a:rPr>
                        <a:t>×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977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</a:rPr>
                        <a:t>Recycled information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Selected;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PCR as only 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  <a:sym typeface="Wingdings" panose="05000000000000000000" pitchFamily="2" charset="2"/>
                        </a:rPr>
                        <a:t> USP</a:t>
                      </a:r>
                      <a:endParaRPr lang="en-US" sz="9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ERP180; min 45% claim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60% claim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Floory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Zero; 75% claim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Up to 75% claim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EPR170; min 20% claim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PRO model variant with </a:t>
                      </a:r>
                      <a:r>
                        <a:rPr lang="en-US" sz="900" i="1" dirty="0" err="1">
                          <a:solidFill>
                            <a:schemeClr val="tx1"/>
                          </a:solidFill>
                        </a:rPr>
                        <a:t>recy</a:t>
                      </a:r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 %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084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</a:rPr>
                        <a:t>Other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Valve 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(when bag filled/clogged system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)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Valve + sound when full bag</a:t>
                      </a:r>
                    </a:p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&amp; Hose +strength</a:t>
                      </a:r>
                      <a:endParaRPr lang="en-US" sz="9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Filter dust bag indicator*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+ Power socket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PRO model with BT</a:t>
                      </a: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42813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B96DC4F-1420-FE96-83E2-9B43D9DEF3C5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974A9-E53A-2911-0337-DF16363CD218}"/>
              </a:ext>
            </a:extLst>
          </p:cNvPr>
          <p:cNvSpPr txBox="1"/>
          <p:nvPr/>
        </p:nvSpPr>
        <p:spPr>
          <a:xfrm>
            <a:off x="3045178" y="6482901"/>
            <a:ext cx="61016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2"/>
                </a:solidFill>
              </a:rPr>
              <a:t>* Depend on model – Detach cord; Nilfisk majority of range (most VP300, all VP400)</a:t>
            </a:r>
          </a:p>
        </p:txBody>
      </p:sp>
    </p:spTree>
    <p:extLst>
      <p:ext uri="{BB962C8B-B14F-4D97-AF65-F5344CB8AC3E}">
        <p14:creationId xmlns:p14="http://schemas.microsoft.com/office/powerpoint/2010/main" val="28515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Object 50" hidden="1">
            <a:extLst>
              <a:ext uri="{FF2B5EF4-FFF2-40B4-BE49-F238E27FC236}">
                <a16:creationId xmlns:a16="http://schemas.microsoft.com/office/drawing/2014/main" id="{17C84788-A696-4ECA-99F2-F90C1315776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7253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51" name="Object 50" hidden="1">
                        <a:extLst>
                          <a:ext uri="{FF2B5EF4-FFF2-40B4-BE49-F238E27FC236}">
                            <a16:creationId xmlns:a16="http://schemas.microsoft.com/office/drawing/2014/main" id="{17C84788-A696-4ECA-99F2-F90C131577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A grey and orange vacuum cleaner&#10;&#10;Description automatically generated">
            <a:extLst>
              <a:ext uri="{FF2B5EF4-FFF2-40B4-BE49-F238E27FC236}">
                <a16:creationId xmlns:a16="http://schemas.microsoft.com/office/drawing/2014/main" id="{510AAB8B-6817-72F8-8361-6F94839EE0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998" y="5433915"/>
            <a:ext cx="586569" cy="630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8A16E2-9F36-9374-9A71-D00324DCDB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273" y="3203684"/>
            <a:ext cx="502456" cy="652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251324-B1A5-84F6-2996-6D1ECAE4DE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716" y="3812281"/>
            <a:ext cx="363062" cy="39322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60E015-1421-EA8D-F653-FF7B0CDEB0A0}"/>
              </a:ext>
            </a:extLst>
          </p:cNvPr>
          <p:cNvCxnSpPr>
            <a:cxnSpLocks/>
          </p:cNvCxnSpPr>
          <p:nvPr/>
        </p:nvCxnSpPr>
        <p:spPr>
          <a:xfrm>
            <a:off x="2111717" y="1834349"/>
            <a:ext cx="0" cy="414819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73F1DE-1D0E-5D63-8320-F37C1A613B7C}"/>
              </a:ext>
            </a:extLst>
          </p:cNvPr>
          <p:cNvCxnSpPr>
            <a:cxnSpLocks/>
          </p:cNvCxnSpPr>
          <p:nvPr/>
        </p:nvCxnSpPr>
        <p:spPr>
          <a:xfrm>
            <a:off x="4376903" y="1834349"/>
            <a:ext cx="0" cy="414819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B9C2B3-B4F2-6332-AAE6-9CAD0FC77825}"/>
              </a:ext>
            </a:extLst>
          </p:cNvPr>
          <p:cNvCxnSpPr>
            <a:cxnSpLocks/>
          </p:cNvCxnSpPr>
          <p:nvPr/>
        </p:nvCxnSpPr>
        <p:spPr>
          <a:xfrm>
            <a:off x="6642090" y="1834349"/>
            <a:ext cx="0" cy="414819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57718D8-82D1-EDB1-6877-273716072F03}"/>
              </a:ext>
            </a:extLst>
          </p:cNvPr>
          <p:cNvCxnSpPr>
            <a:cxnSpLocks/>
          </p:cNvCxnSpPr>
          <p:nvPr/>
        </p:nvCxnSpPr>
        <p:spPr>
          <a:xfrm>
            <a:off x="8907276" y="1834349"/>
            <a:ext cx="0" cy="414819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E5A7EF-C72F-7347-096E-8487B2523347}"/>
              </a:ext>
            </a:extLst>
          </p:cNvPr>
          <p:cNvCxnSpPr>
            <a:cxnSpLocks/>
          </p:cNvCxnSpPr>
          <p:nvPr/>
        </p:nvCxnSpPr>
        <p:spPr>
          <a:xfrm>
            <a:off x="11172461" y="1834349"/>
            <a:ext cx="0" cy="414819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79725C-3CBE-44EC-9C3F-ED3524AD038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CDD55-4A29-4065-9C59-72609B30C37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56</a:t>
            </a:fld>
            <a:endParaRPr lang="en-US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9A4B48-2849-9852-2CF0-4E6170AB7B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sz="1800" dirty="0"/>
              <a:t>Market </a:t>
            </a:r>
            <a:r>
              <a:rPr lang="da-DK" sz="1800" dirty="0" err="1"/>
              <a:t>price</a:t>
            </a:r>
            <a:r>
              <a:rPr lang="da-DK" sz="1800" dirty="0"/>
              <a:t> </a:t>
            </a:r>
            <a:r>
              <a:rPr lang="da-DK" sz="1800" dirty="0" err="1"/>
              <a:t>positioning</a:t>
            </a:r>
            <a:r>
              <a:rPr lang="da-DK" sz="1800" dirty="0"/>
              <a:t>*</a:t>
            </a:r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88B8D38-3197-032E-5DFA-513FEACE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6 | Key </a:t>
            </a:r>
            <a:r>
              <a:rPr lang="da-DK" err="1"/>
              <a:t>selected</a:t>
            </a:r>
            <a:r>
              <a:rPr lang="da-DK"/>
              <a:t> </a:t>
            </a:r>
            <a:r>
              <a:rPr lang="da-DK" err="1"/>
              <a:t>competition</a:t>
            </a:r>
            <a:endParaRPr lang="da-DK"/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1D874C81-E634-41D2-5AF0-0B6E77E7D0A0}"/>
              </a:ext>
            </a:extLst>
          </p:cNvPr>
          <p:cNvSpPr txBox="1">
            <a:spLocks/>
          </p:cNvSpPr>
          <p:nvPr/>
        </p:nvSpPr>
        <p:spPr>
          <a:xfrm>
            <a:off x="2201435" y="6117928"/>
            <a:ext cx="725865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900" dirty="0">
                <a:solidFill>
                  <a:schemeClr val="tx2"/>
                </a:solidFill>
                <a:latin typeface="Roboto Light italic" panose="02000000000000000000" pitchFamily="2" charset="0"/>
                <a:ea typeface="Roboto Light italic" panose="02000000000000000000" pitchFamily="2" charset="0"/>
              </a:rPr>
              <a:t>* Global dealer-list span ex VAT (dep. on model, config &amp; country – e.g. UK lower priced)</a:t>
            </a:r>
            <a:br>
              <a:rPr lang="en-US" sz="900" dirty="0">
                <a:solidFill>
                  <a:schemeClr val="tx2"/>
                </a:solidFill>
                <a:latin typeface="Roboto Light italic" panose="02000000000000000000" pitchFamily="2" charset="0"/>
                <a:ea typeface="Roboto Light italic" panose="02000000000000000000" pitchFamily="2" charset="0"/>
              </a:rPr>
            </a:br>
            <a:r>
              <a:rPr lang="en-US" sz="900" dirty="0">
                <a:solidFill>
                  <a:schemeClr val="tx2"/>
                </a:solidFill>
                <a:latin typeface="Roboto Light italic" panose="02000000000000000000" pitchFamily="2" charset="0"/>
                <a:ea typeface="Roboto Light italic" panose="02000000000000000000" pitchFamily="2" charset="0"/>
              </a:rPr>
              <a:t>- can be used only as indication/guidance (varies a lot) </a:t>
            </a:r>
            <a:r>
              <a:rPr lang="en-US" sz="900" dirty="0">
                <a:solidFill>
                  <a:schemeClr val="tx2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sym typeface="Wingdings" panose="05000000000000000000" pitchFamily="2" charset="2"/>
              </a:rPr>
              <a:t> target is to try beat </a:t>
            </a:r>
            <a:r>
              <a:rPr lang="en-US" sz="900" dirty="0" err="1">
                <a:solidFill>
                  <a:schemeClr val="tx2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sym typeface="Wingdings" panose="05000000000000000000" pitchFamily="2" charset="2"/>
              </a:rPr>
              <a:t>Numatic</a:t>
            </a:r>
            <a:r>
              <a:rPr lang="en-US" sz="900" dirty="0">
                <a:solidFill>
                  <a:schemeClr val="tx2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sym typeface="Wingdings" panose="05000000000000000000" pitchFamily="2" charset="2"/>
              </a:rPr>
              <a:t> where reasonable price still locally = eat m-shares</a:t>
            </a:r>
            <a:endParaRPr lang="en-US" sz="900" dirty="0">
              <a:solidFill>
                <a:schemeClr val="tx2"/>
              </a:solidFill>
              <a:latin typeface="Roboto Light italic" panose="02000000000000000000" pitchFamily="2" charset="0"/>
              <a:ea typeface="Roboto Light italic" panose="02000000000000000000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89EC6F6-E219-408C-B7EF-70B4231C68AD}"/>
              </a:ext>
            </a:extLst>
          </p:cNvPr>
          <p:cNvSpPr txBox="1"/>
          <p:nvPr/>
        </p:nvSpPr>
        <p:spPr>
          <a:xfrm>
            <a:off x="5014287" y="2959679"/>
            <a:ext cx="1791887" cy="236754"/>
          </a:xfrm>
          <a:prstGeom prst="roundRect">
            <a:avLst/>
          </a:prstGeom>
          <a:solidFill>
            <a:srgbClr val="E8D020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 dirty="0">
                <a:solidFill>
                  <a:schemeClr val="bg1"/>
                </a:solidFill>
                <a:effectLst/>
                <a:latin typeface="+mj-lt"/>
              </a:rPr>
              <a:t>Kärcher T 10/1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A4BD3EC-46E2-4D6D-881D-3766000C1ABF}"/>
              </a:ext>
            </a:extLst>
          </p:cNvPr>
          <p:cNvSpPr txBox="1"/>
          <p:nvPr/>
        </p:nvSpPr>
        <p:spPr>
          <a:xfrm>
            <a:off x="2994710" y="3124949"/>
            <a:ext cx="1287417" cy="236753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 dirty="0" err="1">
                <a:solidFill>
                  <a:schemeClr val="bg1"/>
                </a:solidFill>
                <a:effectLst/>
                <a:latin typeface="+mj-lt"/>
              </a:rPr>
              <a:t>Numatic</a:t>
            </a:r>
            <a:r>
              <a:rPr lang="da-DK" sz="800" i="0" u="none" strike="noStrike" dirty="0">
                <a:solidFill>
                  <a:schemeClr val="bg1"/>
                </a:solidFill>
                <a:effectLst/>
                <a:latin typeface="+mj-lt"/>
              </a:rPr>
              <a:t> ERP180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6C34364-BB8D-4EDD-9264-48B348940585}"/>
              </a:ext>
            </a:extLst>
          </p:cNvPr>
          <p:cNvSpPr txBox="1"/>
          <p:nvPr/>
        </p:nvSpPr>
        <p:spPr>
          <a:xfrm>
            <a:off x="4207889" y="5169749"/>
            <a:ext cx="2636028" cy="244977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 dirty="0" err="1">
                <a:solidFill>
                  <a:schemeClr val="bg1"/>
                </a:solidFill>
                <a:effectLst/>
                <a:latin typeface="+mj-lt"/>
              </a:rPr>
              <a:t>Numatic</a:t>
            </a:r>
            <a:r>
              <a:rPr lang="da-DK" sz="800" i="0" u="none" strike="noStrike" dirty="0">
                <a:solidFill>
                  <a:schemeClr val="bg1"/>
                </a:solidFill>
                <a:effectLst/>
                <a:latin typeface="+mj-lt"/>
              </a:rPr>
              <a:t> PPR170/240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09F140E-2728-410C-BCEA-F38450652FE2}"/>
              </a:ext>
            </a:extLst>
          </p:cNvPr>
          <p:cNvSpPr txBox="1"/>
          <p:nvPr/>
        </p:nvSpPr>
        <p:spPr>
          <a:xfrm>
            <a:off x="9053164" y="5131348"/>
            <a:ext cx="2699276" cy="244174"/>
          </a:xfrm>
          <a:prstGeom prst="roundRect">
            <a:avLst/>
          </a:prstGeom>
          <a:solidFill>
            <a:schemeClr val="accent5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>
                <a:solidFill>
                  <a:schemeClr val="bg1"/>
                </a:solidFill>
                <a:effectLst/>
                <a:latin typeface="+mj-lt"/>
              </a:rPr>
              <a:t>Hako </a:t>
            </a:r>
            <a:r>
              <a:rPr lang="da-DK" sz="800" i="0" u="none" strike="noStrike" err="1">
                <a:solidFill>
                  <a:schemeClr val="bg1"/>
                </a:solidFill>
                <a:effectLst/>
                <a:latin typeface="+mj-lt"/>
              </a:rPr>
              <a:t>Supervac</a:t>
            </a:r>
            <a:endParaRPr lang="da-DK" sz="800" i="0" u="none" strike="noStrike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783DD82-FCCB-4624-ABCF-1B8259FC09AE}"/>
              </a:ext>
            </a:extLst>
          </p:cNvPr>
          <p:cNvSpPr txBox="1"/>
          <p:nvPr/>
        </p:nvSpPr>
        <p:spPr>
          <a:xfrm>
            <a:off x="8798798" y="5467632"/>
            <a:ext cx="1156900" cy="236754"/>
          </a:xfrm>
          <a:prstGeom prst="roundRect">
            <a:avLst/>
          </a:prstGeom>
          <a:solidFill>
            <a:schemeClr val="accent6"/>
          </a:solidFill>
        </p:spPr>
        <p:txBody>
          <a:bodyPr wrap="square" lIns="0" tIns="54000" rIns="0" bIns="36000">
            <a:spAutoFit/>
          </a:bodyPr>
          <a:lstStyle/>
          <a:p>
            <a:pPr algn="ctr"/>
            <a:r>
              <a:rPr lang="da-DK" sz="800" i="0" u="none" strike="noStrike" err="1">
                <a:solidFill>
                  <a:schemeClr val="bg1"/>
                </a:solidFill>
                <a:effectLst/>
                <a:latin typeface="+mj-lt"/>
              </a:rPr>
              <a:t>Taski</a:t>
            </a:r>
            <a:r>
              <a:rPr lang="da-DK" sz="800" i="0" u="none" strike="noStrike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da-DK" sz="800" i="0" u="none" strike="noStrike" err="1">
                <a:solidFill>
                  <a:schemeClr val="bg1"/>
                </a:solidFill>
                <a:effectLst/>
                <a:latin typeface="+mj-lt"/>
              </a:rPr>
              <a:t>Aero</a:t>
            </a:r>
            <a:r>
              <a:rPr lang="da-DK" sz="800" i="0" u="none" strike="noStrike">
                <a:solidFill>
                  <a:schemeClr val="bg1"/>
                </a:solidFill>
                <a:effectLst/>
                <a:latin typeface="+mj-lt"/>
              </a:rPr>
              <a:t> 8 PLUS </a:t>
            </a:r>
            <a:endParaRPr lang="da-DK" sz="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1BB5A9-CE8C-4C9D-BFF6-8CD79A71BBDD}"/>
              </a:ext>
            </a:extLst>
          </p:cNvPr>
          <p:cNvSpPr txBox="1"/>
          <p:nvPr/>
        </p:nvSpPr>
        <p:spPr>
          <a:xfrm>
            <a:off x="3321146" y="3827283"/>
            <a:ext cx="1189534" cy="236754"/>
          </a:xfrm>
          <a:prstGeom prst="roundRect">
            <a:avLst/>
          </a:prstGeom>
          <a:solidFill>
            <a:schemeClr val="tx2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 err="1">
                <a:solidFill>
                  <a:schemeClr val="bg1"/>
                </a:solidFill>
                <a:effectLst/>
                <a:latin typeface="+mj-lt"/>
              </a:rPr>
              <a:t>Sprintus</a:t>
            </a:r>
            <a:r>
              <a:rPr lang="da-DK" sz="800" i="0" u="none" strike="noStrike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da-DK" sz="800" i="0" u="none" strike="noStrike" err="1">
                <a:solidFill>
                  <a:schemeClr val="bg1"/>
                </a:solidFill>
                <a:effectLst/>
                <a:latin typeface="+mj-lt"/>
              </a:rPr>
              <a:t>Floory</a:t>
            </a:r>
            <a:r>
              <a:rPr lang="da-DK" sz="800" i="0" u="none" strike="noStrike">
                <a:solidFill>
                  <a:schemeClr val="bg1"/>
                </a:solidFill>
                <a:effectLst/>
                <a:latin typeface="+mj-lt"/>
              </a:rPr>
              <a:t>/Ares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1291136-FAFE-4BA8-B427-10D93752508B}"/>
              </a:ext>
            </a:extLst>
          </p:cNvPr>
          <p:cNvSpPr txBox="1"/>
          <p:nvPr/>
        </p:nvSpPr>
        <p:spPr>
          <a:xfrm>
            <a:off x="5221666" y="5675761"/>
            <a:ext cx="1087085" cy="236754"/>
          </a:xfrm>
          <a:prstGeom prst="roundRect">
            <a:avLst/>
          </a:prstGeom>
          <a:solidFill>
            <a:schemeClr val="tx2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 dirty="0" err="1">
                <a:solidFill>
                  <a:schemeClr val="bg1"/>
                </a:solidFill>
                <a:effectLst/>
                <a:latin typeface="+mj-lt"/>
              </a:rPr>
              <a:t>Sprintus</a:t>
            </a:r>
            <a:r>
              <a:rPr lang="da-DK" sz="80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da-DK" sz="800" dirty="0">
                <a:solidFill>
                  <a:schemeClr val="bg1"/>
                </a:solidFill>
                <a:latin typeface="+mj-lt"/>
              </a:rPr>
              <a:t>ERA EVO</a:t>
            </a:r>
            <a:endParaRPr lang="da-DK" sz="800" i="0" u="none" strike="noStrike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8669919-C0B4-4A50-93C5-A3AF0CE0D73B}"/>
              </a:ext>
            </a:extLst>
          </p:cNvPr>
          <p:cNvSpPr txBox="1"/>
          <p:nvPr/>
        </p:nvSpPr>
        <p:spPr>
          <a:xfrm>
            <a:off x="9895421" y="2449549"/>
            <a:ext cx="1298538" cy="236754"/>
          </a:xfrm>
          <a:prstGeom prst="roundRect">
            <a:avLst/>
          </a:prstGeom>
          <a:solidFill>
            <a:srgbClr val="E8D020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>
                <a:solidFill>
                  <a:schemeClr val="bg1"/>
                </a:solidFill>
                <a:effectLst/>
                <a:latin typeface="+mj-lt"/>
              </a:rPr>
              <a:t>Kärcher T 12/1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BB3D99-B351-49CB-A5F0-16DDFA95BB6E}"/>
              </a:ext>
            </a:extLst>
          </p:cNvPr>
          <p:cNvSpPr txBox="1"/>
          <p:nvPr/>
        </p:nvSpPr>
        <p:spPr>
          <a:xfrm>
            <a:off x="8907273" y="2915169"/>
            <a:ext cx="1298538" cy="236754"/>
          </a:xfrm>
          <a:prstGeom prst="roundRect">
            <a:avLst/>
          </a:prstGeom>
          <a:solidFill>
            <a:schemeClr val="accent3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dirty="0" err="1">
                <a:solidFill>
                  <a:schemeClr val="bg1"/>
                </a:solidFill>
                <a:latin typeface="+mj-lt"/>
              </a:rPr>
              <a:t>iVac</a:t>
            </a:r>
            <a:r>
              <a:rPr lang="da-DK" sz="800" dirty="0">
                <a:solidFill>
                  <a:schemeClr val="bg1"/>
                </a:solidFill>
                <a:latin typeface="+mj-lt"/>
              </a:rPr>
              <a:t> 6</a:t>
            </a:r>
            <a:endParaRPr lang="da-DK" sz="800" i="0" u="none" strike="noStrike" dirty="0">
              <a:solidFill>
                <a:schemeClr val="bg1"/>
              </a:solidFill>
              <a:effectLst/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8D461D-2172-9FE3-CA76-E9DF8C40E642}"/>
              </a:ext>
            </a:extLst>
          </p:cNvPr>
          <p:cNvCxnSpPr>
            <a:cxnSpLocks/>
          </p:cNvCxnSpPr>
          <p:nvPr/>
        </p:nvCxnSpPr>
        <p:spPr>
          <a:xfrm>
            <a:off x="2111717" y="1844796"/>
            <a:ext cx="9621274" cy="0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5576D15-DD27-E45A-5D83-5E3EF695F712}"/>
              </a:ext>
            </a:extLst>
          </p:cNvPr>
          <p:cNvSpPr txBox="1"/>
          <p:nvPr/>
        </p:nvSpPr>
        <p:spPr>
          <a:xfrm>
            <a:off x="3149603" y="1928457"/>
            <a:ext cx="47485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a-DK" sz="1000"/>
              <a:t>100€</a:t>
            </a:r>
            <a:endParaRPr lang="en-US" sz="1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4A6A6-F9D3-EF97-E2CA-ED5CED38C192}"/>
              </a:ext>
            </a:extLst>
          </p:cNvPr>
          <p:cNvSpPr txBox="1"/>
          <p:nvPr/>
        </p:nvSpPr>
        <p:spPr>
          <a:xfrm>
            <a:off x="5425406" y="1928457"/>
            <a:ext cx="47485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a-DK" sz="1000"/>
              <a:t>150€</a:t>
            </a:r>
            <a:endParaRPr 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F370A-6723-897B-06E1-2689C60AD8D9}"/>
              </a:ext>
            </a:extLst>
          </p:cNvPr>
          <p:cNvSpPr txBox="1"/>
          <p:nvPr/>
        </p:nvSpPr>
        <p:spPr>
          <a:xfrm>
            <a:off x="7680383" y="1928457"/>
            <a:ext cx="47485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a-DK" sz="1000"/>
              <a:t>200€</a:t>
            </a:r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8A6577-B7D2-8EAD-0CF4-E401B125BFD7}"/>
              </a:ext>
            </a:extLst>
          </p:cNvPr>
          <p:cNvSpPr txBox="1"/>
          <p:nvPr/>
        </p:nvSpPr>
        <p:spPr>
          <a:xfrm>
            <a:off x="9945568" y="1928457"/>
            <a:ext cx="47485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a-DK" sz="1000"/>
              <a:t>250€</a:t>
            </a:r>
            <a:endParaRPr lang="en-US" sz="10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2003F9-CB59-F3E5-FB49-AAF39F827628}"/>
              </a:ext>
            </a:extLst>
          </p:cNvPr>
          <p:cNvSpPr txBox="1"/>
          <p:nvPr/>
        </p:nvSpPr>
        <p:spPr>
          <a:xfrm>
            <a:off x="5294145" y="4726266"/>
            <a:ext cx="3504650" cy="253780"/>
          </a:xfrm>
          <a:prstGeom prst="roundRect">
            <a:avLst/>
          </a:prstGeom>
          <a:solidFill>
            <a:srgbClr val="002060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900" i="0" u="none" strike="noStrike">
                <a:solidFill>
                  <a:schemeClr val="bg1"/>
                </a:solidFill>
                <a:effectLst/>
                <a:latin typeface="+mj-lt"/>
              </a:rPr>
              <a:t>Nilfisk VP400 (Rewind)</a:t>
            </a:r>
            <a:endParaRPr lang="da-DK" sz="900" i="0" u="none" strike="noStrike" err="1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EB7F94-5E1F-96F1-E2EB-2497F0A1F92A}"/>
              </a:ext>
            </a:extLst>
          </p:cNvPr>
          <p:cNvSpPr txBox="1"/>
          <p:nvPr/>
        </p:nvSpPr>
        <p:spPr>
          <a:xfrm>
            <a:off x="4357755" y="2224000"/>
            <a:ext cx="3389957" cy="253780"/>
          </a:xfrm>
          <a:prstGeom prst="roundRect">
            <a:avLst/>
          </a:prstGeom>
          <a:solidFill>
            <a:srgbClr val="002060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900" i="0" u="none" strike="noStrike">
                <a:solidFill>
                  <a:schemeClr val="bg1"/>
                </a:solidFill>
                <a:effectLst/>
                <a:latin typeface="+mj-lt"/>
              </a:rPr>
              <a:t>Nilfisk VP300</a:t>
            </a:r>
          </a:p>
        </p:txBody>
      </p:sp>
      <p:pic>
        <p:nvPicPr>
          <p:cNvPr id="40" name="Picture 39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8A1913B8-A9D6-1CA5-DB39-C418AA3ECC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02" y="2147711"/>
            <a:ext cx="1328114" cy="1357368"/>
          </a:xfrm>
          <a:prstGeom prst="rect">
            <a:avLst/>
          </a:prstGeom>
        </p:spPr>
      </p:pic>
      <p:pic>
        <p:nvPicPr>
          <p:cNvPr id="41" name="Picture 40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CA900169-977A-4DB7-C5DA-DF726505FE7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96" y="4331105"/>
            <a:ext cx="1382127" cy="1437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18C6A-5E74-22A1-F1B9-32A9D8FC68F6}"/>
              </a:ext>
            </a:extLst>
          </p:cNvPr>
          <p:cNvSpPr txBox="1"/>
          <p:nvPr/>
        </p:nvSpPr>
        <p:spPr>
          <a:xfrm>
            <a:off x="512781" y="3437808"/>
            <a:ext cx="10081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da-DK" sz="800" i="0" u="none" strike="noStrike">
                <a:effectLst/>
                <a:latin typeface="+mj-lt"/>
              </a:rPr>
              <a:t>Nilfisk VP300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7DC50-2BCD-BA14-B4C0-6800811DD10C}"/>
              </a:ext>
            </a:extLst>
          </p:cNvPr>
          <p:cNvSpPr txBox="1"/>
          <p:nvPr/>
        </p:nvSpPr>
        <p:spPr>
          <a:xfrm>
            <a:off x="512781" y="5686852"/>
            <a:ext cx="1008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da-DK" sz="800" i="0" u="none" strike="noStrike">
                <a:effectLst/>
                <a:latin typeface="+mj-lt"/>
              </a:rPr>
              <a:t>Nilfisk VP400 (Rewind)</a:t>
            </a:r>
          </a:p>
        </p:txBody>
      </p:sp>
      <p:pic>
        <p:nvPicPr>
          <p:cNvPr id="4" name="Picture 8" descr="PPR170 Vacuum">
            <a:extLst>
              <a:ext uri="{FF2B5EF4-FFF2-40B4-BE49-F238E27FC236}">
                <a16:creationId xmlns:a16="http://schemas.microsoft.com/office/drawing/2014/main" id="{16EE6EDE-EFBD-EBC1-5B23-342E62174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351" y="5122648"/>
            <a:ext cx="518361" cy="51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BF1B64-F422-F8C2-B716-EC0153483F5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912" y="5321442"/>
            <a:ext cx="873745" cy="848296"/>
          </a:xfrm>
          <a:prstGeom prst="rect">
            <a:avLst/>
          </a:prstGeom>
        </p:spPr>
      </p:pic>
      <p:pic>
        <p:nvPicPr>
          <p:cNvPr id="16" name="Picture 15" descr="A black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35932CCC-D487-4121-C1D7-94817638C5A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919" y="5081241"/>
            <a:ext cx="582849" cy="630556"/>
          </a:xfrm>
          <a:prstGeom prst="rect">
            <a:avLst/>
          </a:prstGeom>
        </p:spPr>
      </p:pic>
      <p:pic>
        <p:nvPicPr>
          <p:cNvPr id="17" name="Picture 16" descr="A grey and orange vacuum cleaner&#10;&#10;Description automatically generated">
            <a:extLst>
              <a:ext uri="{FF2B5EF4-FFF2-40B4-BE49-F238E27FC236}">
                <a16:creationId xmlns:a16="http://schemas.microsoft.com/office/drawing/2014/main" id="{9DF144D7-2ECF-4807-B3BB-92BBE4C2597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755" y="5253435"/>
            <a:ext cx="664798" cy="664798"/>
          </a:xfrm>
          <a:prstGeom prst="rect">
            <a:avLst/>
          </a:prstGeom>
        </p:spPr>
      </p:pic>
      <p:pic>
        <p:nvPicPr>
          <p:cNvPr id="19" name="Picture 18" descr="A black and yellow vacuum cleaner&#10;&#10;Description automatically generated">
            <a:extLst>
              <a:ext uri="{FF2B5EF4-FFF2-40B4-BE49-F238E27FC236}">
                <a16:creationId xmlns:a16="http://schemas.microsoft.com/office/drawing/2014/main" id="{23C8BFEF-3A7B-85D4-54BD-370FDC0D198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468" y="2961216"/>
            <a:ext cx="642471" cy="471302"/>
          </a:xfrm>
          <a:prstGeom prst="rect">
            <a:avLst/>
          </a:prstGeom>
        </p:spPr>
      </p:pic>
      <p:pic>
        <p:nvPicPr>
          <p:cNvPr id="22" name="Picture 21" descr="A black and yellow vacuum cleaner&#10;&#10;Description automatically generated">
            <a:extLst>
              <a:ext uri="{FF2B5EF4-FFF2-40B4-BE49-F238E27FC236}">
                <a16:creationId xmlns:a16="http://schemas.microsoft.com/office/drawing/2014/main" id="{5352EBCD-3DD6-985E-685C-9D02436C6B8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7321" y="2831017"/>
            <a:ext cx="644554" cy="5455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9DFD96-5CA7-5BA2-35ED-56FFC6FB5E5F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BF3565-433F-1420-599E-7D71C6ADEAE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87" b="97628" l="9857" r="93800">
                        <a14:foregroundMark x1="50397" y1="6752" x2="37679" y2="6387"/>
                        <a14:foregroundMark x1="89030" y1="62409" x2="87758" y2="85766"/>
                        <a14:foregroundMark x1="87758" y1="85766" x2="81876" y2="89416"/>
                        <a14:foregroundMark x1="93323" y1="69161" x2="93800" y2="76825"/>
                        <a14:foregroundMark x1="33545" y1="91423" x2="58824" y2="93796"/>
                        <a14:foregroundMark x1="39905" y1="97628" x2="43561" y2="95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810" y="4031550"/>
            <a:ext cx="410420" cy="3575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BABE39-7E14-F643-74C1-C208BBF6264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475" b="89831" l="7348" r="89457">
                        <a14:foregroundMark x1="65815" y1="8898" x2="54313" y2="9746"/>
                        <a14:foregroundMark x1="87220" y1="59322" x2="88179" y2="68644"/>
                        <a14:foregroundMark x1="63578" y1="83898" x2="67412" y2="87288"/>
                        <a14:foregroundMark x1="8307" y1="80932" x2="7348" y2="85593"/>
                        <a14:backgroundMark x1="87220" y1="25000" x2="88498" y2="27966"/>
                        <a14:backgroundMark x1="86262" y1="25000" x2="87540" y2="28390"/>
                        <a14:backgroundMark x1="85942" y1="22881" x2="87859" y2="29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8630" y="2375186"/>
            <a:ext cx="664797" cy="50125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65F77E-47CF-96B2-FA9E-539459478DCB}"/>
              </a:ext>
            </a:extLst>
          </p:cNvPr>
          <p:cNvSpPr txBox="1"/>
          <p:nvPr/>
        </p:nvSpPr>
        <p:spPr>
          <a:xfrm>
            <a:off x="5059100" y="3868690"/>
            <a:ext cx="2549635" cy="23675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 dirty="0">
                <a:solidFill>
                  <a:schemeClr val="bg1"/>
                </a:solidFill>
                <a:effectLst/>
                <a:latin typeface="+mj-lt"/>
              </a:rPr>
              <a:t>IPC/</a:t>
            </a:r>
            <a:r>
              <a:rPr lang="da-DK" sz="800" i="0" u="none" strike="noStrike" dirty="0" err="1">
                <a:solidFill>
                  <a:schemeClr val="bg1"/>
                </a:solidFill>
                <a:effectLst/>
                <a:latin typeface="+mj-lt"/>
              </a:rPr>
              <a:t>Soteco</a:t>
            </a:r>
            <a:r>
              <a:rPr lang="da-DK" sz="800" i="0" u="none" strike="noStrike" dirty="0">
                <a:solidFill>
                  <a:schemeClr val="bg1"/>
                </a:solidFill>
                <a:effectLst/>
                <a:latin typeface="+mj-lt"/>
              </a:rPr>
              <a:t> LP1/12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9252D15-1964-AF9B-8510-C1717541C41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584" y="3883849"/>
            <a:ext cx="518064" cy="443189"/>
          </a:xfrm>
          <a:prstGeom prst="rect">
            <a:avLst/>
          </a:prstGeom>
        </p:spPr>
      </p:pic>
      <p:pic>
        <p:nvPicPr>
          <p:cNvPr id="2050" name="Picture 2" descr="Industrial Vacuum Cleaner | i-team vac 6">
            <a:extLst>
              <a:ext uri="{FF2B5EF4-FFF2-40B4-BE49-F238E27FC236}">
                <a16:creationId xmlns:a16="http://schemas.microsoft.com/office/drawing/2014/main" id="{14DAFE9C-775A-2FEC-A1CB-211A3A785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3128" y="2914364"/>
            <a:ext cx="422754" cy="52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48B198C-C02E-C59C-5111-D3F8ABE240A3}"/>
              </a:ext>
            </a:extLst>
          </p:cNvPr>
          <p:cNvSpPr txBox="1"/>
          <p:nvPr/>
        </p:nvSpPr>
        <p:spPr>
          <a:xfrm>
            <a:off x="4141942" y="2594877"/>
            <a:ext cx="1138700" cy="236754"/>
          </a:xfrm>
          <a:prstGeom prst="roundRect">
            <a:avLst/>
          </a:prstGeom>
          <a:solidFill>
            <a:srgbClr val="E8D020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 dirty="0">
                <a:solidFill>
                  <a:schemeClr val="bg1"/>
                </a:solidFill>
                <a:effectLst/>
                <a:latin typeface="+mj-lt"/>
              </a:rPr>
              <a:t>Kärcher T 11/1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4B3DAE1-9AB3-1E45-8B92-591CD033F6E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318" b="93365" l="9957" r="88745">
                        <a14:foregroundMark x1="53680" y1="6161" x2="26407" y2="5687"/>
                        <a14:foregroundMark x1="56277" y1="3318" x2="32035" y2="8531"/>
                        <a14:foregroundMark x1="43290" y1="89100" x2="40260" y2="90521"/>
                        <a14:foregroundMark x1="19913" y1="82938" x2="14719" y2="82938"/>
                        <a14:foregroundMark x1="45887" y1="93365" x2="42424" y2="93365"/>
                        <a14:backgroundMark x1="87013" y1="15166" x2="83550" y2="35071"/>
                        <a14:backgroundMark x1="83550" y1="23697" x2="81385" y2="29384"/>
                        <a14:backgroundMark x1="79654" y1="36019" x2="79654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327" y="2523791"/>
            <a:ext cx="430156" cy="39291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83CEF93-9416-7FBA-A75D-DB7E7519AB3A}"/>
              </a:ext>
            </a:extLst>
          </p:cNvPr>
          <p:cNvSpPr txBox="1"/>
          <p:nvPr/>
        </p:nvSpPr>
        <p:spPr>
          <a:xfrm>
            <a:off x="3198503" y="3460944"/>
            <a:ext cx="1641193" cy="236754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tIns="54000" rIns="0" bIns="36000">
            <a:spAutoFit/>
          </a:bodyPr>
          <a:lstStyle/>
          <a:p>
            <a:pPr algn="ctr" fontAlgn="ctr"/>
            <a:r>
              <a:rPr lang="da-DK" sz="800" i="0" u="none" strike="noStrike" dirty="0" err="1">
                <a:solidFill>
                  <a:schemeClr val="bg1"/>
                </a:solidFill>
                <a:effectLst/>
                <a:latin typeface="+mj-lt"/>
              </a:rPr>
              <a:t>Numatic</a:t>
            </a:r>
            <a:r>
              <a:rPr lang="da-DK" sz="80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da-DK" sz="800" dirty="0">
                <a:solidFill>
                  <a:schemeClr val="bg1"/>
                </a:solidFill>
                <a:latin typeface="+mj-lt"/>
              </a:rPr>
              <a:t>PSP/JVP/NVP180/240</a:t>
            </a:r>
            <a:endParaRPr lang="da-DK" sz="800" i="0" u="none" strike="noStrike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04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CEA9F011-1A3A-839F-2448-9C24C8F0DA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41474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A9F011-1A3A-839F-2448-9C24C8F0DA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943DB3-3662-164D-ECD6-220D0981F5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3176587" cy="487045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+mj-lt"/>
              </a:rPr>
              <a:t>Customer benefit</a:t>
            </a:r>
          </a:p>
          <a:p>
            <a:r>
              <a:rPr lang="en-US" sz="1200"/>
              <a:t>Improved cleaning efficiency (cord handling and suction)</a:t>
            </a:r>
          </a:p>
          <a:p>
            <a:r>
              <a:rPr lang="en-US" sz="1200"/>
              <a:t>Improved ergonomic increases the operator comfort – main grip points with right sizes, shapes, space, and angles.</a:t>
            </a:r>
          </a:p>
          <a:p>
            <a:r>
              <a:rPr lang="en-US" sz="1200"/>
              <a:t>Intuitive operation (highlighted areas at primary interaction)</a:t>
            </a:r>
          </a:p>
          <a:p>
            <a:r>
              <a:rPr lang="en-US" sz="1200"/>
              <a:t>Easy to maintain – No-tool quick exchange of filters (USP) and cord*</a:t>
            </a:r>
          </a:p>
          <a:p>
            <a:r>
              <a:rPr lang="en-US" sz="1200"/>
              <a:t>Easy to clean – wipeable surfaces, good clearance for hard-to-reach areas</a:t>
            </a:r>
          </a:p>
          <a:p>
            <a:endParaRPr lang="en-US" sz="1200"/>
          </a:p>
          <a:p>
            <a:pPr marL="0" indent="0">
              <a:buNone/>
            </a:pPr>
            <a:r>
              <a:rPr lang="en-US">
                <a:latin typeface="+mj-lt"/>
              </a:rPr>
              <a:t>Customer value</a:t>
            </a:r>
          </a:p>
          <a:p>
            <a:r>
              <a:rPr lang="en-US" sz="1200"/>
              <a:t>Saved time of your staff on cleaning jobs – same quality of job done faster</a:t>
            </a:r>
          </a:p>
          <a:p>
            <a:r>
              <a:rPr lang="en-US" sz="1200"/>
              <a:t>Saved time on machine maintenance and cleaning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F813E-11FF-C3A7-344C-FE5A4F0BE7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8A0E37-F4E7-AB40-2A8D-00AB14F8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254875" cy="388013"/>
          </a:xfrm>
        </p:spPr>
        <p:txBody>
          <a:bodyPr vert="horz"/>
          <a:lstStyle/>
          <a:p>
            <a:r>
              <a:rPr lang="en-US"/>
              <a:t>5 | Value selling – Improved UX &amp; UI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DDA574-9B64-3675-D475-3F47B1EB142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16E921-2812-89A5-A9FA-432F291BAEA1}"/>
              </a:ext>
            </a:extLst>
          </p:cNvPr>
          <p:cNvSpPr txBox="1">
            <a:spLocks/>
          </p:cNvSpPr>
          <p:nvPr/>
        </p:nvSpPr>
        <p:spPr>
          <a:xfrm>
            <a:off x="4252913" y="1412875"/>
            <a:ext cx="3176587" cy="487045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Value quantification</a:t>
            </a:r>
          </a:p>
          <a:p>
            <a:pPr marL="0" indent="0">
              <a:buNone/>
            </a:pPr>
            <a:r>
              <a:rPr lang="en-US" sz="1200" dirty="0"/>
              <a:t>Vacuuming and machine maintenance:</a:t>
            </a:r>
          </a:p>
          <a:p>
            <a:r>
              <a:rPr lang="en-US" sz="1200" dirty="0"/>
              <a:t>60 mins. spent every day on vacuuming + </a:t>
            </a:r>
            <a:br>
              <a:rPr lang="en-US" sz="1200" dirty="0"/>
            </a:br>
            <a:r>
              <a:rPr lang="en-US" sz="1200" dirty="0"/>
              <a:t>5-10 mins. spent everyday machine maintenance (check/replace bags or filters, re-tangling twisted cord </a:t>
            </a:r>
            <a:r>
              <a:rPr lang="en-US" sz="1100" i="1" dirty="0"/>
              <a:t>(e.g. if not stored a good place) easy </a:t>
            </a:r>
            <a:r>
              <a:rPr lang="en-US" sz="1200" dirty="0"/>
              <a:t>use of the machine)</a:t>
            </a:r>
          </a:p>
          <a:p>
            <a:r>
              <a:rPr lang="en-US" sz="1200" dirty="0">
                <a:solidFill>
                  <a:schemeClr val="accent3"/>
                </a:solidFill>
              </a:rPr>
              <a:t>3 minutes </a:t>
            </a:r>
            <a:r>
              <a:rPr lang="en-US" sz="1200" dirty="0"/>
              <a:t>saved daily due to better performance, UX+UI and easier maintenance.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Saved 3 mins x 15 €/</a:t>
            </a:r>
            <a:r>
              <a:rPr lang="en-US" sz="1200" dirty="0" err="1"/>
              <a:t>hr</a:t>
            </a:r>
            <a:r>
              <a:rPr lang="en-US" sz="1200" dirty="0"/>
              <a:t> salary of an operator x 320 days = </a:t>
            </a:r>
            <a:r>
              <a:rPr lang="en-US" sz="1200" dirty="0">
                <a:solidFill>
                  <a:schemeClr val="accent3"/>
                </a:solidFill>
              </a:rPr>
              <a:t>240 €/year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862DFB2-9B95-A3CA-AF26-A4DD2CF19A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6172929" cy="376456"/>
          </a:xfrm>
        </p:spPr>
        <p:txBody>
          <a:bodyPr/>
          <a:lstStyle/>
          <a:p>
            <a:r>
              <a:rPr lang="en-US"/>
              <a:t>Saved time and resources (cost) on cleaning vs competition</a:t>
            </a:r>
            <a:endParaRPr lang="da-DK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2C6428-9BB7-0127-8F67-DDBE71059D01}"/>
              </a:ext>
            </a:extLst>
          </p:cNvPr>
          <p:cNvSpPr txBox="1"/>
          <p:nvPr/>
        </p:nvSpPr>
        <p:spPr>
          <a:xfrm>
            <a:off x="4252913" y="6161802"/>
            <a:ext cx="230807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sz="800" i="1">
                <a:solidFill>
                  <a:schemeClr val="tx2"/>
                </a:solidFill>
                <a:ea typeface="Roboto Light"/>
                <a:cs typeface="Roboto Light"/>
              </a:rPr>
              <a:t>* detachable cord on all VP400 (most VP300)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B808FA-10EE-1244-7FCB-FFA3ADD20B27}"/>
              </a:ext>
            </a:extLst>
          </p:cNvPr>
          <p:cNvSpPr txBox="1"/>
          <p:nvPr/>
        </p:nvSpPr>
        <p:spPr>
          <a:xfrm>
            <a:off x="4252913" y="4852042"/>
            <a:ext cx="3176587" cy="11605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16000" tIns="180000" rIns="216000" bIns="18000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>
                <a:latin typeface="Roboto bold italic" panose="02000000000000000000" pitchFamily="2" charset="0"/>
                <a:ea typeface="Roboto bold italic" panose="02000000000000000000" pitchFamily="2" charset="0"/>
              </a:rPr>
              <a:t>Other options:</a:t>
            </a:r>
          </a:p>
          <a:p>
            <a:pPr>
              <a:lnSpc>
                <a:spcPct val="120000"/>
              </a:lnSpc>
            </a:pPr>
            <a:r>
              <a:rPr lang="en-US" sz="1100" i="1"/>
              <a:t>Energy saving could be another calculation </a:t>
            </a:r>
            <a:br>
              <a:rPr lang="en-US" sz="1100" i="1"/>
            </a:br>
            <a:r>
              <a:rPr lang="en-US" sz="1100" i="1"/>
              <a:t>– or rewind vs manual cord</a:t>
            </a:r>
          </a:p>
          <a:p>
            <a:pPr>
              <a:lnSpc>
                <a:spcPct val="120000"/>
              </a:lnSpc>
            </a:pPr>
            <a:r>
              <a:rPr lang="en-US" sz="1100" i="1"/>
              <a:t>– or net filling impact on yearly bag cost</a:t>
            </a:r>
          </a:p>
        </p:txBody>
      </p:sp>
      <p:pic>
        <p:nvPicPr>
          <p:cNvPr id="10" name="Picture Placeholder 12" descr="A person vacuuming a room&#10;&#10;Description automatically generated">
            <a:extLst>
              <a:ext uri="{FF2B5EF4-FFF2-40B4-BE49-F238E27FC236}">
                <a16:creationId xmlns:a16="http://schemas.microsoft.com/office/drawing/2014/main" id="{E9EE05C1-D09D-0269-5F6E-CA254F0C7A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583" y="0"/>
            <a:ext cx="4653417" cy="6273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65A6D-5840-A8E7-A22A-1460D62BFF70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110294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4A2B6-CC7B-252E-1351-A2BE94734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2" descr="A person vacuuming the floor in a clothing store&#10;&#10;Description automatically generated">
            <a:extLst>
              <a:ext uri="{FF2B5EF4-FFF2-40B4-BE49-F238E27FC236}">
                <a16:creationId xmlns:a16="http://schemas.microsoft.com/office/drawing/2014/main" id="{91AB11FD-6FEC-26E7-F6B1-D0938B77CC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"/>
          <a:stretch/>
        </p:blipFill>
        <p:spPr>
          <a:xfrm>
            <a:off x="7538584" y="0"/>
            <a:ext cx="4653416" cy="627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61BD3-FA3A-ABB2-D58C-F81B48543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19D88-02FC-1943-91BE-4523B37F642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80521" y="1381125"/>
            <a:ext cx="2412244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Background, Brand &amp; Design &amp; Value proposition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89CC1-8B70-0F8A-D5B4-0442130A409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80521" y="2304475"/>
            <a:ext cx="2070433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Target segments &amp;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9B367-87F6-3BC6-7B5F-F084AD8B084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80521" y="3227825"/>
            <a:ext cx="1898439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New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C5A1E2-394C-0E4B-2F77-88DD8EEC73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80521" y="4151175"/>
            <a:ext cx="2806018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Key selling points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6351C8-4C28-D98B-5CA0-B620FD56063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29954" y="13811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4F8DC91-A13D-C8A4-8864-53640F81AA7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29954" y="23044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7139D9-9E18-56BE-7936-5A93929C677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29954" y="32278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05CB0C3-EEAF-13BC-ED47-A05F316D6B3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29954" y="41511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8ECE0C0-9D35-6F3B-5CBC-2D4D480B8BA0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C8F554A-5400-A54A-88EF-1E38EC9CA915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030D64C-7879-E426-8B7A-920A60A3BF5B}"/>
              </a:ext>
            </a:extLst>
          </p:cNvPr>
          <p:cNvSpPr txBox="1">
            <a:spLocks/>
          </p:cNvSpPr>
          <p:nvPr/>
        </p:nvSpPr>
        <p:spPr>
          <a:xfrm>
            <a:off x="5707794" y="1381125"/>
            <a:ext cx="207043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/>
              <a:t>Accessories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05E0991-6FE6-7BE2-592F-5B6085094D6F}"/>
              </a:ext>
            </a:extLst>
          </p:cNvPr>
          <p:cNvSpPr txBox="1">
            <a:spLocks/>
          </p:cNvSpPr>
          <p:nvPr/>
        </p:nvSpPr>
        <p:spPr>
          <a:xfrm>
            <a:off x="5707794" y="2304475"/>
            <a:ext cx="1978664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8199720-D29F-B4D2-D878-9558194C22F8}"/>
              </a:ext>
            </a:extLst>
          </p:cNvPr>
          <p:cNvSpPr txBox="1">
            <a:spLocks/>
          </p:cNvSpPr>
          <p:nvPr/>
        </p:nvSpPr>
        <p:spPr>
          <a:xfrm>
            <a:off x="1968167" y="5074523"/>
            <a:ext cx="214612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Key competition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F042412-D35B-AE0B-A78E-49DFBF03AB5F}"/>
              </a:ext>
            </a:extLst>
          </p:cNvPr>
          <p:cNvSpPr txBox="1">
            <a:spLocks/>
          </p:cNvSpPr>
          <p:nvPr/>
        </p:nvSpPr>
        <p:spPr>
          <a:xfrm>
            <a:off x="1117600" y="507452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4805B68-F602-BAC7-1BF5-518D28E5CFB2}"/>
              </a:ext>
            </a:extLst>
          </p:cNvPr>
          <p:cNvSpPr txBox="1">
            <a:spLocks/>
          </p:cNvSpPr>
          <p:nvPr/>
        </p:nvSpPr>
        <p:spPr>
          <a:xfrm>
            <a:off x="4746014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6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FA6FCBF-D4D6-3103-B263-FE35C4A85F0C}"/>
              </a:ext>
            </a:extLst>
          </p:cNvPr>
          <p:cNvSpPr txBox="1">
            <a:spLocks/>
          </p:cNvSpPr>
          <p:nvPr/>
        </p:nvSpPr>
        <p:spPr>
          <a:xfrm>
            <a:off x="4746014" y="230447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5340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AE7F567-7CAF-4649-A5C9-BCABCC908D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9308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AE7F567-7CAF-4649-A5C9-BCABCC908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909BC77-57E8-701B-46CC-2C26ADDD7B86}"/>
              </a:ext>
            </a:extLst>
          </p:cNvPr>
          <p:cNvSpPr txBox="1">
            <a:spLocks/>
          </p:cNvSpPr>
          <p:nvPr/>
        </p:nvSpPr>
        <p:spPr>
          <a:xfrm>
            <a:off x="479425" y="1412876"/>
            <a:ext cx="5507038" cy="4860926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216000" rIns="216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+mj-lt"/>
              </a:rPr>
              <a:t>Highlighted key items</a:t>
            </a: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600"/>
              </a:spcAft>
            </a:pPr>
            <a:endParaRPr lang="en-US" sz="1200" dirty="0"/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solidFill>
                  <a:srgbClr val="000000"/>
                </a:solidFill>
                <a:latin typeface="+mj-lt"/>
              </a:rPr>
              <a:t>HEPA</a:t>
            </a:r>
            <a:r>
              <a:rPr lang="en-US" sz="1100" dirty="0"/>
              <a:t> filters		HEPA 13	147 1250 600</a:t>
            </a:r>
          </a:p>
          <a:p>
            <a:pPr marL="0" lvl="1" indent="0" fontAlgn="b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/>
              <a:t>		HEPA 14	107421443</a:t>
            </a: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600"/>
              </a:spcAft>
            </a:pPr>
            <a:endParaRPr lang="en-US" sz="1100" dirty="0">
              <a:solidFill>
                <a:srgbClr val="000000"/>
              </a:solidFill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solidFill>
                  <a:srgbClr val="000000"/>
                </a:solidFill>
                <a:latin typeface="+mj-lt"/>
              </a:rPr>
              <a:t>Dust bags</a:t>
            </a:r>
          </a:p>
          <a:p>
            <a:pPr marL="398209" lvl="2" fontAlgn="b">
              <a:spcBef>
                <a:spcPts val="0"/>
              </a:spcBef>
              <a:spcAft>
                <a:spcPts val="600"/>
              </a:spcAft>
              <a:buFont typeface="Roboto Light" panose="02000000000000000000" pitchFamily="2" charset="0"/>
              <a:buChar char="–"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Paper 		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5pcs 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</a:t>
            </a:r>
            <a:r>
              <a:rPr lang="en-US" sz="1100" dirty="0">
                <a:solidFill>
                  <a:srgbClr val="000000"/>
                </a:solidFill>
              </a:rPr>
              <a:t>82367810</a:t>
            </a:r>
          </a:p>
          <a:p>
            <a:pPr marL="398209" lvl="2" fontAlgn="b">
              <a:spcBef>
                <a:spcPts val="0"/>
              </a:spcBef>
              <a:spcAft>
                <a:spcPts val="600"/>
              </a:spcAft>
              <a:buFont typeface="Roboto Light" panose="02000000000000000000" pitchFamily="2" charset="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Paper </a:t>
            </a:r>
            <a:r>
              <a:rPr lang="en-US" sz="1000" dirty="0">
                <a:solidFill>
                  <a:srgbClr val="000000"/>
                </a:solidFill>
              </a:rPr>
              <a:t>		10pcs</a:t>
            </a:r>
            <a:r>
              <a:rPr lang="en-US" sz="1100" dirty="0">
                <a:solidFill>
                  <a:srgbClr val="000000"/>
                </a:solidFill>
              </a:rPr>
              <a:t>	140 8618 000</a:t>
            </a:r>
          </a:p>
          <a:p>
            <a:pPr marL="398209" lvl="2" fontAlgn="b">
              <a:spcBef>
                <a:spcPts val="0"/>
              </a:spcBef>
              <a:spcAft>
                <a:spcPts val="600"/>
              </a:spcAft>
              <a:buFont typeface="Roboto Light" panose="02000000000000000000" pitchFamily="2" charset="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Fleece bag	</a:t>
            </a:r>
            <a:r>
              <a:rPr lang="en-US" sz="1000" dirty="0">
                <a:solidFill>
                  <a:srgbClr val="000000"/>
                </a:solidFill>
              </a:rPr>
              <a:t>10pcs	</a:t>
            </a:r>
            <a:r>
              <a:rPr lang="en-US" sz="1100" dirty="0">
                <a:solidFill>
                  <a:srgbClr val="000000"/>
                </a:solidFill>
              </a:rPr>
              <a:t>82367820</a:t>
            </a:r>
          </a:p>
          <a:p>
            <a:pPr marL="398209" lvl="2" fontAlgn="b">
              <a:spcBef>
                <a:spcPts val="0"/>
              </a:spcBef>
              <a:spcAft>
                <a:spcPts val="600"/>
              </a:spcAft>
              <a:buFont typeface="Roboto Light" panose="02000000000000000000" pitchFamily="2" charset="0"/>
              <a:buChar char="–"/>
            </a:pPr>
            <a:r>
              <a:rPr lang="da-DK" sz="1100" b="0" i="0" u="none" strike="noStrike" kern="1200" dirty="0" err="1">
                <a:solidFill>
                  <a:srgbClr val="000000"/>
                </a:solidFill>
                <a:effectLst/>
              </a:rPr>
              <a:t>Reuseable</a:t>
            </a:r>
            <a:r>
              <a:rPr lang="da-DK" sz="1100" dirty="0">
                <a:solidFill>
                  <a:srgbClr val="000000"/>
                </a:solidFill>
              </a:rPr>
              <a:t> bag	</a:t>
            </a:r>
            <a:r>
              <a:rPr lang="da-DK" sz="1000" dirty="0">
                <a:solidFill>
                  <a:srgbClr val="000000"/>
                </a:solidFill>
              </a:rPr>
              <a:t>1pcs</a:t>
            </a:r>
            <a:r>
              <a:rPr lang="da-DK" sz="1100" dirty="0">
                <a:solidFill>
                  <a:srgbClr val="000000"/>
                </a:solidFill>
              </a:rPr>
              <a:t>	</a:t>
            </a:r>
            <a:r>
              <a:rPr lang="da-DK" sz="1100" b="0" i="0" u="none" strike="noStrike" kern="1200" dirty="0">
                <a:solidFill>
                  <a:srgbClr val="000000"/>
                </a:solidFill>
                <a:effectLst/>
              </a:rPr>
              <a:t>22251800</a:t>
            </a:r>
          </a:p>
          <a:p>
            <a:pPr marL="398209" lvl="2" fontAlgn="b">
              <a:spcBef>
                <a:spcPts val="0"/>
              </a:spcBef>
              <a:spcAft>
                <a:spcPts val="600"/>
              </a:spcAft>
              <a:buFont typeface="Roboto Light" panose="02000000000000000000" pitchFamily="2" charset="0"/>
              <a:buChar char="–"/>
            </a:pPr>
            <a:endParaRPr lang="en-US" sz="1100" dirty="0">
              <a:solidFill>
                <a:srgbClr val="000000"/>
              </a:solidFill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solidFill>
                  <a:srgbClr val="000000"/>
                </a:solidFill>
                <a:latin typeface="+mj-lt"/>
              </a:rPr>
              <a:t>New</a:t>
            </a:r>
            <a:r>
              <a:rPr lang="en-US" sz="1100" dirty="0">
                <a:solidFill>
                  <a:srgbClr val="000000"/>
                </a:solidFill>
              </a:rPr>
              <a:t> VP300 family maintenance kits</a:t>
            </a:r>
          </a:p>
          <a:p>
            <a:pPr marL="398209" lvl="2" fontAlgn="b">
              <a:spcBef>
                <a:spcPts val="0"/>
              </a:spcBef>
              <a:spcAft>
                <a:spcPts val="600"/>
              </a:spcAft>
              <a:buFont typeface="Roboto Light" panose="02000000000000000000" pitchFamily="2" charset="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Light </a:t>
            </a:r>
            <a:r>
              <a:rPr lang="en-US" sz="1000" dirty="0">
                <a:solidFill>
                  <a:srgbClr val="000000"/>
                </a:solidFill>
              </a:rPr>
              <a:t>(5 bags, 1 HEPA, 1 motor filter)</a:t>
            </a:r>
            <a:r>
              <a:rPr lang="en-US" sz="1100" dirty="0">
                <a:solidFill>
                  <a:srgbClr val="000000"/>
                </a:solidFill>
              </a:rPr>
              <a:t>	107421454</a:t>
            </a:r>
          </a:p>
          <a:p>
            <a:pPr marL="398209" lvl="2" fontAlgn="b">
              <a:spcBef>
                <a:spcPts val="0"/>
              </a:spcBef>
              <a:spcAft>
                <a:spcPts val="600"/>
              </a:spcAft>
              <a:buFont typeface="Roboto Light" panose="02000000000000000000" pitchFamily="2" charset="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Plus </a:t>
            </a:r>
            <a:r>
              <a:rPr lang="en-US" sz="1000" dirty="0">
                <a:solidFill>
                  <a:srgbClr val="000000"/>
                </a:solidFill>
              </a:rPr>
              <a:t>(20 bags, 1 HEPA, 1 motor filter)</a:t>
            </a:r>
            <a:r>
              <a:rPr lang="en-US" sz="1100" dirty="0">
                <a:solidFill>
                  <a:srgbClr val="000000"/>
                </a:solidFill>
              </a:rPr>
              <a:t>	107421455</a:t>
            </a:r>
          </a:p>
          <a:p>
            <a:pPr marL="398209" lvl="2" fontAlgn="b">
              <a:spcBef>
                <a:spcPts val="0"/>
              </a:spcBef>
              <a:spcAft>
                <a:spcPts val="600"/>
              </a:spcAft>
              <a:buFont typeface="Roboto Light" panose="02000000000000000000" pitchFamily="2" charset="0"/>
              <a:buChar char="–"/>
            </a:pPr>
            <a:endParaRPr lang="en-US" sz="1100" dirty="0">
              <a:solidFill>
                <a:srgbClr val="000000"/>
              </a:solidFill>
            </a:endParaRP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Multi surface nozzle		140 6700 540</a:t>
            </a: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Combi nozzle RD295P		107417790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D264C1A-F591-DAD1-1D85-F273E720FF1D}"/>
              </a:ext>
            </a:extLst>
          </p:cNvPr>
          <p:cNvSpPr txBox="1">
            <a:spLocks/>
          </p:cNvSpPr>
          <p:nvPr/>
        </p:nvSpPr>
        <p:spPr>
          <a:xfrm>
            <a:off x="6200775" y="1412875"/>
            <a:ext cx="5509848" cy="4860925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216000" rIns="216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Other</a:t>
            </a: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2m Hose CPL. W 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bent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-end		107421450</a:t>
            </a: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100" dirty="0">
                <a:solidFill>
                  <a:srgbClr val="000000"/>
                </a:solidFill>
                <a:latin typeface="Roboto Light"/>
              </a:rPr>
              <a:t>2m Hose CPL. W </a:t>
            </a:r>
            <a:r>
              <a:rPr lang="da-DK" sz="1100" dirty="0" err="1">
                <a:solidFill>
                  <a:srgbClr val="000000"/>
                </a:solidFill>
                <a:latin typeface="Roboto Light"/>
              </a:rPr>
              <a:t>bent</a:t>
            </a:r>
            <a:r>
              <a:rPr lang="da-DK" sz="1100" dirty="0">
                <a:solidFill>
                  <a:srgbClr val="000000"/>
                </a:solidFill>
                <a:latin typeface="Roboto Light"/>
              </a:rPr>
              <a:t>-end PREM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	107421451</a:t>
            </a: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2m Hose 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antistatic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cpl</a:t>
            </a:r>
            <a:r>
              <a:rPr lang="da-DK" sz="11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da-DK" sz="1100" dirty="0" err="1">
                <a:solidFill>
                  <a:srgbClr val="000000"/>
                </a:solidFill>
                <a:latin typeface="Roboto Light"/>
              </a:rPr>
              <a:t>bent</a:t>
            </a:r>
            <a:r>
              <a:rPr lang="da-DK" sz="1100" dirty="0">
                <a:solidFill>
                  <a:srgbClr val="000000"/>
                </a:solidFill>
                <a:latin typeface="Roboto Light"/>
              </a:rPr>
              <a:t>-end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107415116*</a:t>
            </a: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100" dirty="0">
                <a:latin typeface="Roboto Light"/>
              </a:rPr>
              <a:t>Hose W </a:t>
            </a:r>
            <a:r>
              <a:rPr lang="da-DK" sz="1100" dirty="0" err="1">
                <a:latin typeface="Roboto Light"/>
              </a:rPr>
              <a:t>connectors</a:t>
            </a:r>
            <a:r>
              <a:rPr lang="da-DK" sz="1100" dirty="0">
                <a:latin typeface="Roboto Light"/>
              </a:rPr>
              <a:t>		107421449</a:t>
            </a:r>
          </a:p>
          <a:p>
            <a:pPr marL="0" marR="0" lvl="0" indent="0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fontAlgn="b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Roboto Light"/>
              </a:rPr>
              <a:t>Ext. tube steel (2pcs)		140 8246 040</a:t>
            </a:r>
          </a:p>
          <a:p>
            <a:pPr fontAlgn="b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Roboto Light"/>
              </a:rPr>
              <a:t>Ext tube alu - black (2pcs)		107421471 </a:t>
            </a:r>
            <a:r>
              <a:rPr lang="en-US" sz="1000" dirty="0">
                <a:solidFill>
                  <a:srgbClr val="000000"/>
                </a:solidFill>
                <a:latin typeface="Roboto Light"/>
              </a:rPr>
              <a:t>(new PN)</a:t>
            </a:r>
          </a:p>
          <a:p>
            <a:pPr fontAlgn="b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Roboto Light"/>
              </a:rPr>
              <a:t>Telescopic tube alu – black/blue	107421463 </a:t>
            </a:r>
            <a:r>
              <a:rPr lang="en-US" sz="1000" dirty="0">
                <a:solidFill>
                  <a:srgbClr val="000000"/>
                </a:solidFill>
                <a:latin typeface="Roboto Light"/>
              </a:rPr>
              <a:t>(new PN)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Wider premium HF nozzle (350mm) 	107413080</a:t>
            </a:r>
            <a:br>
              <a:rPr lang="en-US" sz="1100" dirty="0">
                <a:solidFill>
                  <a:srgbClr val="000000"/>
                </a:solidFill>
                <a:latin typeface="Roboto Light"/>
              </a:rPr>
            </a:br>
            <a:r>
              <a:rPr lang="en-US" sz="1100" dirty="0">
                <a:solidFill>
                  <a:srgbClr val="000000"/>
                </a:solidFill>
                <a:latin typeface="Roboto Light"/>
              </a:rPr>
              <a:t>			</a:t>
            </a:r>
            <a:r>
              <a:rPr lang="en-US" sz="800" i="1" dirty="0">
                <a:solidFill>
                  <a:srgbClr val="000000"/>
                </a:solidFill>
                <a:latin typeface="Roboto Light"/>
              </a:rPr>
              <a:t>(495mm 107413081)</a:t>
            </a:r>
            <a:endParaRPr kumimoji="0" lang="da-DK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Crevice			147 0146 500 </a:t>
            </a:r>
          </a:p>
          <a:p>
            <a:pPr marL="0" marR="0" lvl="0" indent="0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1100" dirty="0">
                <a:solidFill>
                  <a:srgbClr val="28313F"/>
                </a:solidFill>
                <a:latin typeface="Roboto Light"/>
              </a:rPr>
              <a:t>			</a:t>
            </a:r>
            <a:r>
              <a:rPr lang="en-US" sz="800" i="1" dirty="0">
                <a:solidFill>
                  <a:srgbClr val="28313F"/>
                </a:solidFill>
                <a:latin typeface="Roboto Light"/>
              </a:rPr>
              <a:t>(hard;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010 3098 500)</a:t>
            </a: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-199105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Radiator crevice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(245mm)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81530400 </a:t>
            </a:r>
            <a:br>
              <a:rPr lang="en-US" sz="1100" noProof="0" dirty="0">
                <a:solidFill>
                  <a:srgbClr val="28313F"/>
                </a:solidFill>
                <a:latin typeface="Roboto Light"/>
              </a:rPr>
            </a:br>
            <a:r>
              <a:rPr lang="en-US" sz="1100" noProof="0" dirty="0">
                <a:solidFill>
                  <a:srgbClr val="28313F"/>
                </a:solidFill>
                <a:latin typeface="Roboto Light"/>
              </a:rPr>
              <a:t>			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(brush; 010 5818 140)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7A732-1B72-4B7E-9959-3A3F93D9053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8A39-864C-4516-ABEE-1F60AA4863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0DF682-6238-41DE-B84D-6AF95453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err="1"/>
              <a:t>Selected</a:t>
            </a:r>
            <a:r>
              <a:rPr lang="da-DK"/>
              <a:t> items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A0A575-CE3F-4485-91FC-04A222E4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6 | PAC overview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01E16E-A93C-1B0F-1763-13A1148689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951" y="4213929"/>
            <a:ext cx="1299487" cy="6359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D47AAE-B7FD-4416-C219-780BC3B7A6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280" y="5689288"/>
            <a:ext cx="708147" cy="566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D72AD-F914-2DF3-88DC-91706D34A0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384" y="5070739"/>
            <a:ext cx="884370" cy="736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8B76B-9EB4-2758-0BC1-4FF41A599D7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574" y="5586851"/>
            <a:ext cx="920224" cy="61333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4A5C2B8-E8BD-F2A3-FB13-433F2C8CF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359" y="2015751"/>
            <a:ext cx="1453104" cy="8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56AF8F-D88D-6BCC-C8D0-98179C1B2A1F}"/>
              </a:ext>
            </a:extLst>
          </p:cNvPr>
          <p:cNvSpPr txBox="1"/>
          <p:nvPr/>
        </p:nvSpPr>
        <p:spPr>
          <a:xfrm>
            <a:off x="6200775" y="6291849"/>
            <a:ext cx="39052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a-DK" sz="800" i="1" dirty="0">
                <a:solidFill>
                  <a:schemeClr val="tx2"/>
                </a:solidFill>
                <a:latin typeface="Roboto Light"/>
              </a:rPr>
              <a:t>* Old </a:t>
            </a:r>
            <a:r>
              <a:rPr lang="da-DK" sz="800" i="1" dirty="0" err="1">
                <a:solidFill>
                  <a:schemeClr val="tx2"/>
                </a:solidFill>
                <a:latin typeface="Roboto Light"/>
              </a:rPr>
              <a:t>bent</a:t>
            </a:r>
            <a:r>
              <a:rPr lang="da-DK" sz="800" i="1" dirty="0">
                <a:solidFill>
                  <a:schemeClr val="tx2"/>
                </a:solidFill>
                <a:latin typeface="Roboto Light"/>
              </a:rPr>
              <a:t>-end; </a:t>
            </a:r>
            <a:r>
              <a:rPr lang="da-DK" sz="800" i="1" dirty="0" err="1">
                <a:solidFill>
                  <a:schemeClr val="tx2"/>
                </a:solidFill>
                <a:latin typeface="Roboto Light"/>
              </a:rPr>
              <a:t>awaiting</a:t>
            </a:r>
            <a:r>
              <a:rPr lang="da-DK" sz="800" i="1" dirty="0">
                <a:solidFill>
                  <a:schemeClr val="tx2"/>
                </a:solidFill>
                <a:latin typeface="Roboto Light"/>
              </a:rPr>
              <a:t> </a:t>
            </a:r>
            <a:r>
              <a:rPr lang="da-DK" sz="800" i="1" dirty="0" err="1">
                <a:solidFill>
                  <a:schemeClr val="tx2"/>
                </a:solidFill>
                <a:latin typeface="Roboto Light"/>
              </a:rPr>
              <a:t>update</a:t>
            </a:r>
            <a:r>
              <a:rPr lang="da-DK" sz="800" i="1" dirty="0">
                <a:solidFill>
                  <a:schemeClr val="tx2"/>
                </a:solidFill>
                <a:latin typeface="Roboto Light"/>
              </a:rPr>
              <a:t> with new </a:t>
            </a:r>
            <a:r>
              <a:rPr lang="da-DK" sz="800" i="1" dirty="0" err="1">
                <a:solidFill>
                  <a:schemeClr val="tx2"/>
                </a:solidFill>
                <a:latin typeface="Roboto Light"/>
              </a:rPr>
              <a:t>bent</a:t>
            </a:r>
            <a:r>
              <a:rPr lang="da-DK" sz="800" i="1" dirty="0">
                <a:solidFill>
                  <a:schemeClr val="tx2"/>
                </a:solidFill>
                <a:latin typeface="Roboto Light"/>
              </a:rPr>
              <a:t>-end w </a:t>
            </a:r>
            <a:r>
              <a:rPr lang="da-DK" sz="800" i="1" dirty="0" err="1">
                <a:solidFill>
                  <a:schemeClr val="tx2"/>
                </a:solidFill>
                <a:latin typeface="Roboto Light"/>
              </a:rPr>
              <a:t>connectors</a:t>
            </a:r>
            <a:endParaRPr kumimoji="0" lang="da-DK" sz="8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1" name="Picture 10" descr="CREVICE NOZZLE">
            <a:extLst>
              <a:ext uri="{FF2B5EF4-FFF2-40B4-BE49-F238E27FC236}">
                <a16:creationId xmlns:a16="http://schemas.microsoft.com/office/drawing/2014/main" id="{594B34DA-A76D-B0F7-654D-F7D335F5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1131" y="5313215"/>
            <a:ext cx="749798" cy="4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70DAB9-FC6A-61D0-7071-9CB637B69F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58693">
            <a:off x="10405648" y="4897031"/>
            <a:ext cx="790085" cy="4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black gradient&#10;&#10;Description automatically generated">
            <a:extLst>
              <a:ext uri="{FF2B5EF4-FFF2-40B4-BE49-F238E27FC236}">
                <a16:creationId xmlns:a16="http://schemas.microsoft.com/office/drawing/2014/main" id="{5863A911-EC35-EDC7-0967-3726399FB6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8E2A6-F674-FCBF-DCF8-692E0F06E2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FBF6A-A489-7381-5514-4A7E58918B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A1BCF-7A05-D9D8-D9F5-4B7E7A2E982D}"/>
              </a:ext>
            </a:extLst>
          </p:cNvPr>
          <p:cNvSpPr txBox="1"/>
          <p:nvPr/>
        </p:nvSpPr>
        <p:spPr>
          <a:xfrm>
            <a:off x="3033087" y="3152000"/>
            <a:ext cx="6125827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DK" sz="1800">
                <a:solidFill>
                  <a:schemeClr val="bg1"/>
                </a:solidFill>
              </a:rPr>
              <a:t>Introducing the new Compact Dry range 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A </a:t>
            </a:r>
            <a:r>
              <a:rPr lang="en-DK" sz="3600" dirty="0">
                <a:solidFill>
                  <a:schemeClr val="bg1"/>
                </a:solidFill>
              </a:rPr>
              <a:t>new formula for </a:t>
            </a:r>
            <a:r>
              <a:rPr lang="en-US" sz="3600" dirty="0">
                <a:solidFill>
                  <a:schemeClr val="bg1"/>
                </a:solidFill>
              </a:rPr>
              <a:t>simplicity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2522D69-5B37-576B-DC6F-DB73CB1B4825}"/>
              </a:ext>
            </a:extLst>
          </p:cNvPr>
          <p:cNvSpPr txBox="1">
            <a:spLocks/>
          </p:cNvSpPr>
          <p:nvPr/>
        </p:nvSpPr>
        <p:spPr>
          <a:xfrm>
            <a:off x="369888" y="476250"/>
            <a:ext cx="11233150" cy="406253"/>
          </a:xfrm>
          <a:prstGeom prst="rect">
            <a:avLst/>
          </a:prstGeom>
        </p:spPr>
        <p:txBody>
          <a:bodyPr/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>
                <a:solidFill>
                  <a:schemeClr val="bg1"/>
                </a:solidFill>
                <a:latin typeface="+mn-lt"/>
              </a:rPr>
              <a:t>Key messaging</a:t>
            </a:r>
          </a:p>
        </p:txBody>
      </p:sp>
    </p:spTree>
    <p:extLst>
      <p:ext uri="{BB962C8B-B14F-4D97-AF65-F5344CB8AC3E}">
        <p14:creationId xmlns:p14="http://schemas.microsoft.com/office/powerpoint/2010/main" val="12824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AE7F567-7CAF-4649-A5C9-BCABCC908D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245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AE7F567-7CAF-4649-A5C9-BCABCC908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7A732-1B72-4B7E-9959-3A3F93D9053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8A39-864C-4516-ABEE-1F60AA4863B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0DF682-6238-41DE-B84D-6AF95453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/>
              <a:t>Selected</a:t>
            </a:r>
            <a:r>
              <a:rPr lang="da-DK" dirty="0"/>
              <a:t> items for new VP300 &amp; VP400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A0A575-CE3F-4485-91FC-04A222E4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6 | Other PAC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646B059-B3FA-3EAA-6CC9-F91EBA44B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363131"/>
              </p:ext>
            </p:extLst>
          </p:nvPr>
        </p:nvGraphicFramePr>
        <p:xfrm>
          <a:off x="475521" y="1396040"/>
          <a:ext cx="5507038" cy="4987320"/>
        </p:xfrm>
        <a:graphic>
          <a:graphicData uri="http://schemas.openxmlformats.org/drawingml/2006/table">
            <a:tbl>
              <a:tblPr/>
              <a:tblGrid>
                <a:gridCol w="3530153">
                  <a:extLst>
                    <a:ext uri="{9D8B030D-6E8A-4147-A177-3AD203B41FA5}">
                      <a16:colId xmlns:a16="http://schemas.microsoft.com/office/drawing/2014/main" val="297427069"/>
                    </a:ext>
                  </a:extLst>
                </a:gridCol>
                <a:gridCol w="1976885">
                  <a:extLst>
                    <a:ext uri="{9D8B030D-6E8A-4147-A177-3AD203B41FA5}">
                      <a16:colId xmlns:a16="http://schemas.microsoft.com/office/drawing/2014/main" val="3109415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dirty="0"/>
                        <a:t>Detachable cord 10m EU, orange </a:t>
                      </a:r>
                      <a:endParaRPr lang="sv-SE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559505160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786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dirty="0"/>
                        <a:t>Detachable cord 15m EU, orange </a:t>
                      </a:r>
                      <a:endParaRPr lang="en-US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1100" dirty="0"/>
                        <a:t>559505161</a:t>
                      </a:r>
                      <a:endParaRPr lang="en-GB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15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Detachable cord 10m CH, orange </a:t>
                      </a:r>
                      <a:endParaRPr lang="sv-SE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559505165</a:t>
                      </a:r>
                      <a:endParaRPr lang="en-GB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235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dirty="0"/>
                        <a:t>Detachable cord 10m UK, orange </a:t>
                      </a:r>
                      <a:endParaRPr lang="fr-FR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559505162</a:t>
                      </a:r>
                      <a:endParaRPr lang="en-GB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891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Detachable cord 15m UK, orange</a:t>
                      </a:r>
                      <a:endParaRPr lang="fr-FR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559505173</a:t>
                      </a:r>
                      <a:endParaRPr lang="en-GB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077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dirty="0"/>
                        <a:t>Detachable cord 10m AU/NZ, orange </a:t>
                      </a:r>
                      <a:endParaRPr lang="pl-P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559505167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81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Detachable cord 15m AU/NZ, orange </a:t>
                      </a:r>
                      <a:endParaRPr lang="pl-P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559505175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48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dirty="0"/>
                        <a:t>Detachable cord</a:t>
                      </a:r>
                      <a:r>
                        <a:rPr lang="en-DK" sz="1100" dirty="0"/>
                        <a:t> 15</a:t>
                      </a:r>
                      <a:r>
                        <a:rPr lang="da-DK" sz="1100" dirty="0"/>
                        <a:t>m CN, orange</a:t>
                      </a:r>
                      <a:endParaRPr lang="pl-P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559505169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35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dirty="0"/>
                        <a:t>Detachable cord </a:t>
                      </a:r>
                      <a:r>
                        <a:rPr lang="en-DK" sz="1100" dirty="0"/>
                        <a:t>10</a:t>
                      </a:r>
                      <a:r>
                        <a:rPr lang="da-DK" sz="1100" dirty="0"/>
                        <a:t>m</a:t>
                      </a:r>
                      <a:r>
                        <a:rPr lang="en-DK" sz="1100" dirty="0"/>
                        <a:t> </a:t>
                      </a:r>
                      <a:r>
                        <a:rPr lang="en-US" sz="1100" dirty="0"/>
                        <a:t>US, orange</a:t>
                      </a:r>
                      <a:endParaRPr lang="pl-P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559505164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894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Detachable cord </a:t>
                      </a:r>
                      <a:r>
                        <a:rPr lang="en-DK" sz="1100" dirty="0"/>
                        <a:t>10</a:t>
                      </a:r>
                      <a:r>
                        <a:rPr lang="da-DK" sz="1100" dirty="0"/>
                        <a:t>,5m</a:t>
                      </a:r>
                      <a:r>
                        <a:rPr lang="en-DK" sz="1100" dirty="0"/>
                        <a:t> </a:t>
                      </a:r>
                      <a:r>
                        <a:rPr lang="en-US" sz="1100" dirty="0"/>
                        <a:t>ZA, orange</a:t>
                      </a:r>
                      <a:endParaRPr lang="pl-P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559505171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820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dirty="0"/>
                        <a:t>Fixed cord </a:t>
                      </a:r>
                      <a:r>
                        <a:rPr lang="en-DK" sz="1100" dirty="0"/>
                        <a:t>10</a:t>
                      </a:r>
                      <a:r>
                        <a:rPr lang="da-DK" sz="1100" dirty="0"/>
                        <a:t>m</a:t>
                      </a:r>
                      <a:r>
                        <a:rPr lang="en-DK" sz="1100" dirty="0"/>
                        <a:t> </a:t>
                      </a:r>
                      <a:r>
                        <a:rPr lang="en-US" sz="1100" dirty="0"/>
                        <a:t>EU, black</a:t>
                      </a:r>
                      <a:endParaRPr lang="pl-P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559505163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021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Fixed cord </a:t>
                      </a:r>
                      <a:r>
                        <a:rPr lang="en-DK" sz="1100" dirty="0"/>
                        <a:t>15</a:t>
                      </a:r>
                      <a:r>
                        <a:rPr lang="da-DK" sz="1100" dirty="0"/>
                        <a:t>m</a:t>
                      </a:r>
                      <a:r>
                        <a:rPr lang="en-DK" sz="1100" dirty="0"/>
                        <a:t> </a:t>
                      </a:r>
                      <a:r>
                        <a:rPr lang="en-US" sz="1100" dirty="0"/>
                        <a:t>JP</a:t>
                      </a:r>
                      <a:r>
                        <a:rPr lang="da-DK" sz="1100" dirty="0"/>
                        <a:t>, </a:t>
                      </a:r>
                      <a:r>
                        <a:rPr lang="da-DK" sz="1100" dirty="0" err="1"/>
                        <a:t>black</a:t>
                      </a:r>
                      <a:endParaRPr lang="pl-P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100" dirty="0"/>
                        <a:t>559505166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458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/>
                        <a:t>Numatic adaptor (20 pcs.) </a:t>
                      </a:r>
                      <a:endParaRPr lang="it-IT" sz="1100" b="0" i="0" u="none" strike="noStrike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107401199</a:t>
                      </a: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240544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B0AC36BF-4608-2AEA-13C2-7BB3914165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303" y="1798481"/>
            <a:ext cx="2564868" cy="1911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E556D-DFF7-6499-EC91-E20147804D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571" y="4046995"/>
            <a:ext cx="1473200" cy="9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5C50-F833-4F9F-D955-FEC44432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2" descr="A person vacuuming a room&#10;&#10;Description automatically generated">
            <a:extLst>
              <a:ext uri="{FF2B5EF4-FFF2-40B4-BE49-F238E27FC236}">
                <a16:creationId xmlns:a16="http://schemas.microsoft.com/office/drawing/2014/main" id="{7E6E3DE9-272C-58A1-EE30-F869EC40884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584" y="0"/>
            <a:ext cx="4653416" cy="6273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DFDF6-1E73-6579-B9AE-04E62FA0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5DC8A-8B1D-CE2A-1121-559E8DBBD8D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80521" y="1381125"/>
            <a:ext cx="2412244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Background, Brand &amp; Design &amp; Value proposition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F34A2-DD96-3EC9-4889-82C50C6860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80521" y="2304475"/>
            <a:ext cx="2070433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Target segments &amp;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3C6B4-A15E-B559-9C60-9F1B15249A8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80521" y="3227825"/>
            <a:ext cx="1898439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New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B6EAB9-AC4B-5C57-D830-209CF648B63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80521" y="4151175"/>
            <a:ext cx="2806018" cy="698238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Key selling points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1BA2E5-4565-3643-0885-A3AB6DA6107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29954" y="13811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67B1BA-724B-0682-1439-CFC84B0D6CA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29954" y="23044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4C74B6-0860-678B-A9A6-8A658C3502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29954" y="32278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52CA502-EE68-2A24-0AF7-55B66F1B051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29954" y="41511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E32278C-A341-1B7E-8296-43D221B2311C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0BB27B-954C-3A97-5903-F9C5A32666EC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2409C7-42D7-C25D-D514-DD9DFF947993}"/>
              </a:ext>
            </a:extLst>
          </p:cNvPr>
          <p:cNvSpPr txBox="1">
            <a:spLocks/>
          </p:cNvSpPr>
          <p:nvPr/>
        </p:nvSpPr>
        <p:spPr>
          <a:xfrm>
            <a:off x="5707794" y="1381125"/>
            <a:ext cx="207043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Accessories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5E25840-48F4-0943-459B-D57F2A333684}"/>
              </a:ext>
            </a:extLst>
          </p:cNvPr>
          <p:cNvSpPr txBox="1">
            <a:spLocks/>
          </p:cNvSpPr>
          <p:nvPr/>
        </p:nvSpPr>
        <p:spPr>
          <a:xfrm>
            <a:off x="5707794" y="2304475"/>
            <a:ext cx="1978664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/>
              <a:t>Other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1E38FC5-0BE5-860B-A042-EA2730496D1F}"/>
              </a:ext>
            </a:extLst>
          </p:cNvPr>
          <p:cNvSpPr txBox="1">
            <a:spLocks/>
          </p:cNvSpPr>
          <p:nvPr/>
        </p:nvSpPr>
        <p:spPr>
          <a:xfrm>
            <a:off x="1968167" y="5074523"/>
            <a:ext cx="214612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chemeClr val="bg2"/>
                </a:solidFill>
              </a:rPr>
              <a:t>Key competition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0D755C1-C61E-31E9-0A41-10A2BF649425}"/>
              </a:ext>
            </a:extLst>
          </p:cNvPr>
          <p:cNvSpPr txBox="1">
            <a:spLocks/>
          </p:cNvSpPr>
          <p:nvPr/>
        </p:nvSpPr>
        <p:spPr>
          <a:xfrm>
            <a:off x="1117600" y="507452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17A90A5-843C-CCBD-BD9E-A774CCF84AA9}"/>
              </a:ext>
            </a:extLst>
          </p:cNvPr>
          <p:cNvSpPr txBox="1">
            <a:spLocks/>
          </p:cNvSpPr>
          <p:nvPr/>
        </p:nvSpPr>
        <p:spPr>
          <a:xfrm>
            <a:off x="4746014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6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EE45F20-78D6-2E51-80D6-F067FFA37A34}"/>
              </a:ext>
            </a:extLst>
          </p:cNvPr>
          <p:cNvSpPr txBox="1">
            <a:spLocks/>
          </p:cNvSpPr>
          <p:nvPr/>
        </p:nvSpPr>
        <p:spPr>
          <a:xfrm>
            <a:off x="4746014" y="230447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264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1F904E5-0DD9-8773-C63D-3F93012B13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1501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F904E5-0DD9-8773-C63D-3F93012B1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5E1FCD-B71D-ABC9-A205-9C2B2B3EDF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4681" y="0"/>
            <a:ext cx="4657318" cy="628489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0D7BC-7307-57BB-DAC8-792BC9BA3C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endParaRPr lang="da-DK">
              <a:latin typeface="+mj-lt"/>
            </a:endParaRPr>
          </a:p>
          <a:p>
            <a:pPr marL="0" indent="0">
              <a:buNone/>
            </a:pPr>
            <a:r>
              <a:rPr lang="da-DK">
                <a:latin typeface="+mj-lt"/>
              </a:rPr>
              <a:t>QR tag on the </a:t>
            </a:r>
            <a:r>
              <a:rPr lang="da-DK" err="1">
                <a:latin typeface="+mj-lt"/>
              </a:rPr>
              <a:t>typeplate</a:t>
            </a:r>
            <a:endParaRPr lang="da-DK">
              <a:latin typeface="+mj-lt"/>
            </a:endParaRPr>
          </a:p>
          <a:p>
            <a:pPr marL="0" indent="0">
              <a:buNone/>
            </a:pPr>
            <a:endParaRPr lang="da-DK" sz="120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a-DK" sz="1200">
                <a:sym typeface="Wingdings" panose="05000000000000000000" pitchFamily="2" charset="2"/>
              </a:rPr>
              <a:t>Fast </a:t>
            </a:r>
            <a:r>
              <a:rPr lang="da-DK" sz="1200" err="1">
                <a:sym typeface="Wingdings" panose="05000000000000000000" pitchFamily="2" charset="2"/>
              </a:rPr>
              <a:t>access</a:t>
            </a:r>
            <a:r>
              <a:rPr lang="da-DK" sz="1200">
                <a:sym typeface="Wingdings" panose="05000000000000000000" pitchFamily="2" charset="2"/>
              </a:rPr>
              <a:t> to…:</a:t>
            </a:r>
          </a:p>
          <a:p>
            <a:r>
              <a:rPr lang="da-DK" sz="1200">
                <a:sym typeface="Wingdings" panose="05000000000000000000" pitchFamily="2" charset="2"/>
              </a:rPr>
              <a:t>Product data/information</a:t>
            </a:r>
          </a:p>
          <a:p>
            <a:r>
              <a:rPr lang="da-DK" sz="1200" err="1">
                <a:sym typeface="Wingdings" panose="05000000000000000000" pitchFamily="2" charset="2"/>
              </a:rPr>
              <a:t>Accessory</a:t>
            </a:r>
            <a:r>
              <a:rPr lang="da-DK" sz="1200">
                <a:sym typeface="Wingdings" panose="05000000000000000000" pitchFamily="2" charset="2"/>
              </a:rPr>
              <a:t> overview</a:t>
            </a:r>
          </a:p>
          <a:p>
            <a:r>
              <a:rPr lang="da-DK" sz="1200">
                <a:sym typeface="Wingdings" panose="05000000000000000000" pitchFamily="2" charset="2"/>
              </a:rPr>
              <a:t>Manuals </a:t>
            </a:r>
          </a:p>
          <a:p>
            <a:r>
              <a:rPr lang="da-DK" sz="1200" err="1">
                <a:sym typeface="Wingdings" panose="05000000000000000000" pitchFamily="2" charset="2"/>
              </a:rPr>
              <a:t>etc</a:t>
            </a:r>
            <a:endParaRPr lang="da-DK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BF7C6-1FC2-45AC-8AAE-AEF21722C61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98D-6848-48DB-9A7B-8900C67780E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F9D87C-F01C-440F-A141-FC5A989DD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QR tag on </a:t>
            </a:r>
            <a:r>
              <a:rPr lang="da-DK" err="1"/>
              <a:t>full</a:t>
            </a:r>
            <a:r>
              <a:rPr lang="da-DK"/>
              <a:t> new range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DC7FDD-8A74-4DEC-86DE-5FCF4AFC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7 | New customer focused feature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28A091-260E-03A8-8990-6D922C386BF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321084" y="3495675"/>
            <a:ext cx="3084512" cy="2463800"/>
          </a:xfrm>
        </p:spPr>
        <p:txBody>
          <a:bodyPr/>
          <a:lstStyle/>
          <a:p>
            <a:pPr marL="0" indent="0" algn="ctr">
              <a:buNone/>
            </a:pPr>
            <a:r>
              <a:rPr lang="da-DK">
                <a:latin typeface="+mj-lt"/>
              </a:rPr>
              <a:t>Scan </a:t>
            </a:r>
            <a:r>
              <a:rPr lang="en-DK">
                <a:latin typeface="+mj-lt"/>
              </a:rPr>
              <a:t>QR code</a:t>
            </a:r>
            <a:r>
              <a:rPr lang="da-DK">
                <a:latin typeface="+mj-lt"/>
              </a:rPr>
              <a:t> on the type </a:t>
            </a:r>
            <a:r>
              <a:rPr lang="da-DK" err="1">
                <a:latin typeface="+mj-lt"/>
              </a:rPr>
              <a:t>plate</a:t>
            </a:r>
            <a:r>
              <a:rPr lang="da-DK"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da-DK" sz="1200"/>
              <a:t>and </a:t>
            </a:r>
            <a:r>
              <a:rPr lang="da-DK" sz="1200" err="1"/>
              <a:t>you</a:t>
            </a:r>
            <a:r>
              <a:rPr lang="da-DK" sz="1200"/>
              <a:t> </a:t>
            </a:r>
            <a:r>
              <a:rPr lang="da-DK" sz="1200" err="1"/>
              <a:t>get</a:t>
            </a:r>
            <a:r>
              <a:rPr lang="da-DK" sz="1200"/>
              <a:t> to the landing page of the product on the website right </a:t>
            </a:r>
            <a:r>
              <a:rPr lang="da-DK" sz="1200" err="1"/>
              <a:t>away</a:t>
            </a:r>
            <a:endParaRPr lang="da-DK" sz="12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91A3D10-8B82-83C3-A233-49621A480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9407" y="2054223"/>
            <a:ext cx="887866" cy="828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3958CA-7B11-31F5-E243-1415E9F3B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235" y="1573304"/>
            <a:ext cx="2619741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38AA7-3449-5B7B-2981-AF7B9FFD5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A5050636-835F-2518-91E2-DD90C1564DA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A5050636-835F-2518-91E2-DD90C1564D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9283513-4453-CA36-6160-5F62CC48C31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4182BB6-1B15-115C-2148-60DEAC5AE7F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274ACC-0451-EDE6-CA3A-A4102394B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Roboto Light"/>
              </a:rPr>
              <a:t>New design (old just saying “Nilfisk”) | Configuration illustrations on box label too</a:t>
            </a:r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14BBC6E-09A1-3582-34DA-45EA33AC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7 | New packaging details</a:t>
            </a:r>
            <a:r>
              <a:rPr lang="en-DK"/>
              <a:t> – VP300</a:t>
            </a:r>
            <a:endParaRPr lang="da-DK"/>
          </a:p>
        </p:txBody>
      </p:sp>
      <p:pic>
        <p:nvPicPr>
          <p:cNvPr id="6" name="Picture 5" descr="A brown box with white writing on it&#10;&#10;Description automatically generated">
            <a:extLst>
              <a:ext uri="{FF2B5EF4-FFF2-40B4-BE49-F238E27FC236}">
                <a16:creationId xmlns:a16="http://schemas.microsoft.com/office/drawing/2014/main" id="{5B65F999-2229-D22C-DC73-87DD99EC23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723" y="612731"/>
            <a:ext cx="6788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9C36F-2EB7-C2B1-E08F-ADBD41149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0E4CD07A-77EC-8654-9A52-AC0F604754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0E4CD07A-77EC-8654-9A52-AC0F60475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6868AF8-044E-39A6-D45A-71BE31CD80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4BD8714-A7C2-BB58-1500-C8AA9B64803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6DF46DE-F025-A9DF-ECED-4087827029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Roboto Light"/>
              </a:rPr>
              <a:t>New design (old just saying “Nilfisk”) | Configuration illustrations on box label too</a:t>
            </a:r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8AC801D-C500-3A0E-7939-F82CE1E3A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7 | New packaging details</a:t>
            </a:r>
            <a:r>
              <a:rPr lang="en-DK"/>
              <a:t> – VP400</a:t>
            </a:r>
            <a:endParaRPr lang="da-DK"/>
          </a:p>
        </p:txBody>
      </p:sp>
      <p:pic>
        <p:nvPicPr>
          <p:cNvPr id="3" name="Picture 2" descr="A brown box with white writing on it&#10;&#10;Description automatically generated">
            <a:extLst>
              <a:ext uri="{FF2B5EF4-FFF2-40B4-BE49-F238E27FC236}">
                <a16:creationId xmlns:a16="http://schemas.microsoft.com/office/drawing/2014/main" id="{D3CDE25E-1C80-5658-74D7-C1422F2D7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951" y="586958"/>
            <a:ext cx="6788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9030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78B119-1B7A-47D1-4057-A30D68AE4D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87740" y="0"/>
            <a:ext cx="3604259" cy="6283325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65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Option details &amp; Process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7 | Co-branding &amp; Private label</a:t>
            </a:r>
          </a:p>
        </p:txBody>
      </p:sp>
      <p:pic>
        <p:nvPicPr>
          <p:cNvPr id="14" name="Picture 2" descr="A close up of a vacuum&#10;&#10;Description automatically generated">
            <a:extLst>
              <a:ext uri="{FF2B5EF4-FFF2-40B4-BE49-F238E27FC236}">
                <a16:creationId xmlns:a16="http://schemas.microsoft.com/office/drawing/2014/main" id="{84B09A90-8DBB-FA9D-A3D9-DAA3D9A0B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7740" y="1527174"/>
            <a:ext cx="3604260" cy="29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4BE425-A2D4-550F-4185-6AF4A7B164D8}"/>
              </a:ext>
            </a:extLst>
          </p:cNvPr>
          <p:cNvSpPr txBox="1"/>
          <p:nvPr/>
        </p:nvSpPr>
        <p:spPr>
          <a:xfrm>
            <a:off x="8930641" y="4219339"/>
            <a:ext cx="2918458" cy="59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38"/>
              </a:spcAft>
            </a:pPr>
            <a:r>
              <a:rPr lang="en-US" sz="1400">
                <a:latin typeface="+mj-lt"/>
              </a:rPr>
              <a:t>Co-branded model (example)</a:t>
            </a:r>
          </a:p>
          <a:p>
            <a:pPr algn="ctr">
              <a:lnSpc>
                <a:spcPct val="120000"/>
              </a:lnSpc>
              <a:spcAft>
                <a:spcPts val="338"/>
              </a:spcAft>
            </a:pPr>
            <a:r>
              <a:rPr lang="da-DK" sz="1200"/>
              <a:t>VP300 &amp; ICE Cleaning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2A45D8-B25D-CEC7-C8F1-2BE403D1518D}"/>
              </a:ext>
            </a:extLst>
          </p:cNvPr>
          <p:cNvSpPr txBox="1"/>
          <p:nvPr/>
        </p:nvSpPr>
        <p:spPr>
          <a:xfrm>
            <a:off x="475521" y="4268767"/>
            <a:ext cx="7749538" cy="4278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da-DK" sz="1400" b="1" err="1">
                <a:solidFill>
                  <a:srgbClr val="28313F"/>
                </a:solidFill>
                <a:latin typeface="Roboto Bold"/>
              </a:rPr>
              <a:t>Process</a:t>
            </a:r>
            <a:r>
              <a:rPr lang="da-DK" sz="1400" b="1">
                <a:solidFill>
                  <a:srgbClr val="28313F"/>
                </a:solidFill>
                <a:latin typeface="Roboto Bold"/>
              </a:rPr>
              <a:t> to </a:t>
            </a:r>
            <a:r>
              <a:rPr lang="da-DK" sz="1400" b="1" err="1">
                <a:solidFill>
                  <a:srgbClr val="28313F"/>
                </a:solidFill>
                <a:latin typeface="Roboto Bold"/>
              </a:rPr>
              <a:t>both</a:t>
            </a:r>
            <a:r>
              <a:rPr lang="da-DK" sz="1400" b="1">
                <a:solidFill>
                  <a:srgbClr val="28313F"/>
                </a:solidFill>
                <a:latin typeface="Roboto Bold"/>
              </a:rPr>
              <a:t> options</a:t>
            </a:r>
          </a:p>
          <a:p>
            <a:r>
              <a:rPr lang="da-DK" sz="1100"/>
              <a:t>CPM </a:t>
            </a:r>
            <a:r>
              <a:rPr lang="da-DK" sz="1100" err="1"/>
              <a:t>reach</a:t>
            </a:r>
            <a:r>
              <a:rPr lang="da-DK" sz="1100"/>
              <a:t> out to GPM, </a:t>
            </a:r>
            <a:r>
              <a:rPr lang="da-DK" sz="1100" err="1"/>
              <a:t>including</a:t>
            </a:r>
            <a:r>
              <a:rPr lang="da-DK" sz="1100"/>
              <a:t> </a:t>
            </a:r>
            <a:r>
              <a:rPr lang="da-DK" sz="1100" err="1"/>
              <a:t>following</a:t>
            </a:r>
            <a:r>
              <a:rPr lang="da-DK" sz="110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F0B29B-8081-22E5-BE5A-A906B1665857}"/>
              </a:ext>
            </a:extLst>
          </p:cNvPr>
          <p:cNvSpPr txBox="1"/>
          <p:nvPr/>
        </p:nvSpPr>
        <p:spPr>
          <a:xfrm>
            <a:off x="475521" y="1779482"/>
            <a:ext cx="3604259" cy="13633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1" i="0" u="none" strike="noStrike" kern="1200" cap="none" spc="0" normalizeH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Option 1: </a:t>
            </a:r>
            <a:r>
              <a:rPr kumimoji="0" lang="da-DK" sz="1400" b="0" i="0" u="none" strike="noStrike" kern="1200" cap="none" spc="0" normalizeH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Branding silk-print </a:t>
            </a:r>
            <a:endParaRPr lang="da-DK" sz="1400" dirty="0">
              <a:solidFill>
                <a:srgbClr val="28313F"/>
              </a:solidFill>
              <a:latin typeface="Roboto Light italic" panose="02000000000000000000" pitchFamily="2" charset="0"/>
              <a:ea typeface="Roboto Light italic" panose="02000000000000000000" pitchFamily="2" charset="0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100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italic" panose="02000000000000000000" pitchFamily="2" charset="0"/>
                <a:ea typeface="Roboto italic" panose="02000000000000000000" pitchFamily="2" charset="0"/>
              </a:rPr>
              <a:t>From production – requires new end-item creation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100" b="0" i="0" u="none" strike="noStrike" kern="1200" cap="none" spc="0" normalizeH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Qty if DC stock-item: </a:t>
            </a:r>
            <a:r>
              <a:rPr kumimoji="0" lang="da-DK" sz="1100" i="0" u="none" strike="noStrike" kern="1200" cap="none" spc="0" normalizeH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+1000/y </a:t>
            </a:r>
            <a:br>
              <a:rPr kumimoji="0" lang="da-DK" sz="1100" i="0" u="none" strike="noStrike" kern="1200" cap="none" spc="0" normalizeH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kumimoji="0" lang="da-DK" sz="1100" b="0" i="0" u="none" strike="noStrike" kern="1200" cap="none" spc="0" normalizeH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(only initial ref – if part-colour change, higher needed)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100" b="0" i="0" u="none" strike="noStrike" kern="1200" cap="none" spc="0" normalizeH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If direct ship to customer: </a:t>
            </a:r>
            <a:r>
              <a:rPr lang="da-DK" sz="1100" dirty="0">
                <a:solidFill>
                  <a:srgbClr val="28313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min. 1 container/y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B813F0-3E59-7AB0-7842-9321EBC58C42}"/>
              </a:ext>
            </a:extLst>
          </p:cNvPr>
          <p:cNvSpPr txBox="1"/>
          <p:nvPr/>
        </p:nvSpPr>
        <p:spPr>
          <a:xfrm>
            <a:off x="5077106" y="1779482"/>
            <a:ext cx="3487102" cy="1917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Option 2: </a:t>
            </a: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Branding label </a:t>
            </a:r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 italic" panose="02000000000000000000" pitchFamily="2" charset="0"/>
              <a:ea typeface="Roboto Light italic" panose="02000000000000000000" pitchFamily="2" charset="0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Roboto italic" panose="02000000000000000000" pitchFamily="2" charset="0"/>
                <a:ea typeface="Roboto italic" panose="02000000000000000000" pitchFamily="2" charset="0"/>
                <a:cs typeface="+mn-cs"/>
              </a:rPr>
              <a:t>Add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Roboto italic" panose="02000000000000000000" pitchFamily="2" charset="0"/>
                <a:ea typeface="Roboto italic" panose="02000000000000000000" pitchFamily="2" charset="0"/>
                <a:cs typeface="+mn-cs"/>
              </a:rPr>
              <a:t> 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Roboto italic" panose="02000000000000000000" pitchFamily="2" charset="0"/>
                <a:ea typeface="Roboto italic" panose="02000000000000000000" pitchFamily="2" charset="0"/>
                <a:cs typeface="+mn-cs"/>
              </a:rPr>
              <a:t>local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Roboto italic" panose="02000000000000000000" pitchFamily="2" charset="0"/>
                <a:ea typeface="Roboto italic" panose="02000000000000000000" pitchFamily="2" charset="0"/>
                <a:cs typeface="+mn-cs"/>
              </a:rPr>
              <a:t> – SC or 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Roboto italic" panose="02000000000000000000" pitchFamily="2" charset="0"/>
                <a:ea typeface="Roboto italic" panose="02000000000000000000" pitchFamily="2" charset="0"/>
                <a:cs typeface="+mn-cs"/>
              </a:rPr>
              <a:t>customer</a:t>
            </a:r>
            <a:endParaRPr kumimoji="0" lang="da-DK" sz="1100" b="0" i="0" u="none" strike="noStrike" kern="1200" cap="none" spc="0" normalizeH="0" baseline="0" noProof="0">
              <a:ln>
                <a:noFill/>
              </a:ln>
              <a:solidFill>
                <a:srgbClr val="38AFD9"/>
              </a:solidFill>
              <a:effectLst/>
              <a:uLnTx/>
              <a:uFillTx/>
              <a:latin typeface="Roboto italic" panose="02000000000000000000" pitchFamily="2" charset="0"/>
              <a:ea typeface="Roboto italic" panose="02000000000000000000" pitchFamily="2" charset="0"/>
              <a:cs typeface="+mn-cs"/>
            </a:endParaRPr>
          </a:p>
          <a:p>
            <a:pPr marL="171450" marR="0" lvl="0" indent="-171450" algn="l" defTabSz="102396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Label kit 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configuration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(s) - 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examples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: </a:t>
            </a:r>
            <a:br>
              <a:rPr lang="da-DK" sz="1100">
                <a:solidFill>
                  <a:srgbClr val="28313F"/>
                </a:solidFill>
                <a:latin typeface="Roboto Light"/>
              </a:rPr>
            </a:br>
            <a:r>
              <a:rPr lang="da-DK" sz="1000">
                <a:solidFill>
                  <a:srgbClr val="28313F"/>
                </a:solidFill>
                <a:latin typeface="Roboto Light"/>
              </a:rPr>
              <a:t>- 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50pcs</a:t>
            </a:r>
            <a:br>
              <a:rPr lang="da-DK" sz="1000">
                <a:solidFill>
                  <a:srgbClr val="28313F"/>
                </a:solidFill>
                <a:latin typeface="Roboto Light"/>
              </a:rPr>
            </a:br>
            <a:r>
              <a:rPr lang="da-DK" sz="1000">
                <a:solidFill>
                  <a:srgbClr val="28313F"/>
                </a:solidFill>
                <a:latin typeface="Roboto Light"/>
              </a:rPr>
              <a:t>- 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200pcs</a:t>
            </a:r>
            <a:br>
              <a:rPr lang="da-DK" sz="1000">
                <a:solidFill>
                  <a:srgbClr val="28313F"/>
                </a:solidFill>
                <a:latin typeface="Roboto Light"/>
              </a:rPr>
            </a:br>
            <a:r>
              <a:rPr lang="da-DK" sz="1000">
                <a:solidFill>
                  <a:srgbClr val="28313F"/>
                </a:solidFill>
                <a:latin typeface="Roboto Light"/>
              </a:rPr>
              <a:t>- 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500pcs</a:t>
            </a:r>
          </a:p>
          <a:p>
            <a:pPr marL="171450" marR="0" lvl="0" indent="-171450" algn="l" defTabSz="102396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Shipment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 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details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 to 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be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 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agreed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 </a:t>
            </a:r>
            <a:b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</a:br>
            <a:r>
              <a:rPr kumimoji="0" lang="da-DK" sz="1000" i="1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- </a:t>
            </a:r>
            <a:r>
              <a:rPr kumimoji="0" lang="da-DK" sz="1000" b="1" i="1" u="sng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Direct</a:t>
            </a:r>
            <a:r>
              <a:rPr kumimoji="0" lang="da-DK" sz="1000" i="1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 to </a:t>
            </a:r>
            <a:r>
              <a:rPr kumimoji="0" lang="da-DK" sz="1000" i="1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customer</a:t>
            </a:r>
            <a:r>
              <a:rPr kumimoji="0" lang="da-DK" sz="1000" i="1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  <a:cs typeface="+mn-cs"/>
              </a:rPr>
              <a:t> or SC</a:t>
            </a:r>
            <a:endParaRPr kumimoji="0" lang="da-DK" sz="1200" i="1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0377F7-FB3A-F56A-4E38-41F57DE59786}"/>
              </a:ext>
            </a:extLst>
          </p:cNvPr>
          <p:cNvSpPr txBox="1"/>
          <p:nvPr/>
        </p:nvSpPr>
        <p:spPr>
          <a:xfrm>
            <a:off x="4891950" y="4984698"/>
            <a:ext cx="2878752" cy="1093889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marL="0" lvl="1">
              <a:lnSpc>
                <a:spcPct val="120000"/>
              </a:lnSpc>
            </a:pPr>
            <a:r>
              <a:rPr lang="da-DK" sz="1000" dirty="0"/>
              <a:t>Share print file of logo (PDF &amp; ai-format) with below details:</a:t>
            </a:r>
          </a:p>
          <a:p>
            <a:pPr marL="171450" lvl="3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1000" dirty="0"/>
              <a:t>Colour details (RAL or Pantone code)</a:t>
            </a:r>
          </a:p>
          <a:p>
            <a:pPr marL="171450" lvl="3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1000" dirty="0"/>
              <a:t>For label: size wish (LxWxH) </a:t>
            </a:r>
            <a:r>
              <a:rPr lang="en-US" sz="1000" dirty="0">
                <a:sym typeface="Wingdings" panose="05000000000000000000" pitchFamily="2" charset="2"/>
              </a:rPr>
              <a:t></a:t>
            </a:r>
            <a:r>
              <a:rPr lang="da-DK" sz="1000" dirty="0"/>
              <a:t> to be clarified if possible</a:t>
            </a:r>
          </a:p>
          <a:p>
            <a:pPr marL="171450" lvl="3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1000" dirty="0"/>
              <a:t>Sample for approval to be made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F88A71-3E29-DCDF-659E-161B584FBA31}"/>
              </a:ext>
            </a:extLst>
          </p:cNvPr>
          <p:cNvSpPr txBox="1"/>
          <p:nvPr/>
        </p:nvSpPr>
        <p:spPr>
          <a:xfrm>
            <a:off x="576071" y="4984698"/>
            <a:ext cx="1761839" cy="1206099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marL="228600" marR="0" lvl="1" indent="-22860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kumimoji="0" lang="da-DK" sz="10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MSS file with </a:t>
            </a:r>
            <a:r>
              <a:rPr kumimoji="0" lang="da-DK" sz="100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details</a:t>
            </a:r>
            <a:r>
              <a:rPr kumimoji="0" lang="da-DK" sz="10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 on </a:t>
            </a:r>
            <a:r>
              <a:rPr kumimoji="0" lang="da-DK" sz="100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change</a:t>
            </a:r>
            <a:r>
              <a:rPr kumimoji="0" lang="da-DK" sz="10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/</a:t>
            </a:r>
            <a:r>
              <a:rPr kumimoji="0" lang="da-DK" sz="100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modif</a:t>
            </a:r>
            <a:r>
              <a:rPr lang="da-DK" sz="1000" err="1">
                <a:solidFill>
                  <a:srgbClr val="28313F"/>
                </a:solidFill>
                <a:ea typeface="Roboto Medium" panose="02000000000000000000" pitchFamily="2" charset="0"/>
              </a:rPr>
              <a:t>ication</a:t>
            </a:r>
            <a:r>
              <a:rPr kumimoji="0" lang="da-DK" sz="10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 </a:t>
            </a:r>
            <a:r>
              <a:rPr kumimoji="0" lang="da-DK" sz="100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wish</a:t>
            </a:r>
            <a:r>
              <a:rPr kumimoji="0" lang="da-DK" sz="10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; </a:t>
            </a:r>
            <a:br>
              <a:rPr lang="da-DK" sz="1000" noProof="0">
                <a:solidFill>
                  <a:srgbClr val="28313F"/>
                </a:solidFill>
                <a:ea typeface="Roboto Medium" panose="02000000000000000000" pitchFamily="2" charset="0"/>
              </a:rPr>
            </a:br>
            <a:r>
              <a:rPr lang="da-DK" sz="900" noProof="0">
                <a:solidFill>
                  <a:srgbClr val="28313F"/>
                </a:solidFill>
                <a:ea typeface="Roboto Medium" panose="02000000000000000000" pitchFamily="2" charset="0"/>
              </a:rPr>
              <a:t>l)</a:t>
            </a:r>
            <a:r>
              <a:rPr kumimoji="0" lang="da-DK" sz="9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Roboto Medium" panose="02000000000000000000" pitchFamily="2" charset="0"/>
              </a:rPr>
              <a:t>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Spec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/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config</a:t>
            </a:r>
            <a:b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ll) Sales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qty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 Y1, Y2 &amp; Y3</a:t>
            </a:r>
            <a:b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lll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) Net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price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9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ea typeface="+mn-ea"/>
                <a:cs typeface="+mn-cs"/>
              </a:rPr>
              <a:t>expectation</a:t>
            </a:r>
            <a:endParaRPr kumimoji="0" lang="da-DK" sz="9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1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900">
              <a:solidFill>
                <a:srgbClr val="28313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6579B7-9DA7-DD10-ABF5-85E24B03CE2D}"/>
              </a:ext>
            </a:extLst>
          </p:cNvPr>
          <p:cNvSpPr txBox="1"/>
          <p:nvPr/>
        </p:nvSpPr>
        <p:spPr>
          <a:xfrm>
            <a:off x="2670541" y="4984698"/>
            <a:ext cx="1761839" cy="1538498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marL="228600" marR="0" lvl="1" indent="-22860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kumimoji="0" lang="da-DK" sz="1000" b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GPM </a:t>
            </a:r>
            <a:r>
              <a:rPr kumimoji="0" lang="da-DK" sz="1000" b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evaluate</a:t>
            </a:r>
            <a:r>
              <a:rPr kumimoji="0" lang="da-DK" sz="1000" b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BC &amp; </a:t>
            </a:r>
            <a:r>
              <a:rPr kumimoji="0" lang="da-DK" sz="1000" b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investigate</a:t>
            </a:r>
            <a:r>
              <a:rPr kumimoji="0" lang="da-DK" sz="1000" b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with RD</a:t>
            </a:r>
            <a:br>
              <a:rPr kumimoji="0" lang="da-DK" sz="10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endParaRPr kumimoji="0" lang="da-DK" sz="1000" b="0" i="1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1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900" i="1" dirty="0">
                <a:solidFill>
                  <a:srgbClr val="28313F"/>
                </a:solidFill>
                <a:latin typeface="Roboto Light"/>
              </a:rPr>
              <a:t>OPT 1;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if ok level, move to next step (generate PN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etc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)</a:t>
            </a:r>
          </a:p>
          <a:p>
            <a:pPr marL="0" marR="0" lvl="1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900" i="1" dirty="0">
              <a:solidFill>
                <a:srgbClr val="28313F"/>
              </a:solidFill>
              <a:latin typeface="Roboto Light"/>
            </a:endParaRPr>
          </a:p>
          <a:p>
            <a:pPr marL="0" marR="0" lvl="1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OPT 2; align on</a:t>
            </a:r>
            <a:br>
              <a:rPr lang="en-US" sz="900" i="1" dirty="0">
                <a:solidFill>
                  <a:srgbClr val="28313F"/>
                </a:solidFill>
                <a:latin typeface="Roboto Light"/>
              </a:rPr>
            </a:br>
            <a:r>
              <a:rPr lang="en-US" sz="900" i="1" dirty="0">
                <a:solidFill>
                  <a:srgbClr val="28313F"/>
                </a:solidFill>
                <a:latin typeface="Roboto Light"/>
              </a:rPr>
              <a:t>-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label kit pcs + yearly forecast 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- shipping detail</a:t>
            </a:r>
            <a:endParaRPr kumimoji="0" lang="da-DK" sz="900" b="0" i="1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A4BCE0-2B87-C530-1F2E-FC33B446BBBC}"/>
              </a:ext>
            </a:extLst>
          </p:cNvPr>
          <p:cNvSpPr/>
          <p:nvPr/>
        </p:nvSpPr>
        <p:spPr>
          <a:xfrm>
            <a:off x="433025" y="4996048"/>
            <a:ext cx="220980" cy="29367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+mj-lt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8376C3-23D3-C8F2-CBA4-4E5B3EA2F7E8}"/>
              </a:ext>
            </a:extLst>
          </p:cNvPr>
          <p:cNvSpPr/>
          <p:nvPr/>
        </p:nvSpPr>
        <p:spPr>
          <a:xfrm>
            <a:off x="2480279" y="4996048"/>
            <a:ext cx="220980" cy="29367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+mj-lt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69CF98-21F1-584A-973A-0752FA96F1B4}"/>
              </a:ext>
            </a:extLst>
          </p:cNvPr>
          <p:cNvSpPr/>
          <p:nvPr/>
        </p:nvSpPr>
        <p:spPr>
          <a:xfrm>
            <a:off x="4714610" y="4996048"/>
            <a:ext cx="220980" cy="29367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D9568-8090-D537-44F5-BE896F93AE09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7303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FB974F-AED3-21E0-B3C0-F332DFBCF7E6}"/>
              </a:ext>
            </a:extLst>
          </p:cNvPr>
          <p:cNvSpPr/>
          <p:nvPr/>
        </p:nvSpPr>
        <p:spPr>
          <a:xfrm>
            <a:off x="0" y="1"/>
            <a:ext cx="12192000" cy="627344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83DA2-45D3-7C4C-41AE-CEE5BD27833C}"/>
              </a:ext>
            </a:extLst>
          </p:cNvPr>
          <p:cNvSpPr txBox="1"/>
          <p:nvPr/>
        </p:nvSpPr>
        <p:spPr>
          <a:xfrm>
            <a:off x="2872033" y="2572464"/>
            <a:ext cx="6447934" cy="11285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4000"/>
              </a:lnSpc>
              <a:spcAft>
                <a:spcPts val="1200"/>
              </a:spcAft>
            </a:pPr>
            <a:r>
              <a:rPr lang="en-US" sz="32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VP300 &amp; VP400</a:t>
            </a:r>
          </a:p>
          <a:p>
            <a:pPr algn="ctr">
              <a:lnSpc>
                <a:spcPts val="4000"/>
              </a:lnSpc>
            </a:pPr>
            <a:r>
              <a:rPr lang="en-US" sz="240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Simple &amp; Reliable</a:t>
            </a:r>
          </a:p>
        </p:txBody>
      </p:sp>
    </p:spTree>
    <p:extLst>
      <p:ext uri="{BB962C8B-B14F-4D97-AF65-F5344CB8AC3E}">
        <p14:creationId xmlns:p14="http://schemas.microsoft.com/office/powerpoint/2010/main" val="21790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42C4682-B23C-DEF3-ACFB-05E51AF5665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42C4682-B23C-DEF3-ACFB-05E51AF56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FBDB-4981-B084-7A46-A8495863E51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2F0B8-AADC-AE2B-4794-FE4DEBD8DC1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2B61CB-8DFB-8EAC-B2A4-62A8DB88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DK"/>
              <a:t>1</a:t>
            </a:r>
            <a:r>
              <a:rPr lang="en-US"/>
              <a:t> | Key values</a:t>
            </a:r>
            <a:r>
              <a:rPr lang="en-DK"/>
              <a:t> and</a:t>
            </a:r>
            <a:r>
              <a:rPr lang="en-US"/>
              <a:t> benefits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888FF-AC9C-F335-6A9D-133D9266E657}"/>
              </a:ext>
            </a:extLst>
          </p:cNvPr>
          <p:cNvSpPr/>
          <p:nvPr/>
        </p:nvSpPr>
        <p:spPr>
          <a:xfrm>
            <a:off x="614510" y="2516466"/>
            <a:ext cx="3522847" cy="250341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139700" sx="102000" sy="102000" algn="ctr" rotWithShape="0">
              <a:srgbClr val="B3BBC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0" i="0" dirty="0">
                <a:solidFill>
                  <a:srgbClr val="505F7C"/>
                </a:solidFill>
                <a:effectLst/>
              </a:rPr>
              <a:t>Designed for seamless operation, our product offers intuitive touchpoints, easy bag replacement for hassle-free maintenance, and user-friendly features like a foot-operated power switch and convenient cord management. These ensure effortless use, smooth task transitions and enable efficient, uninterrupted work every day.</a:t>
            </a:r>
          </a:p>
          <a:p>
            <a:pPr algn="ctr"/>
            <a:r>
              <a:rPr lang="en-GB" sz="1000" b="0" i="0" dirty="0">
                <a:solidFill>
                  <a:srgbClr val="505F7C"/>
                </a:solidFill>
                <a:effectLst/>
              </a:rPr>
              <a:t>.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2CC4DD-7375-BFBB-64BD-D3035D08E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752" y="2516466"/>
            <a:ext cx="3559175" cy="237218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Simple and intuitive ​</a:t>
            </a:r>
            <a:endParaRPr lang="en-US"/>
          </a:p>
        </p:txBody>
      </p:sp>
      <p:pic>
        <p:nvPicPr>
          <p:cNvPr id="1026" name="Picture 2" descr="Simple and intuitive​">
            <a:extLst>
              <a:ext uri="{FF2B5EF4-FFF2-40B4-BE49-F238E27FC236}">
                <a16:creationId xmlns:a16="http://schemas.microsoft.com/office/drawing/2014/main" id="{A19ABCA2-3738-5E30-7639-EDD07EEC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11" y="4556678"/>
            <a:ext cx="3522846" cy="17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5E825-B650-83DE-FC07-63AB462C73E6}"/>
              </a:ext>
            </a:extLst>
          </p:cNvPr>
          <p:cNvSpPr txBox="1"/>
          <p:nvPr/>
        </p:nvSpPr>
        <p:spPr>
          <a:xfrm>
            <a:off x="905119" y="1407537"/>
            <a:ext cx="10769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dirty="0">
                <a:solidFill>
                  <a:srgbClr val="222222"/>
                </a:solidFill>
                <a:effectLst/>
              </a:rPr>
              <a:t>Power and people-centric​</a:t>
            </a:r>
          </a:p>
          <a:p>
            <a:pPr algn="ctr" fontAlgn="base"/>
            <a:r>
              <a:rPr lang="en-GB" sz="1400" b="0" i="0" dirty="0">
                <a:effectLst/>
              </a:rPr>
              <a:t>For cleaning, the VP300 and VP400 are compact, high-performing machines</a:t>
            </a:r>
            <a:r>
              <a:rPr lang="en-GB" sz="1400" dirty="0"/>
              <a:t> with i</a:t>
            </a:r>
            <a:r>
              <a:rPr lang="en-GB" sz="1400" b="0" i="0" dirty="0">
                <a:effectLst/>
              </a:rPr>
              <a:t>mproved ergonomics and lightweight design to help reduce strain and comply with strict health and safety requirements, all elevating working conditions.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54939C-9A52-BF90-57B2-8E88F3868861}"/>
              </a:ext>
            </a:extLst>
          </p:cNvPr>
          <p:cNvSpPr/>
          <p:nvPr/>
        </p:nvSpPr>
        <p:spPr>
          <a:xfrm>
            <a:off x="4531799" y="2517671"/>
            <a:ext cx="3522846" cy="250341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139700" sx="102000" sy="102000" algn="ctr" rotWithShape="0">
              <a:srgbClr val="B3BBC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b="0" i="0" dirty="0">
              <a:solidFill>
                <a:srgbClr val="505F7C"/>
              </a:solidFill>
              <a:effectLst/>
            </a:endParaRPr>
          </a:p>
          <a:p>
            <a:pPr algn="ctr"/>
            <a:r>
              <a:rPr lang="en-GB" sz="1000" b="0" i="0" dirty="0">
                <a:solidFill>
                  <a:srgbClr val="505F7C"/>
                </a:solidFill>
                <a:effectLst/>
              </a:rPr>
              <a:t>Engineered for superior performance, this range delivers a deep clean with fewer passes. Its best-in-class net-filling capacity minimises bag changes and saves costs. Compact and agile, it excels in tight spaces and its quiet operation ensures cleaning can be done anytime without disruption.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7A5C0-24E6-283E-FC45-04E902320ACF}"/>
              </a:ext>
            </a:extLst>
          </p:cNvPr>
          <p:cNvSpPr/>
          <p:nvPr/>
        </p:nvSpPr>
        <p:spPr>
          <a:xfrm>
            <a:off x="8444482" y="2516466"/>
            <a:ext cx="3557018" cy="250341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139700" sx="102000" sy="102000" algn="ctr" rotWithShape="0">
              <a:srgbClr val="B3BBC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0" i="0" dirty="0">
                <a:solidFill>
                  <a:srgbClr val="505F7C"/>
                </a:solidFill>
                <a:effectLst/>
              </a:rPr>
              <a:t>Designed for ease and efficiency, our lightweight, ergonomic vacuum reduces strain and is easy to transport. Intuitive touch points and tool-free access simplify bag and filter maintenance, with easy-to-replace prefilters and HEPA filters ensuring optimal air quality while saving time. Versatile attachments are conveniently stored on the machine, keeping everything within reach for efficient, adaptable cleaning</a:t>
            </a:r>
            <a:r>
              <a:rPr lang="en-DK" sz="1000" b="0" i="0" dirty="0">
                <a:solidFill>
                  <a:srgbClr val="505F7C"/>
                </a:solidFill>
                <a:effectLst/>
              </a:rPr>
              <a:t>.</a:t>
            </a:r>
            <a:endParaRPr lang="en-GB" sz="1000" b="0" i="0" dirty="0">
              <a:solidFill>
                <a:srgbClr val="505F7C"/>
              </a:solidFill>
              <a:effectLst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E95AC5A-6B20-4D21-5CAF-ED701DA48D8F}"/>
              </a:ext>
            </a:extLst>
          </p:cNvPr>
          <p:cNvSpPr txBox="1">
            <a:spLocks/>
          </p:cNvSpPr>
          <p:nvPr/>
        </p:nvSpPr>
        <p:spPr>
          <a:xfrm>
            <a:off x="4531799" y="2516466"/>
            <a:ext cx="3559175" cy="237218"/>
          </a:xfrm>
          <a:prstGeom prst="rect">
            <a:avLst/>
          </a:prstGeom>
          <a:noFill/>
        </p:spPr>
        <p:txBody>
          <a:bodyPr vert="horz" lIns="216000" tIns="180000" rIns="144000" bIns="0" rtlCol="0" anchor="t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Powerful and productive</a:t>
            </a:r>
            <a:endParaRPr lang="en-US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59133056-6AB5-0AAE-1B48-B8FE52CBECBA}"/>
              </a:ext>
            </a:extLst>
          </p:cNvPr>
          <p:cNvSpPr txBox="1">
            <a:spLocks/>
          </p:cNvSpPr>
          <p:nvPr/>
        </p:nvSpPr>
        <p:spPr>
          <a:xfrm>
            <a:off x="8425395" y="2518332"/>
            <a:ext cx="3559175" cy="237218"/>
          </a:xfrm>
          <a:prstGeom prst="rect">
            <a:avLst/>
          </a:prstGeom>
          <a:noFill/>
        </p:spPr>
        <p:txBody>
          <a:bodyPr vert="horz" lIns="216000" tIns="180000" rIns="144000" bIns="0" rtlCol="0" anchor="t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Convenience at your feet</a:t>
            </a:r>
          </a:p>
        </p:txBody>
      </p:sp>
      <p:pic>
        <p:nvPicPr>
          <p:cNvPr id="1030" name="Picture 6" descr="Convenience at your feet">
            <a:extLst>
              <a:ext uri="{FF2B5EF4-FFF2-40B4-BE49-F238E27FC236}">
                <a16:creationId xmlns:a16="http://schemas.microsoft.com/office/drawing/2014/main" id="{BFBAAAEF-A36D-CBB5-E43F-36117F1F7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4482" y="4582222"/>
            <a:ext cx="3557018" cy="17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werful and productive​  ">
            <a:extLst>
              <a:ext uri="{FF2B5EF4-FFF2-40B4-BE49-F238E27FC236}">
                <a16:creationId xmlns:a16="http://schemas.microsoft.com/office/drawing/2014/main" id="{FA0C0B2B-E580-E51D-BE67-6BF1E081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799" y="4599335"/>
            <a:ext cx="3522846" cy="17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7E39167E-F3F4-31AC-A8B3-973E45081591}"/>
              </a:ext>
            </a:extLst>
          </p:cNvPr>
          <p:cNvSpPr txBox="1">
            <a:spLocks/>
          </p:cNvSpPr>
          <p:nvPr/>
        </p:nvSpPr>
        <p:spPr>
          <a:xfrm>
            <a:off x="475521" y="873877"/>
            <a:ext cx="11235102" cy="3764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Roboto Light"/>
              </a:rPr>
              <a:t>Highlights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ue and black gradient&#10;&#10;Description automatically generated">
            <a:extLst>
              <a:ext uri="{FF2B5EF4-FFF2-40B4-BE49-F238E27FC236}">
                <a16:creationId xmlns:a16="http://schemas.microsoft.com/office/drawing/2014/main" id="{E3AE10C6-F148-76F1-A577-DC384CE99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87417" cy="6858000"/>
          </a:xfrm>
          <a:prstGeom prst="rect">
            <a:avLst/>
          </a:prstGeom>
        </p:spPr>
      </p:pic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8858C294-964B-E51D-5BA7-C3B9CFDA667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itolo 3">
            <a:extLst>
              <a:ext uri="{FF2B5EF4-FFF2-40B4-BE49-F238E27FC236}">
                <a16:creationId xmlns:a16="http://schemas.microsoft.com/office/drawing/2014/main" id="{6B6F3872-AA95-9CF5-CBA4-C010D8A45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  <a:latin typeface="+mn-lt"/>
                <a:ea typeface="+mj-lt"/>
                <a:cs typeface="+mj-lt"/>
              </a:rPr>
              <a:t>Campaign Messaging Platform</a:t>
            </a:r>
            <a:endParaRPr lang="en-US" sz="1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kstfelt 23">
            <a:extLst>
              <a:ext uri="{FF2B5EF4-FFF2-40B4-BE49-F238E27FC236}">
                <a16:creationId xmlns:a16="http://schemas.microsoft.com/office/drawing/2014/main" id="{2C54408E-CE00-2CFB-29EF-04D5733651AC}"/>
              </a:ext>
            </a:extLst>
          </p:cNvPr>
          <p:cNvSpPr txBox="1"/>
          <p:nvPr/>
        </p:nvSpPr>
        <p:spPr>
          <a:xfrm>
            <a:off x="3938449" y="1417008"/>
            <a:ext cx="110768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050">
                <a:ea typeface="+mn-lt"/>
                <a:cs typeface="+mn-lt"/>
              </a:rPr>
              <a:t>Messaging </a:t>
            </a:r>
            <a:r>
              <a:rPr lang="da-DK" sz="1050" err="1">
                <a:ea typeface="+mn-lt"/>
                <a:cs typeface="+mn-lt"/>
              </a:rPr>
              <a:t>themes</a:t>
            </a:r>
            <a:r>
              <a:rPr lang="da-DK" sz="1050">
                <a:ea typeface="Roboto Light"/>
                <a:cs typeface="Roboto Light"/>
              </a:rPr>
              <a:t>:</a:t>
            </a:r>
          </a:p>
        </p:txBody>
      </p:sp>
      <p:sp>
        <p:nvSpPr>
          <p:cNvPr id="22" name="Tekstfelt 35">
            <a:extLst>
              <a:ext uri="{FF2B5EF4-FFF2-40B4-BE49-F238E27FC236}">
                <a16:creationId xmlns:a16="http://schemas.microsoft.com/office/drawing/2014/main" id="{CE2321AB-9D8A-4D20-25AC-CD49B2CDBA49}"/>
              </a:ext>
            </a:extLst>
          </p:cNvPr>
          <p:cNvSpPr txBox="1"/>
          <p:nvPr/>
        </p:nvSpPr>
        <p:spPr>
          <a:xfrm>
            <a:off x="5590716" y="1417008"/>
            <a:ext cx="1220119" cy="1846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a-DK" sz="120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Simple &amp; intuitive</a:t>
            </a:r>
          </a:p>
        </p:txBody>
      </p:sp>
      <p:sp>
        <p:nvSpPr>
          <p:cNvPr id="23" name="Tekstfelt 12">
            <a:extLst>
              <a:ext uri="{FF2B5EF4-FFF2-40B4-BE49-F238E27FC236}">
                <a16:creationId xmlns:a16="http://schemas.microsoft.com/office/drawing/2014/main" id="{FEA1B2F1-E27C-EE96-3203-928464B7CF09}"/>
              </a:ext>
            </a:extLst>
          </p:cNvPr>
          <p:cNvSpPr txBox="1"/>
          <p:nvPr/>
        </p:nvSpPr>
        <p:spPr>
          <a:xfrm>
            <a:off x="3938449" y="2165669"/>
            <a:ext cx="1401234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050">
                <a:ea typeface="+mn-lt"/>
                <a:cs typeface="+mn-lt"/>
              </a:rPr>
              <a:t>Value statements:</a:t>
            </a:r>
            <a:endParaRPr lang="da-DK" sz="1050">
              <a:ea typeface="Roboto Light"/>
              <a:cs typeface="Roboto Light"/>
            </a:endParaRPr>
          </a:p>
        </p:txBody>
      </p:sp>
      <p:sp>
        <p:nvSpPr>
          <p:cNvPr id="28" name="Tekstfelt 12">
            <a:extLst>
              <a:ext uri="{FF2B5EF4-FFF2-40B4-BE49-F238E27FC236}">
                <a16:creationId xmlns:a16="http://schemas.microsoft.com/office/drawing/2014/main" id="{5217CCBD-A6F0-F924-BA48-7BEF2FADB96A}"/>
              </a:ext>
            </a:extLst>
          </p:cNvPr>
          <p:cNvSpPr txBox="1"/>
          <p:nvPr/>
        </p:nvSpPr>
        <p:spPr>
          <a:xfrm>
            <a:off x="3938449" y="3875264"/>
            <a:ext cx="1107688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050" err="1">
                <a:ea typeface="+mn-lt"/>
                <a:cs typeface="+mn-lt"/>
              </a:rPr>
              <a:t>Proof</a:t>
            </a:r>
            <a:r>
              <a:rPr lang="da-DK" sz="1050">
                <a:ea typeface="+mn-lt"/>
                <a:cs typeface="+mn-lt"/>
              </a:rPr>
              <a:t> points:</a:t>
            </a:r>
            <a:endParaRPr lang="da-DK" sz="1050">
              <a:ea typeface="Roboto Light"/>
              <a:cs typeface="Roboto Light"/>
            </a:endParaRPr>
          </a:p>
        </p:txBody>
      </p:sp>
      <p:sp>
        <p:nvSpPr>
          <p:cNvPr id="33" name="Tekstfelt 11">
            <a:extLst>
              <a:ext uri="{FF2B5EF4-FFF2-40B4-BE49-F238E27FC236}">
                <a16:creationId xmlns:a16="http://schemas.microsoft.com/office/drawing/2014/main" id="{D1A8BF5E-A20C-F45A-695A-DD41BF3B58B6}"/>
              </a:ext>
            </a:extLst>
          </p:cNvPr>
          <p:cNvSpPr txBox="1"/>
          <p:nvPr/>
        </p:nvSpPr>
        <p:spPr>
          <a:xfrm>
            <a:off x="479425" y="1417523"/>
            <a:ext cx="110768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05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Value</a:t>
            </a:r>
          </a:p>
          <a:p>
            <a:r>
              <a:rPr lang="da-DK" sz="105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proposition:</a:t>
            </a:r>
            <a:endParaRPr lang="da-DK" sz="1050">
              <a:solidFill>
                <a:schemeClr val="bg1">
                  <a:lumMod val="95000"/>
                </a:schemeClr>
              </a:solidFill>
              <a:ea typeface="Roboto Light"/>
              <a:cs typeface="Roboto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D3628-5B88-E648-6888-C36E2240F8B1}"/>
              </a:ext>
            </a:extLst>
          </p:cNvPr>
          <p:cNvSpPr txBox="1"/>
          <p:nvPr/>
        </p:nvSpPr>
        <p:spPr>
          <a:xfrm>
            <a:off x="440279" y="2216333"/>
            <a:ext cx="2862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A </a:t>
            </a:r>
            <a:r>
              <a:rPr lang="en-DK" sz="2800">
                <a:solidFill>
                  <a:schemeClr val="bg1"/>
                </a:solidFill>
              </a:rPr>
              <a:t>new formula for </a:t>
            </a:r>
            <a:r>
              <a:rPr lang="en-US" sz="2800">
                <a:solidFill>
                  <a:schemeClr val="bg1"/>
                </a:solidFill>
              </a:rPr>
              <a:t>simplicity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CB457-BB83-7A15-A9AE-DCD526ABC062}"/>
              </a:ext>
            </a:extLst>
          </p:cNvPr>
          <p:cNvSpPr txBox="1"/>
          <p:nvPr/>
        </p:nvSpPr>
        <p:spPr>
          <a:xfrm>
            <a:off x="479425" y="3687561"/>
            <a:ext cx="286246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DK" sz="1200" dirty="0">
                <a:solidFill>
                  <a:schemeClr val="bg1"/>
                </a:solidFill>
              </a:rPr>
              <a:t>You</a:t>
            </a:r>
            <a:r>
              <a:rPr lang="en-US" sz="1200" dirty="0">
                <a:solidFill>
                  <a:schemeClr val="bg1"/>
                </a:solidFill>
              </a:rPr>
              <a:t>r success is </a:t>
            </a:r>
            <a:r>
              <a:rPr lang="en-DK" sz="1200" dirty="0">
                <a:solidFill>
                  <a:schemeClr val="bg1"/>
                </a:solidFill>
              </a:rPr>
              <a:t>at the heart of our </a:t>
            </a:r>
            <a:r>
              <a:rPr lang="en-US" sz="1200" dirty="0">
                <a:solidFill>
                  <a:schemeClr val="bg1"/>
                </a:solidFill>
              </a:rPr>
              <a:t>solutions</a:t>
            </a:r>
            <a:r>
              <a:rPr lang="en-DK" sz="1200" dirty="0">
                <a:solidFill>
                  <a:schemeClr val="bg1"/>
                </a:solidFill>
              </a:rPr>
              <a:t>.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en-DK" sz="1200" dirty="0">
                <a:solidFill>
                  <a:schemeClr val="bg1"/>
                </a:solidFill>
              </a:rPr>
              <a:t>Our new range of compact </a:t>
            </a:r>
            <a:r>
              <a:rPr lang="en-DK" sz="1200">
                <a:solidFill>
                  <a:schemeClr val="bg1"/>
                </a:solidFill>
              </a:rPr>
              <a:t>dry vacuums are designed to </a:t>
            </a:r>
            <a:r>
              <a:rPr lang="en-DK" sz="1200" dirty="0">
                <a:solidFill>
                  <a:schemeClr val="bg1"/>
                </a:solidFill>
              </a:rPr>
              <a:t>be simple, powerful and convenient to help operators work as comfortably and efficiently as possible, so </a:t>
            </a:r>
            <a:r>
              <a:rPr lang="en-US" sz="1200" dirty="0">
                <a:solidFill>
                  <a:schemeClr val="bg1"/>
                </a:solidFill>
              </a:rPr>
              <a:t>that your team thrives and your business succeeds.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56F1E8-B21B-F406-AF8B-1DC9366FB785}"/>
              </a:ext>
            </a:extLst>
          </p:cNvPr>
          <p:cNvCxnSpPr>
            <a:cxnSpLocks/>
          </p:cNvCxnSpPr>
          <p:nvPr/>
        </p:nvCxnSpPr>
        <p:spPr>
          <a:xfrm>
            <a:off x="5026572" y="1828800"/>
            <a:ext cx="24316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felt 34">
            <a:extLst>
              <a:ext uri="{FF2B5EF4-FFF2-40B4-BE49-F238E27FC236}">
                <a16:creationId xmlns:a16="http://schemas.microsoft.com/office/drawing/2014/main" id="{95FC95C7-E944-47DF-5834-6DA1279B8FEB}"/>
              </a:ext>
            </a:extLst>
          </p:cNvPr>
          <p:cNvSpPr txBox="1"/>
          <p:nvPr/>
        </p:nvSpPr>
        <p:spPr>
          <a:xfrm>
            <a:off x="7708886" y="1417008"/>
            <a:ext cx="1531455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Powerful productivity</a:t>
            </a:r>
          </a:p>
        </p:txBody>
      </p:sp>
      <p:sp>
        <p:nvSpPr>
          <p:cNvPr id="27" name="Tekstfelt 60">
            <a:extLst>
              <a:ext uri="{FF2B5EF4-FFF2-40B4-BE49-F238E27FC236}">
                <a16:creationId xmlns:a16="http://schemas.microsoft.com/office/drawing/2014/main" id="{6C0EBC2C-8400-4D1A-A53C-0C2716FE7CC3}"/>
              </a:ext>
            </a:extLst>
          </p:cNvPr>
          <p:cNvSpPr txBox="1"/>
          <p:nvPr/>
        </p:nvSpPr>
        <p:spPr>
          <a:xfrm>
            <a:off x="10313183" y="1417008"/>
            <a:ext cx="888330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1200">
                <a:solidFill>
                  <a:schemeClr val="accent3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Convenience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6B27B8-BC47-B34E-C43A-7856F0481CDD}"/>
              </a:ext>
            </a:extLst>
          </p:cNvPr>
          <p:cNvCxnSpPr>
            <a:cxnSpLocks/>
          </p:cNvCxnSpPr>
          <p:nvPr/>
        </p:nvCxnSpPr>
        <p:spPr>
          <a:xfrm>
            <a:off x="3687417" y="1992978"/>
            <a:ext cx="80251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CF6FD58-6274-62A1-2FD0-B4999BB8F001}"/>
              </a:ext>
            </a:extLst>
          </p:cNvPr>
          <p:cNvSpPr txBox="1"/>
          <p:nvPr/>
        </p:nvSpPr>
        <p:spPr>
          <a:xfrm>
            <a:off x="5132822" y="2165669"/>
            <a:ext cx="2135906" cy="1359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800" kern="10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Designed for seamless operation, our product offers intuitive </a:t>
            </a:r>
            <a:r>
              <a:rPr lang="en-DK" sz="800" kern="10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touchpoints</a:t>
            </a:r>
            <a:r>
              <a:rPr lang="en-GB" sz="800" kern="10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, easy bag replacement for hassle-free maintenance, and user-friendly features like a foot-operated power switch and convenient cord management. These ensure effortless use, smooth task transitions, and enable efficient, uninterrupted work every day.</a:t>
            </a:r>
            <a:endParaRPr lang="en-DK" sz="800" kern="100">
              <a:effectLst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F36188-7258-BC37-23E2-66A3B8AF477F}"/>
              </a:ext>
            </a:extLst>
          </p:cNvPr>
          <p:cNvSpPr txBox="1"/>
          <p:nvPr/>
        </p:nvSpPr>
        <p:spPr>
          <a:xfrm>
            <a:off x="7438648" y="2165669"/>
            <a:ext cx="2071932" cy="1215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800" kern="100" dirty="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Engineered for </a:t>
            </a:r>
            <a:r>
              <a:rPr lang="en-DK" sz="800" kern="100" dirty="0">
                <a:ea typeface="Roboto Medium" panose="02000000000000000000" pitchFamily="2" charset="0"/>
                <a:cs typeface="Times New Roman" panose="02020603050405020304" pitchFamily="18" charset="0"/>
              </a:rPr>
              <a:t>optimal</a:t>
            </a:r>
            <a:r>
              <a:rPr lang="en-GB" sz="800" kern="100" dirty="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 performance, our vacuum</a:t>
            </a:r>
            <a:r>
              <a:rPr lang="en-DK" sz="800" kern="100" dirty="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s</a:t>
            </a:r>
            <a:r>
              <a:rPr lang="en-GB" sz="800" kern="100" dirty="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 delivers </a:t>
            </a:r>
            <a:r>
              <a:rPr lang="en-DK" sz="800" kern="100" dirty="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a reliable and great cleaning efficiency</a:t>
            </a:r>
            <a:r>
              <a:rPr lang="en-GB" sz="800" kern="100" dirty="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, while its best-in-class net filling capacity minimises bag changes and saves costs. Compact and agile, it excels in tight spaces, and its quiet operation ensures cleaning can be done anytime without disruption.</a:t>
            </a:r>
            <a:endParaRPr lang="en-DK" sz="800" kern="100" dirty="0">
              <a:effectLst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DCFE64-6567-0A31-BB10-2166BAD45371}"/>
              </a:ext>
            </a:extLst>
          </p:cNvPr>
          <p:cNvSpPr txBox="1"/>
          <p:nvPr/>
        </p:nvSpPr>
        <p:spPr>
          <a:xfrm>
            <a:off x="9680500" y="2165669"/>
            <a:ext cx="21536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800" dirty="0"/>
              <a:t>Designed for ease and efficiency, our lightweight, ergonomic vacuum reduces strain and is easy to transport. Intuitive touch points and tool-free access simplify bag and filter maintenance, with easy-to-replace prefilters and HEPA filters ensuring optimal air quality</a:t>
            </a:r>
            <a:r>
              <a:rPr lang="en-DK" sz="800" dirty="0"/>
              <a:t> </a:t>
            </a:r>
            <a:r>
              <a:rPr lang="en-GB" sz="800" dirty="0"/>
              <a:t>while saving time.</a:t>
            </a:r>
            <a:r>
              <a:rPr lang="en-DK" sz="800" dirty="0"/>
              <a:t> </a:t>
            </a:r>
            <a:r>
              <a:rPr lang="en-GB" sz="800" dirty="0"/>
              <a:t>Versatile attachments are conveniently stored on the machine, keeping everything within reach for efficient and adaptable cleaning.</a:t>
            </a:r>
            <a:endParaRPr lang="en-US" sz="8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E0C071E-E9AC-63CF-B628-B8CC391C955A}"/>
              </a:ext>
            </a:extLst>
          </p:cNvPr>
          <p:cNvCxnSpPr>
            <a:cxnSpLocks/>
          </p:cNvCxnSpPr>
          <p:nvPr/>
        </p:nvCxnSpPr>
        <p:spPr>
          <a:xfrm>
            <a:off x="3687417" y="3654465"/>
            <a:ext cx="80251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7DD8845-0388-1816-3166-EDBEC09318F7}"/>
              </a:ext>
            </a:extLst>
          </p:cNvPr>
          <p:cNvSpPr txBox="1"/>
          <p:nvPr/>
        </p:nvSpPr>
        <p:spPr>
          <a:xfrm>
            <a:off x="9680501" y="3875264"/>
            <a:ext cx="2078136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/>
              <a:t>Ergonomic, light-weight design</a:t>
            </a:r>
            <a:r>
              <a:rPr lang="en-DK" altLang="da-DK" sz="800"/>
              <a:t> with improved handles. </a:t>
            </a:r>
            <a:r>
              <a:rPr lang="en-GB" altLang="da-DK" sz="800"/>
              <a:t>B</a:t>
            </a:r>
            <a:r>
              <a:rPr lang="en-DK" altLang="da-DK" sz="800" err="1"/>
              <a:t>ent</a:t>
            </a:r>
            <a:r>
              <a:rPr lang="en-DK" altLang="da-DK" sz="800"/>
              <a:t>-ends and latch </a:t>
            </a:r>
            <a:r>
              <a:rPr lang="en-GB" altLang="da-DK" sz="800"/>
              <a:t>– </a:t>
            </a:r>
            <a:r>
              <a:rPr lang="en-DK" altLang="da-DK" sz="800"/>
              <a:t>e</a:t>
            </a:r>
            <a:r>
              <a:rPr lang="en-GB" altLang="da-DK" sz="800" err="1"/>
              <a:t>asy</a:t>
            </a:r>
            <a:r>
              <a:rPr lang="en-GB" altLang="da-DK" sz="800"/>
              <a:t> and comfortable to operate and transport which reduces strain</a:t>
            </a:r>
            <a:endParaRPr lang="en-DK" altLang="da-DK" sz="800"/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/>
              <a:t>No-tool maintenance – allows operators to quickly and easily access bag and filters. </a:t>
            </a:r>
            <a:endParaRPr lang="en-DK" altLang="da-DK" sz="800"/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/>
              <a:t>Prefilter and HEPA filter are easy to check and replace to maintain suction power and cleaning performance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/>
              <a:t>Versatile cleaning – multiple cleaning attachments are conveniently stored on the machine so they are always within reach.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2B919B-574F-C391-77C4-06C0B77934BE}"/>
              </a:ext>
            </a:extLst>
          </p:cNvPr>
          <p:cNvSpPr txBox="1"/>
          <p:nvPr/>
        </p:nvSpPr>
        <p:spPr>
          <a:xfrm>
            <a:off x="5026572" y="3875264"/>
            <a:ext cx="2159419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 dirty="0"/>
              <a:t>Ease of use – intuitive controls and simple bag replacement make it easy to use, reducing downtime and ensuring hassle-free maintenance.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 dirty="0"/>
              <a:t>Effortless </a:t>
            </a:r>
            <a:r>
              <a:rPr lang="en-GB" altLang="da-DK" sz="800" dirty="0" err="1"/>
              <a:t>maneuverability</a:t>
            </a:r>
            <a:r>
              <a:rPr lang="en-GB" altLang="da-DK" sz="800" dirty="0"/>
              <a:t> – thoughtfully designed </a:t>
            </a:r>
            <a:r>
              <a:rPr lang="en-DK" altLang="da-DK" sz="800" dirty="0"/>
              <a:t>for easy</a:t>
            </a:r>
            <a:r>
              <a:rPr lang="en-GB" sz="800" kern="100" dirty="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 task transitions a</a:t>
            </a:r>
            <a:r>
              <a:rPr lang="en-DK" sz="800" kern="100" dirty="0" err="1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nd</a:t>
            </a:r>
            <a:r>
              <a:rPr lang="en-DK" sz="800" kern="100" dirty="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altLang="da-DK" sz="800" dirty="0"/>
              <a:t>smooth movement across all surfaces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 dirty="0"/>
              <a:t>User-friendly operation – foot-operated power switch and </a:t>
            </a:r>
            <a:r>
              <a:rPr lang="en-DK" altLang="da-DK" sz="800" dirty="0"/>
              <a:t>operator focused </a:t>
            </a:r>
            <a:r>
              <a:rPr lang="en-GB" altLang="da-DK" sz="800" dirty="0"/>
              <a:t>cord management makes it simple to get started and transition to other areas. </a:t>
            </a:r>
            <a:endParaRPr lang="en-DK" altLang="da-DK" sz="800" dirty="0"/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/>
              <a:t>Colour-coded touch points intuitively guide users to key interaction areas, complemented by optimised cord management and storage for </a:t>
            </a:r>
            <a:r>
              <a:rPr lang="en-DK" sz="800" dirty="0"/>
              <a:t>additional simplicity. </a:t>
            </a:r>
            <a:endParaRPr lang="en-GB" altLang="da-DK" sz="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DB3648-5A6B-9D5C-630A-C37A5EA4EF64}"/>
              </a:ext>
            </a:extLst>
          </p:cNvPr>
          <p:cNvSpPr txBox="1"/>
          <p:nvPr/>
        </p:nvSpPr>
        <p:spPr>
          <a:xfrm>
            <a:off x="7530369" y="3875264"/>
            <a:ext cx="1942896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/>
              <a:t>Engineered for high-performance - captures dust, dirt, and debris with ease, ensuring a </a:t>
            </a:r>
            <a:r>
              <a:rPr lang="en-DK" sz="800" kern="100">
                <a:effectLst/>
                <a:ea typeface="Roboto Medium" panose="02000000000000000000" pitchFamily="2" charset="0"/>
                <a:cs typeface="Times New Roman" panose="02020603050405020304" pitchFamily="18" charset="0"/>
              </a:rPr>
              <a:t>reliable and great cleaning efficiency 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sz="800">
                <a:latin typeface="+mj-lt"/>
              </a:rPr>
              <a:t>Certified HEPA filter</a:t>
            </a:r>
            <a:r>
              <a:rPr lang="en-DK" sz="800">
                <a:latin typeface="+mj-lt"/>
              </a:rPr>
              <a:t> </a:t>
            </a:r>
            <a:r>
              <a:rPr lang="en-GB" sz="800"/>
              <a:t>designed for quick, tool-free</a:t>
            </a:r>
            <a:r>
              <a:rPr lang="en-DK" sz="800"/>
              <a:t> </a:t>
            </a:r>
            <a:r>
              <a:rPr lang="en-GB" sz="800"/>
              <a:t>checks and</a:t>
            </a:r>
            <a:r>
              <a:rPr lang="en-DK" sz="800"/>
              <a:t> </a:t>
            </a:r>
            <a:r>
              <a:rPr lang="en-GB" sz="800"/>
              <a:t>replacements,</a:t>
            </a:r>
            <a:r>
              <a:rPr lang="en-DK" sz="800"/>
              <a:t> </a:t>
            </a:r>
            <a:r>
              <a:rPr lang="en-GB" sz="800"/>
              <a:t>ensuring sustained optimal suction pow</a:t>
            </a:r>
            <a:r>
              <a:rPr lang="en-DK" sz="800"/>
              <a:t>er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/>
              <a:t>Best in class net filling capacity – less time changing bags, more time cleaning, save money on bags.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/>
              <a:t>Compact size  - an agile vac well suited for effective cleaning in congested environments.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800"/>
              <a:t>Quiet – Operate without disturbing others – expands times you can clean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6D804-21E8-6D49-B2F6-3DA89F09E459}"/>
              </a:ext>
            </a:extLst>
          </p:cNvPr>
          <p:cNvSpPr txBox="1"/>
          <p:nvPr/>
        </p:nvSpPr>
        <p:spPr>
          <a:xfrm>
            <a:off x="10780296" y="77002"/>
            <a:ext cx="1334704" cy="1692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1100"/>
              <a:t> For internal use  only </a:t>
            </a:r>
          </a:p>
        </p:txBody>
      </p:sp>
    </p:spTree>
    <p:extLst>
      <p:ext uri="{BB962C8B-B14F-4D97-AF65-F5344CB8AC3E}">
        <p14:creationId xmlns:p14="http://schemas.microsoft.com/office/powerpoint/2010/main" val="15100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59E80AA6-C8BD-FEF5-2A31-122F342890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18333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E80AA6-C8BD-FEF5-2A31-122F34289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3BC2-CD46-F5AC-9A2F-615629BD81C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1C8C-E160-42EB-07B2-8B9843319E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21540CD-7CEE-79AE-8EA7-46DD9076358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da-DK" sz="18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Arial"/>
              </a:rPr>
              <a:t>VP300</a:t>
            </a:r>
            <a:r>
              <a:rPr kumimoji="0" lang="en-DK" sz="18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Arial"/>
              </a:rPr>
              <a:t> </a:t>
            </a:r>
            <a:r>
              <a:rPr lang="en-US" sz="1800" kern="100">
                <a:effectLst/>
                <a:latin typeface="+mj-lt"/>
                <a:ea typeface="Roboto Light"/>
                <a:cs typeface="Roboto"/>
              </a:rPr>
              <a:t> – an improved </a:t>
            </a:r>
            <a:r>
              <a:rPr lang="en-US" sz="1800" kern="100">
                <a:latin typeface="+mj-lt"/>
                <a:ea typeface="Roboto Light"/>
                <a:cs typeface="Roboto"/>
              </a:rPr>
              <a:t>success</a:t>
            </a:r>
            <a:endParaRPr kumimoji="0" lang="en-DK" sz="180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+mj-lt"/>
              <a:ea typeface="Roboto Light"/>
              <a:cs typeface="Arial"/>
            </a:endParaRPr>
          </a:p>
          <a:p>
            <a:pPr marL="171450" marR="0" lvl="0" indent="-17145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Compact &amp; Lightweight</a:t>
            </a:r>
            <a:endParaRPr lang="da-DK" sz="1400">
              <a:solidFill>
                <a:srgbClr val="28313F"/>
              </a:solidFill>
              <a:latin typeface="Roboto Light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171450" marR="0" lvl="0" indent="-17145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400" err="1">
                <a:solidFill>
                  <a:srgbClr val="28313F"/>
                </a:solidFill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Reliable</a:t>
            </a:r>
            <a:endParaRPr lang="da-DK" sz="1400">
              <a:solidFill>
                <a:srgbClr val="28313F"/>
              </a:solidFill>
              <a:latin typeface="Roboto Light"/>
              <a:ea typeface="Roboto Light"/>
              <a:cs typeface="Arial"/>
            </a:endParaRP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da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Simple</a:t>
            </a:r>
            <a:r>
              <a:rPr lang="en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 - </a:t>
            </a:r>
            <a:r>
              <a:rPr lang="da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Hig</a:t>
            </a:r>
            <a:r>
              <a:rPr lang="en-DK" kern="1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h </a:t>
            </a:r>
            <a:r>
              <a:rPr lang="da-DK" kern="100" err="1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productivity</a:t>
            </a:r>
            <a:endParaRPr lang="da-DK" sz="1400">
              <a:solidFill>
                <a:srgbClr val="28313F"/>
              </a:solidFill>
              <a:latin typeface="Roboto Light"/>
              <a:ea typeface="Roboto Light"/>
              <a:cs typeface="Arial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79D7C5E0-C62C-F8BA-03F6-69185729C364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>
                <a:solidFill>
                  <a:srgbClr val="28313F"/>
                </a:solidFill>
                <a:latin typeface="+mj-lt"/>
                <a:ea typeface="Roboto Light"/>
                <a:cs typeface="Arial"/>
              </a:rPr>
              <a:t>VP400 – new (and best) in class</a:t>
            </a:r>
            <a:endParaRPr lang="en-US" sz="1400" kern="100">
              <a:effectLst/>
              <a:latin typeface="Roboto Light"/>
              <a:ea typeface="Roboto Light"/>
              <a:cs typeface="Roboto"/>
            </a:endParaRPr>
          </a:p>
          <a:p>
            <a:pPr marL="171450" marR="0" lvl="0" indent="-17145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  <a:t>Efficient</a:t>
            </a:r>
            <a:endParaRPr kumimoji="0" lang="en-DK" sz="14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Arial"/>
            </a:endParaRPr>
          </a:p>
          <a:p>
            <a:pPr marL="171450" marR="0" lvl="0" indent="-17145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Durable rewind</a:t>
            </a:r>
          </a:p>
          <a:p>
            <a:pPr marL="171450" marR="0" lvl="0" indent="-17145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No </a:t>
            </a:r>
            <a:r>
              <a:rPr lang="da-DK" sz="1400" err="1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struggle</a:t>
            </a:r>
            <a:r>
              <a:rPr lang="da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 – </a:t>
            </a:r>
            <a:r>
              <a:rPr lang="en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Save time and cost</a:t>
            </a:r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Arial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kern="100">
              <a:effectLst/>
              <a:latin typeface="Roboto Light"/>
              <a:ea typeface="Roboto Light"/>
              <a:cs typeface="Roboto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>
                <a:latin typeface="Roboto Light"/>
                <a:ea typeface="Roboto Light"/>
                <a:cs typeface="Roboto"/>
              </a:rPr>
              <a:t>.</a:t>
            </a:r>
            <a:endParaRPr lang="en-US" sz="1400" kern="100">
              <a:effectLst/>
              <a:latin typeface="Roboto Light"/>
              <a:ea typeface="Roboto Light"/>
              <a:cs typeface="Roboto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34BA2B4-1083-357E-3701-8B92912B9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Key </a:t>
            </a:r>
            <a:r>
              <a:rPr lang="da-DK" err="1"/>
              <a:t>messaging</a:t>
            </a:r>
            <a:r>
              <a:rPr lang="da-DK"/>
              <a:t> </a:t>
            </a:r>
            <a:r>
              <a:rPr lang="da-DK" err="1"/>
              <a:t>details</a:t>
            </a:r>
            <a:endParaRPr lang="da-DK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DE3105-E8FC-9506-059D-CB83AEEE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68390"/>
            <a:ext cx="11233150" cy="388013"/>
          </a:xfrm>
        </p:spPr>
        <p:txBody>
          <a:bodyPr vert="horz"/>
          <a:lstStyle/>
          <a:p>
            <a:r>
              <a:rPr lang="da-DK"/>
              <a:t>1 | </a:t>
            </a:r>
            <a:r>
              <a:rPr lang="en-DK"/>
              <a:t>Messaging themes – VP300 &amp; VP400</a:t>
            </a:r>
          </a:p>
        </p:txBody>
      </p:sp>
      <p:pic>
        <p:nvPicPr>
          <p:cNvPr id="3" name="Picture 2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0423DB1E-3240-378C-800B-19E0B11107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553" y="1967382"/>
            <a:ext cx="2902447" cy="4223584"/>
          </a:xfrm>
          <a:prstGeom prst="rect">
            <a:avLst/>
          </a:prstGeom>
        </p:spPr>
      </p:pic>
      <p:pic>
        <p:nvPicPr>
          <p:cNvPr id="4" name="Picture 3" descr="A vacuum cleaner with a black handle&#10;&#10;Description automatically generated">
            <a:extLst>
              <a:ext uri="{FF2B5EF4-FFF2-40B4-BE49-F238E27FC236}">
                <a16:creationId xmlns:a16="http://schemas.microsoft.com/office/drawing/2014/main" id="{6A7261BC-3B55-38AF-6E69-D63802A2D1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376" y="1908867"/>
            <a:ext cx="2885640" cy="43406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D7394-AC30-F56F-CFF6-68B0D367088A}"/>
              </a:ext>
            </a:extLst>
          </p:cNvPr>
          <p:cNvSpPr txBox="1"/>
          <p:nvPr/>
        </p:nvSpPr>
        <p:spPr>
          <a:xfrm>
            <a:off x="749596" y="2857174"/>
            <a:ext cx="2902447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endParaRPr lang="en-DK" sz="1600" dirty="0">
              <a:solidFill>
                <a:srgbClr val="28313F"/>
              </a:solidFill>
              <a:latin typeface="Roboto Light"/>
              <a:ea typeface="Roboto Light"/>
              <a:cs typeface="Arial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1600" kern="100" dirty="0">
                <a:effectLst/>
                <a:latin typeface="Roboto Light"/>
                <a:ea typeface="Roboto Light"/>
                <a:cs typeface="Roboto"/>
              </a:rPr>
              <a:t>VP300 excels with its new, vibrant, next-generation design. </a:t>
            </a:r>
            <a:r>
              <a:rPr lang="en-DK" sz="1600" kern="100" dirty="0">
                <a:effectLst/>
                <a:latin typeface="Roboto Light"/>
                <a:ea typeface="Roboto Light"/>
                <a:cs typeface="Roboto"/>
              </a:rPr>
              <a:t>The lightweight design</a:t>
            </a:r>
            <a:r>
              <a:rPr lang="en-US" sz="1600" kern="100" dirty="0">
                <a:effectLst/>
                <a:latin typeface="Roboto Light"/>
                <a:ea typeface="Roboto Light"/>
                <a:cs typeface="Roboto"/>
              </a:rPr>
              <a:t> features improved ergonomics on the handle, lock and bent-ends, reducing strain. It also has best-in-class filling capacity and seamless cord management. Furthermore, its quiet operation expands cleaning hours. </a:t>
            </a:r>
          </a:p>
          <a:p>
            <a:pPr algn="l"/>
            <a:endParaRPr lang="en-DK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0F285-F0C2-7D25-1A53-0257E136EFCE}"/>
              </a:ext>
            </a:extLst>
          </p:cNvPr>
          <p:cNvSpPr txBox="1"/>
          <p:nvPr/>
        </p:nvSpPr>
        <p:spPr>
          <a:xfrm>
            <a:off x="6511815" y="3103395"/>
            <a:ext cx="2963537" cy="27084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kern="100" dirty="0">
                <a:effectLst/>
                <a:latin typeface="Roboto Light"/>
                <a:ea typeface="Roboto Light"/>
                <a:cs typeface="Roboto"/>
              </a:rPr>
              <a:t>The VP400 excels with outstanding performance </a:t>
            </a:r>
            <a:r>
              <a:rPr lang="en-GB" sz="1600" kern="100" dirty="0">
                <a:latin typeface="Roboto Light"/>
                <a:ea typeface="Roboto Light"/>
                <a:cs typeface="Roboto"/>
              </a:rPr>
              <a:t>and</a:t>
            </a:r>
            <a:r>
              <a:rPr lang="en-GB" sz="1600" kern="100" dirty="0">
                <a:effectLst/>
                <a:latin typeface="Roboto Light"/>
                <a:ea typeface="Roboto Light"/>
                <a:cs typeface="Roboto"/>
              </a:rPr>
              <a:t> convenience</a:t>
            </a:r>
            <a:r>
              <a:rPr lang="en-GB" sz="1600" kern="100" dirty="0">
                <a:latin typeface="Roboto Light"/>
                <a:ea typeface="Roboto Light"/>
                <a:cs typeface="Roboto"/>
              </a:rPr>
              <a:t>, whilst being compact</a:t>
            </a:r>
            <a:r>
              <a:rPr lang="en-GB" sz="1600" kern="100" dirty="0">
                <a:effectLst/>
                <a:latin typeface="Roboto Light"/>
                <a:ea typeface="Roboto Light"/>
                <a:cs typeface="Roboto"/>
              </a:rPr>
              <a:t> for time-saving productivity. A top feature is its smooth cord rewind, eliminating the risk of time-consuming cord mess the next day. Combined with the foot-reachable power switch, it ensures seamless transitions to other areas.</a:t>
            </a:r>
            <a:endParaRPr lang="en-DK" sz="1600" dirty="0"/>
          </a:p>
        </p:txBody>
      </p:sp>
    </p:spTree>
    <p:extLst>
      <p:ext uri="{BB962C8B-B14F-4D97-AF65-F5344CB8AC3E}">
        <p14:creationId xmlns:p14="http://schemas.microsoft.com/office/powerpoint/2010/main" val="22138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840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1FA70480891C48935BB403F91A8985" ma:contentTypeVersion="13" ma:contentTypeDescription="Create a new document." ma:contentTypeScope="" ma:versionID="b9812871a970d3979b68df8aaa426929">
  <xsd:schema xmlns:xsd="http://www.w3.org/2001/XMLSchema" xmlns:xs="http://www.w3.org/2001/XMLSchema" xmlns:p="http://schemas.microsoft.com/office/2006/metadata/properties" xmlns:ns2="b7efd724-ec55-4578-ab7a-10f2c984af51" xmlns:ns3="43102120-262f-4f6d-be7c-40f99fe7fb1e" targetNamespace="http://schemas.microsoft.com/office/2006/metadata/properties" ma:root="true" ma:fieldsID="fc0f6c1329cbedf8ef1996cf854676af" ns2:_="" ns3:_="">
    <xsd:import namespace="b7efd724-ec55-4578-ab7a-10f2c984af51"/>
    <xsd:import namespace="43102120-262f-4f6d-be7c-40f99fe7fb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fd724-ec55-4578-ab7a-10f2c984af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02120-262f-4f6d-be7c-40f99fe7fb1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07ec5ed-f84e-4598-910f-e95687870f5f}" ma:internalName="TaxCatchAll" ma:showField="CatchAllData" ma:web="43102120-262f-4f6d-be7c-40f99fe7fb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102120-262f-4f6d-be7c-40f99fe7fb1e" xsi:nil="true"/>
    <lcf76f155ced4ddcb4097134ff3c332f xmlns="b7efd724-ec55-4578-ab7a-10f2c984af5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F888DDC-A64F-489C-9B70-C26B55C5B0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efd724-ec55-4578-ab7a-10f2c984af51"/>
    <ds:schemaRef ds:uri="43102120-262f-4f6d-be7c-40f99fe7fb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35D97F-54F6-4139-90B1-4BC360E16E53}">
  <ds:schemaRefs>
    <ds:schemaRef ds:uri="http://schemas.openxmlformats.org/package/2006/metadata/core-properties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9a261087-ddb5-4fc3-ae00-ca27a6304815"/>
    <ds:schemaRef ds:uri="101d09d1-2fba-4d93-a45c-1211151ee786"/>
    <ds:schemaRef ds:uri="http://schemas.microsoft.com/office/2006/metadata/properties"/>
    <ds:schemaRef ds:uri="43102120-262f-4f6d-be7c-40f99fe7fb1e"/>
    <ds:schemaRef ds:uri="b7efd724-ec55-4578-ab7a-10f2c984af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273</TotalTime>
  <Words>11511</Words>
  <Application>Microsoft Office PowerPoint</Application>
  <PresentationFormat>Widescreen</PresentationFormat>
  <Paragraphs>4725</Paragraphs>
  <Slides>66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Nilfisk Toolbox_Standard_4-3</vt:lpstr>
      <vt:lpstr>Nilfisk VP300 &amp; VP400 Commercial Dry Vacuums Internal sales presentation</vt:lpstr>
      <vt:lpstr>Agenda</vt:lpstr>
      <vt:lpstr>Agenda</vt:lpstr>
      <vt:lpstr>1 | Background </vt:lpstr>
      <vt:lpstr>1 | Brand &amp; Design</vt:lpstr>
      <vt:lpstr>PowerPoint Presentation</vt:lpstr>
      <vt:lpstr>1 | Key values and benefits</vt:lpstr>
      <vt:lpstr>Campaign Messaging Platform</vt:lpstr>
      <vt:lpstr>1 | Messaging themes – VP300 &amp; VP400</vt:lpstr>
      <vt:lpstr>Agenda</vt:lpstr>
      <vt:lpstr>2 | Target segments </vt:lpstr>
      <vt:lpstr>2 | Customer insights</vt:lpstr>
      <vt:lpstr>2 | Product Strategy</vt:lpstr>
      <vt:lpstr>Agenda</vt:lpstr>
      <vt:lpstr>3 | New range overview</vt:lpstr>
      <vt:lpstr>3 | New range positioning</vt:lpstr>
      <vt:lpstr>3 | New range upgrades</vt:lpstr>
      <vt:lpstr>3 | Product comparison – Tech specs</vt:lpstr>
      <vt:lpstr>3 | VP300 Technical spec</vt:lpstr>
      <vt:lpstr>3 | VP300 Configuration</vt:lpstr>
      <vt:lpstr>3 | VP400 Technical Spec</vt:lpstr>
      <vt:lpstr>3 | VP400 Configuration</vt:lpstr>
      <vt:lpstr>3 | VP300 Hierarchy</vt:lpstr>
      <vt:lpstr>3 | VP400 Hierarchy</vt:lpstr>
      <vt:lpstr>3 | The new range</vt:lpstr>
      <vt:lpstr>3 | Zoom-in on selected models</vt:lpstr>
      <vt:lpstr>Agenda</vt:lpstr>
      <vt:lpstr>4 | VP300 product benefits </vt:lpstr>
      <vt:lpstr>4 | VP400 product benefits </vt:lpstr>
      <vt:lpstr>4 | Highlighted selling points vs positioning</vt:lpstr>
      <vt:lpstr>4 | Cord storage VP400</vt:lpstr>
      <vt:lpstr>4 | Cord Management VP300</vt:lpstr>
      <vt:lpstr>4 | Get the VAC fired up</vt:lpstr>
      <vt:lpstr>4 | Machine handle Zoom-in</vt:lpstr>
      <vt:lpstr>4 | Bag &amp; Prefilter access</vt:lpstr>
      <vt:lpstr>4 | Filtration detail 1 of 3</vt:lpstr>
      <vt:lpstr>4 | Filtration detail 2 of 3</vt:lpstr>
      <vt:lpstr>4 | Filtration detail 3 of 3</vt:lpstr>
      <vt:lpstr>4 | Parking Zoom-in</vt:lpstr>
      <vt:lpstr>4 | Storage Zoom-in</vt:lpstr>
      <vt:lpstr>4 | Detachable cord</vt:lpstr>
      <vt:lpstr>4 | VP400 rewind zoom-in</vt:lpstr>
      <vt:lpstr>4 | VP400 Cord hook</vt:lpstr>
      <vt:lpstr>4 | Accessory upgrade</vt:lpstr>
      <vt:lpstr>4 | Accessory upgrade</vt:lpstr>
      <vt:lpstr>4 | VP300 Summary</vt:lpstr>
      <vt:lpstr>4 | VP400 Summary</vt:lpstr>
      <vt:lpstr>4 | Nilfisk models vs Customer application</vt:lpstr>
      <vt:lpstr>Agenda</vt:lpstr>
      <vt:lpstr>VP300 vs ERP180</vt:lpstr>
      <vt:lpstr>VP400 vs PPR170/240</vt:lpstr>
      <vt:lpstr>5 | VP300 Match-ups</vt:lpstr>
      <vt:lpstr>5 | VP400 Match-up</vt:lpstr>
      <vt:lpstr>6 | Competitor Overview</vt:lpstr>
      <vt:lpstr>6 | Competitor Overview</vt:lpstr>
      <vt:lpstr>6 | Key selected competition</vt:lpstr>
      <vt:lpstr>5 | Value selling – Improved UX &amp; UI</vt:lpstr>
      <vt:lpstr>Agenda</vt:lpstr>
      <vt:lpstr>6 | PAC overview</vt:lpstr>
      <vt:lpstr>6 | Other PAC</vt:lpstr>
      <vt:lpstr>Agenda</vt:lpstr>
      <vt:lpstr>7 | New customer focused feature</vt:lpstr>
      <vt:lpstr>7 | New packaging details – VP300</vt:lpstr>
      <vt:lpstr>7 | New packaging details – VP400</vt:lpstr>
      <vt:lpstr>7 | Co-branding &amp; Private label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Thomas Elmer</dc:creator>
  <cp:lastModifiedBy>Olivia Moore</cp:lastModifiedBy>
  <cp:revision>16</cp:revision>
  <dcterms:created xsi:type="dcterms:W3CDTF">2022-05-04T06:51:44Z</dcterms:created>
  <dcterms:modified xsi:type="dcterms:W3CDTF">2025-02-07T11:10:03Z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MSIP_Label_8af657d4-2045-4871-9872-e323e3545d60_Enabled">
    <vt:lpwstr>true</vt:lpwstr>
  </property>
  <property fmtid="{D5CDD505-2E9C-101B-9397-08002B2CF9AE}" pid="6" name="MSIP_Label_8af657d4-2045-4871-9872-e323e3545d60_SetDate">
    <vt:lpwstr>2022-03-07T09:52:37Z</vt:lpwstr>
  </property>
  <property fmtid="{D5CDD505-2E9C-101B-9397-08002B2CF9AE}" pid="7" name="MSIP_Label_8af657d4-2045-4871-9872-e323e3545d60_Method">
    <vt:lpwstr>Privileged</vt:lpwstr>
  </property>
  <property fmtid="{D5CDD505-2E9C-101B-9397-08002B2CF9AE}" pid="8" name="MSIP_Label_8af657d4-2045-4871-9872-e323e3545d60_Name">
    <vt:lpwstr>Open sublabel</vt:lpwstr>
  </property>
  <property fmtid="{D5CDD505-2E9C-101B-9397-08002B2CF9AE}" pid="9" name="MSIP_Label_8af657d4-2045-4871-9872-e323e3545d60_SiteId">
    <vt:lpwstr>753c5d99-05be-4237-b4c5-fdb2e6b32ab2</vt:lpwstr>
  </property>
  <property fmtid="{D5CDD505-2E9C-101B-9397-08002B2CF9AE}" pid="10" name="MSIP_Label_8af657d4-2045-4871-9872-e323e3545d60_ActionId">
    <vt:lpwstr>dc55aacb-2282-478e-992e-416176343d0e</vt:lpwstr>
  </property>
  <property fmtid="{D5CDD505-2E9C-101B-9397-08002B2CF9AE}" pid="11" name="MSIP_Label_8af657d4-2045-4871-9872-e323e3545d60_ContentBits">
    <vt:lpwstr>0</vt:lpwstr>
  </property>
  <property fmtid="{D5CDD505-2E9C-101B-9397-08002B2CF9AE}" pid="12" name="ContentTypeId">
    <vt:lpwstr>0x010100E71FA70480891C48935BB403F91A8985</vt:lpwstr>
  </property>
  <property fmtid="{D5CDD505-2E9C-101B-9397-08002B2CF9AE}" pid="13" name="MediaServiceImageTags">
    <vt:lpwstr/>
  </property>
</Properties>
</file>