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.xml" ContentType="application/vnd.openxmlformats-officedocument.presentationml.notesSlide+xml"/>
  <Override PartName="/ppt/tags/tag49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66" r:id="rId4"/>
    <p:sldMasterId id="2147484084" r:id="rId5"/>
    <p:sldMasterId id="2147484329" r:id="rId6"/>
    <p:sldMasterId id="2147484364" r:id="rId7"/>
  </p:sldMasterIdLst>
  <p:notesMasterIdLst>
    <p:notesMasterId r:id="rId32"/>
  </p:notesMasterIdLst>
  <p:sldIdLst>
    <p:sldId id="2147474387" r:id="rId8"/>
    <p:sldId id="2147474404" r:id="rId9"/>
    <p:sldId id="2147474408" r:id="rId10"/>
    <p:sldId id="2147474413" r:id="rId11"/>
    <p:sldId id="2147474409" r:id="rId12"/>
    <p:sldId id="2147473835" r:id="rId13"/>
    <p:sldId id="2147474405" r:id="rId14"/>
    <p:sldId id="2147474402" r:id="rId15"/>
    <p:sldId id="2147474412" r:id="rId16"/>
    <p:sldId id="2147474272" r:id="rId17"/>
    <p:sldId id="2147474390" r:id="rId18"/>
    <p:sldId id="2147474401" r:id="rId19"/>
    <p:sldId id="2147474403" r:id="rId20"/>
    <p:sldId id="2147474406" r:id="rId21"/>
    <p:sldId id="2147474400" r:id="rId22"/>
    <p:sldId id="2147474391" r:id="rId23"/>
    <p:sldId id="2147474392" r:id="rId24"/>
    <p:sldId id="2147474394" r:id="rId25"/>
    <p:sldId id="2147474267" r:id="rId26"/>
    <p:sldId id="2147474395" r:id="rId27"/>
    <p:sldId id="2147474398" r:id="rId28"/>
    <p:sldId id="2147474150" r:id="rId29"/>
    <p:sldId id="2147474397" r:id="rId30"/>
    <p:sldId id="1296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EEE8A8-13E4-8363-9535-1B817DA4A9D6}" name="Martin Troelsgaard" initials="MT" userId="S::mtroelsgaard@Nilfisk.com::2a911867-e2ef-40c2-84ad-05853a3d71de" providerId="AD"/>
  <p188:author id="{46C239B3-11E7-6AB7-4158-3881AC4E8172}" name="Ali Gallaher" initials="AG" userId="Ali Galla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EB2"/>
    <a:srgbClr val="000000"/>
    <a:srgbClr val="D5D6D7"/>
    <a:srgbClr val="19212B"/>
    <a:srgbClr val="003566"/>
    <a:srgbClr val="B4B6B8"/>
    <a:srgbClr val="B9B9B9"/>
    <a:srgbClr val="B3BBC5"/>
    <a:srgbClr val="37AFDA"/>
    <a:srgbClr val="5EB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0" autoAdjust="0"/>
    <p:restoredTop sz="94182" autoAdjust="0"/>
  </p:normalViewPr>
  <p:slideViewPr>
    <p:cSldViewPr snapToGrid="0">
      <p:cViewPr varScale="1">
        <p:scale>
          <a:sx n="104" d="100"/>
          <a:sy n="104" d="100"/>
        </p:scale>
        <p:origin x="12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EE17B-78C1-C949-B1DC-1B6FCB1ECBFB}" type="datetimeFigureOut">
              <a:rPr lang="en-GB" smtClean="0"/>
              <a:t>01/11/2024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69632-EE7E-3E4F-B9CC-D49DCCB88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13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69632-EE7E-3E4F-B9CC-D49DCCB8807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29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E7665-8F4A-4BBC-911E-0025210C26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82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.xml"/><Relationship Id="rId4" Type="http://schemas.openxmlformats.org/officeDocument/2006/relationships/image" Target="../media/image3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3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Relationship Id="rId4" Type="http://schemas.openxmlformats.org/officeDocument/2006/relationships/image" Target="../media/image3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Relationship Id="rId4" Type="http://schemas.openxmlformats.org/officeDocument/2006/relationships/image" Target="../media/image3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Relationship Id="rId4" Type="http://schemas.openxmlformats.org/officeDocument/2006/relationships/image" Target="../media/image3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Relationship Id="rId4" Type="http://schemas.openxmlformats.org/officeDocument/2006/relationships/image" Target="../media/image3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Relationship Id="rId4" Type="http://schemas.openxmlformats.org/officeDocument/2006/relationships/image" Target="../media/image3.emf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Relationship Id="rId4" Type="http://schemas.openxmlformats.org/officeDocument/2006/relationships/image" Target="../media/image3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9.xml"/><Relationship Id="rId4" Type="http://schemas.openxmlformats.org/officeDocument/2006/relationships/image" Target="../media/image3.emf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Relationship Id="rId4" Type="http://schemas.openxmlformats.org/officeDocument/2006/relationships/image" Target="../media/image1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Relationship Id="rId4" Type="http://schemas.openxmlformats.org/officeDocument/2006/relationships/image" Target="../media/image3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Relationship Id="rId4" Type="http://schemas.openxmlformats.org/officeDocument/2006/relationships/image" Target="../media/image3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597473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7662684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60E5C8F2-EF0B-4CB8-B558-ED7358F673DE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645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B01A461-4DA5-4D4A-B1C2-1D900C6A066F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057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0C7C888-5FCB-4DE4-A556-1A048C6BD481}" type="datetime1">
              <a:rPr lang="en-US" smtClean="0"/>
              <a:t>11/1/2024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11166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3C3A7E9B-8803-4A4C-B251-DD068F4882AC}" type="datetime1">
              <a:rPr lang="en-US" smtClean="0"/>
              <a:t>11/1/2024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68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4303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B0FA-F0C9-433F-AB95-E368A63E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E8DC2-4855-4044-944B-DAC677CE0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427AB-C692-4EF4-8E07-A1B2BB6E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FEDD6-ECC3-4537-ABA1-35600F674E5A}" type="datetime1">
              <a:rPr lang="en-US" smtClean="0"/>
              <a:t>11/1/2024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2BE9-CD21-42E3-8EC2-8FF42303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47392-D40D-4BF5-B40B-6D10A249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EA67-8916-45A7-810F-00E9AF0CF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56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702819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7E5535CE-CB36-4683-A815-2FA16A203B55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639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267275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5DF3EB8D-D897-4F5D-881E-729347CA4021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91658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746620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048112A-49F1-4A23-AFE4-7A4D6762607F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8653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924076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D65DB57-6176-4E28-BF85-63C87F81BA92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950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266452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EB3BB61-ACDA-4CC3-8743-D7946A11C34D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6457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AA7D699-0E3A-46B3-B4B1-1D213A4CAFD9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502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041249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33C3096-6C5A-4342-BEF4-C37518B5A4FC}" type="datetime1">
              <a:rPr lang="en-US" smtClean="0"/>
              <a:t>11/1/2024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40344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5C9AE2D8-ECFB-4DEE-B03C-F797F876C944}" type="datetime1">
              <a:rPr lang="en-US" smtClean="0"/>
              <a:t>11/1/2024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07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64207306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13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CB4FA68E-9775-4AB1-9045-FDCA2422D4C4}" type="datetime1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8301372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61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4966296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925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339385199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080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5878793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764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154405561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831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7637160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51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487311321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354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001046119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873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10312107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055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982389565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88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84DF0B65-D074-451F-B623-5DC5AE597EAC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693224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7FD6B7-745C-4F41-86E5-F8EABB2CE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3902" y="6529068"/>
            <a:ext cx="216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739633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177DA9A1-6FC1-457E-A6B0-2A7E3206E016}" type="datetime1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9E2A2B20-44F3-4125-A201-7D1B942DC17F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525E12D3-9EDC-4511-B604-42DD7C9368B4}" type="datetime1">
              <a:rPr lang="en-US" smtClean="0"/>
              <a:t>11/1/2024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8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A889BC-5F92-453D-8B59-80D085FCBA69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7516A8-D3A2-470F-9C60-7F4F4298F389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370382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39AC45-4F23-4317-AEE3-ACC2AE1D6D38}" type="datetime1">
              <a:rPr lang="en-US" smtClean="0"/>
              <a:t>11/1/2024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241AD23-3A0A-466B-AF06-56FA3101393C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4506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31540F8-5733-408F-B6DC-005BA9F77A46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424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733C4757-9490-4467-BF3A-A1A9DA8CF353}" type="datetime1">
              <a:rPr lang="en-US" smtClean="0"/>
              <a:t>11/1/2024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1904816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1882038B-8F0F-4323-BECC-72D410E00C1A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930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636957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4B322EDA-F927-42C6-9AAC-9D5AF55F26D6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2478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383200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6ABC77B2-5FBA-48CA-A739-3D5988D5EE5E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26423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063945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064D451-CE97-4F09-A929-AC09767A7555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275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9812279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ABD3A6D-DF3F-4D8A-BF11-011C6AA5FC9B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2926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653764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C9610D6-CB9E-439C-90D3-F9EB0AEB9532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323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2DAD5E4-E27A-4C1E-B5D6-EE9B34313AEA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859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63724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4179F37-7442-414D-94D7-21F7D18E7C06}" type="datetime1">
              <a:rPr lang="en-US" smtClean="0"/>
              <a:t>11/1/2024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8734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108BEA52-D5EB-41AE-8450-4E77D24BAA18}" type="datetime1">
              <a:rPr lang="en-US" smtClean="0"/>
              <a:t>11/1/2024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963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5306690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66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B982668-674C-4DE7-8496-186063B919FC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6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9881920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15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419868163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7013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542146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429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651720267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905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4439394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301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6327999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9816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003030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3292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528344643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796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0066351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320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84706905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CONFIDENTIAL AND PROPRIETARY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66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4864DB-D139-40C3-B032-F4834E4D44F7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0987146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7FD6B7-745C-4F41-86E5-F8EABB2CE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3902" y="6529068"/>
            <a:ext cx="216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ECE336B2-5541-4573-B88C-13150A6A16D7}" type="datetime1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E23E261A-426F-4D4D-9558-43FE31A1D0A4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F596E136-4D03-4D5F-9351-E2E497791B5E}" type="datetime1">
              <a:rPr lang="en-US" smtClean="0"/>
              <a:t>11/1/2024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4480E2D-DE87-4BB3-935B-BBB6A32AD63C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3B2ADC-F171-9366-5CCF-52AFC6C5B3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4B0D4E-8ABA-449E-B17E-86F1979A0E83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DE31809-1FFD-9B90-291F-E1FDD514F1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8621" y="3353522"/>
            <a:ext cx="9824179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3FD126F-FF6B-6CDE-2538-B936BFBB0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525" y="2974135"/>
            <a:ext cx="9822472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200"/>
            </a:lvl1pPr>
          </a:lstStyle>
          <a:p>
            <a:r>
              <a:rPr lang="en-US" noProof="0"/>
              <a:t>Insert headline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73646B-37AE-EFE3-5C01-A4B0FDBB9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906125-F879-4E62-B1AE-FB0CB8E3136C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4523F57-86C3-4BAC-B549-DADF09166796}" type="datetime1">
              <a:rPr lang="en-US" smtClean="0"/>
              <a:t>11/1/2024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7DC552-850F-903A-A76F-5F6771C1402D}"/>
              </a:ext>
            </a:extLst>
          </p:cNvPr>
          <p:cNvSpPr/>
          <p:nvPr userDrawn="1"/>
        </p:nvSpPr>
        <p:spPr>
          <a:xfrm>
            <a:off x="219075" y="1476376"/>
            <a:ext cx="11791950" cy="4586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8267699" y="1693911"/>
            <a:ext cx="3500167" cy="197391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62CA092-1DA7-4162-8629-93A52DCE535C}" type="datetime1">
              <a:rPr lang="en-US" smtClean="0"/>
              <a:t>11/1/2024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417BA2A6-0B1E-C7D0-18B9-256D83D9261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67699" y="3878241"/>
            <a:ext cx="3500167" cy="197391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8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421552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DF51633-144C-4ADA-B0E2-ED6C6B2B08BE}" type="datetime1">
              <a:rPr lang="en-US" smtClean="0"/>
              <a:t>11/1/2024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7DC552-850F-903A-A76F-5F6771C1402D}"/>
              </a:ext>
            </a:extLst>
          </p:cNvPr>
          <p:cNvSpPr/>
          <p:nvPr userDrawn="1"/>
        </p:nvSpPr>
        <p:spPr>
          <a:xfrm>
            <a:off x="219075" y="1476376"/>
            <a:ext cx="11791950" cy="4586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031A65C-F9E0-41BB-8DCE-45647034795F}" type="datetime1">
              <a:rPr lang="en-US" smtClean="0"/>
              <a:t>11/1/2024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7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7DC552-850F-903A-A76F-5F6771C140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E62EB17-584D-4DFB-B461-804DA35AA06F}" type="datetime1">
              <a:rPr lang="en-US" smtClean="0"/>
              <a:t>11/1/2024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45536B8-689C-4DF2-8620-0396A7AE4549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266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2C18D010-3164-4209-81A0-5AA9018DB19D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020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9138FCBF-7D74-44B0-922A-058829847A2D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472FE2B-BB13-C718-1D41-4BF10D0768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25193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2314F47-6B17-71C5-16AA-85AA84BA42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3485" y="1525193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B918549-8720-CD00-3B1E-635039B2E3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47544" y="1525193"/>
            <a:ext cx="3559175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28061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52B97A8B-3A63-4C60-984A-AE213E48B086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2658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9ADBAEEC-8E47-41E3-BD2B-ACE707F14BA5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489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821C2F72-ECF0-4155-8781-850E86B9C3B2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939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BACC99A-BA43-4A0D-8EC3-7501AE19898A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0925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6E066C9-2BBE-4D6B-B744-81830C6889FF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854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562498C-CF97-4A90-8215-12BD28FA1F01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952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BC59154-2C22-4F4F-8929-EC7E6EB2D0FB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383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7CC1CAD-A74D-4483-8C5E-6F72D424A327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59599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40DCBA3-890B-4FA6-AA70-9D618E5A6884}" type="datetime1">
              <a:rPr lang="en-US" smtClean="0"/>
              <a:t>11/1/2024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8697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378F47E-F0C2-4A8A-97D8-7630D168F4B6}" type="datetime1">
              <a:rPr lang="en-US" smtClean="0"/>
              <a:t>11/1/2024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27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2323-22A6-ECC1-B4D6-E7AC19D81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1149C-3A15-D84E-A281-F979DC51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FAB9-50B5-46BA-A4AC-D76097A7D413}" type="datetime1">
              <a:rPr lang="en-US" smtClean="0"/>
              <a:t>11/1/2024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AD3CA-2844-A59E-3E58-41BFA797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0896" y="6529068"/>
            <a:ext cx="2087655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CONFIDENTIAL AND PROPRIETARY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5B7A6-9FC8-AC1E-B45C-0C7DFBA4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2DCC-CB74-4473-9BE4-94A819654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5031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0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14D5F0B7-A304-41AF-9F8D-3CB1040EDC79}" type="datetime1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E47335A4-EEE9-4F6B-8043-7D0F42AF4921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D2691158-413A-4D1F-95B0-9039D1E6487D}" type="datetime1">
              <a:rPr lang="en-US" smtClean="0"/>
              <a:t>11/1/2024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4E1E30-9159-4710-B236-C3B27349929A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8AB2AA7-D1C7-41F3-9803-DB4B362AC691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0609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526F92D-9606-4154-B802-9E5466190214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ABA0BCB-FA66-46FE-A92D-07DFB4C7BF12}" type="datetime1">
              <a:rPr lang="en-US" smtClean="0"/>
              <a:t>11/1/2024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83A4711-FBE3-4CAB-AF74-9B72F17545D0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8962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FA64B8F5-60D0-4CAA-A2A9-EEC2AAB45953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0517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7B8D3D53-0DCD-4422-94B1-06425A21EA6F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8929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4826C8F3-03D7-47B2-845D-D09616855E1A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442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7F1FACF2-07D5-4F36-9480-80D713C88CFF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635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1246DAF-7BB6-40AB-A4DD-05672CDCCC4E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5076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220B26F-1BDF-4F8A-B5F4-9FA19F2E3738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034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B83E24F-575E-4F63-B376-5F5ADE911DBF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1859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oleObject" Target="../embeddings/oleObject12.bin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tags" Target="../tags/tag13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tags" Target="../tags/tag24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oleObject" Target="../embeddings/oleObject23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oleObject" Target="../embeddings/oleObject36.bin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tags" Target="../tags/tag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1486061724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3" imgW="270" imgH="270" progId="TCLayout.ActiveDocument.1">
                  <p:embed/>
                </p:oleObj>
              </mc:Choice>
              <mc:Fallback>
                <p:oleObj name="Diapositiva think-cell" r:id="rId3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C88242BA-1387-4A60-9334-1DFBAC1BDBA6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9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85" r:id="rId19"/>
    <p:sldLayoutId id="2147483986" r:id="rId20"/>
    <p:sldLayoutId id="2147483987" r:id="rId21"/>
    <p:sldLayoutId id="2147483988" r:id="rId22"/>
    <p:sldLayoutId id="2147483989" r:id="rId23"/>
    <p:sldLayoutId id="2147483990" r:id="rId24"/>
    <p:sldLayoutId id="2147483991" r:id="rId25"/>
    <p:sldLayoutId id="2147483992" r:id="rId26"/>
    <p:sldLayoutId id="2147483993" r:id="rId27"/>
    <p:sldLayoutId id="2147483994" r:id="rId28"/>
    <p:sldLayoutId id="2147483995" r:id="rId29"/>
    <p:sldLayoutId id="2147483996" r:id="rId3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383724243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3" imgW="270" imgH="270" progId="TCLayout.ActiveDocument.1">
                  <p:embed/>
                </p:oleObj>
              </mc:Choice>
              <mc:Fallback>
                <p:oleObj name="Diapositiva think-cell" r:id="rId3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F408877E-9A4B-4C70-B10A-E69A209D5CB2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189817-CF55-FA28-2FD0-A2B08FAC26C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11763" y="6544456"/>
            <a:ext cx="1797050" cy="12311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  <a:cs typeface="Calibri" panose="020F0502020204030204" pitchFamily="34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89672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  <p:sldLayoutId id="2147484102" r:id="rId18"/>
    <p:sldLayoutId id="2147484103" r:id="rId19"/>
    <p:sldLayoutId id="2147484104" r:id="rId20"/>
    <p:sldLayoutId id="2147484105" r:id="rId21"/>
    <p:sldLayoutId id="2147484106" r:id="rId22"/>
    <p:sldLayoutId id="2147484107" r:id="rId23"/>
    <p:sldLayoutId id="2147484108" r:id="rId24"/>
    <p:sldLayoutId id="2147484109" r:id="rId25"/>
    <p:sldLayoutId id="2147484110" r:id="rId26"/>
    <p:sldLayoutId id="2147484111" r:id="rId27"/>
    <p:sldLayoutId id="2147484112" r:id="rId28"/>
    <p:sldLayoutId id="2147484113" r:id="rId29"/>
    <p:sldLayoutId id="2147484114" r:id="rId3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7" imgW="270" imgH="270" progId="TCLayout.ActiveDocument.1">
                  <p:embed/>
                </p:oleObj>
              </mc:Choice>
              <mc:Fallback>
                <p:oleObj name="Diapositiva think-cell" r:id="rId27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30E6D5E4-33AA-43FA-90E8-199CCF971052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0968EE-6368-C3A1-7F67-2FEE3430B96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11763" y="6705600"/>
            <a:ext cx="1797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10037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  <p:sldLayoutId id="2147484341" r:id="rId12"/>
    <p:sldLayoutId id="2147484342" r:id="rId13"/>
    <p:sldLayoutId id="2147484343" r:id="rId14"/>
    <p:sldLayoutId id="2147484344" r:id="rId15"/>
    <p:sldLayoutId id="2147484345" r:id="rId16"/>
    <p:sldLayoutId id="2147484346" r:id="rId17"/>
    <p:sldLayoutId id="2147484347" r:id="rId18"/>
    <p:sldLayoutId id="2147484348" r:id="rId19"/>
    <p:sldLayoutId id="2147484349" r:id="rId20"/>
    <p:sldLayoutId id="2147484350" r:id="rId21"/>
    <p:sldLayoutId id="2147484351" r:id="rId22"/>
    <p:sldLayoutId id="2147484352" r:id="rId23"/>
    <p:sldLayoutId id="2147484353" r:id="rId24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27" pos="3840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256204143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3" imgW="270" imgH="270" progId="TCLayout.ActiveDocument.1">
                  <p:embed/>
                </p:oleObj>
              </mc:Choice>
              <mc:Fallback>
                <p:oleObj name="Diapositiva think-cell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561E094F-B23C-4957-A80D-07CC118A199B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34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  <p:sldLayoutId id="2147484376" r:id="rId12"/>
    <p:sldLayoutId id="2147484377" r:id="rId13"/>
    <p:sldLayoutId id="2147484378" r:id="rId14"/>
    <p:sldLayoutId id="2147484379" r:id="rId15"/>
    <p:sldLayoutId id="2147484380" r:id="rId16"/>
    <p:sldLayoutId id="2147484381" r:id="rId17"/>
    <p:sldLayoutId id="2147484382" r:id="rId18"/>
    <p:sldLayoutId id="2147484383" r:id="rId19"/>
    <p:sldLayoutId id="2147484395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7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3.mp4"/><Relationship Id="rId7" Type="http://schemas.openxmlformats.org/officeDocument/2006/relationships/image" Target="../media/image4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48.bin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8CE7266F-D7FA-4790-A05B-DDA82B973992}"/>
              </a:ext>
            </a:extLst>
          </p:cNvPr>
          <p:cNvSpPr txBox="1">
            <a:spLocks/>
          </p:cNvSpPr>
          <p:nvPr/>
        </p:nvSpPr>
        <p:spPr>
          <a:xfrm>
            <a:off x="479425" y="3106480"/>
            <a:ext cx="4999160" cy="11699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SC550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  <a:latin typeface="+mn-lt"/>
              </a:rPr>
              <a:t>Customer introduction</a:t>
            </a:r>
            <a:endParaRPr lang="en-US" b="0" dirty="0">
              <a:solidFill>
                <a:schemeClr val="bg1"/>
              </a:solidFill>
              <a:latin typeface="+mn-lt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249CCA-3906-E90D-17E2-14E9E08DA9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0977" y="6449408"/>
            <a:ext cx="1259855" cy="163780"/>
          </a:xfrm>
          <a:prstGeom prst="rect">
            <a:avLst/>
          </a:prstGeom>
        </p:spPr>
      </p:pic>
      <p:pic>
        <p:nvPicPr>
          <p:cNvPr id="2" name="Clip 6_1">
            <a:hlinkClick r:id="" action="ppaction://media"/>
            <a:extLst>
              <a:ext uri="{FF2B5EF4-FFF2-40B4-BE49-F238E27FC236}">
                <a16:creationId xmlns:a16="http://schemas.microsoft.com/office/drawing/2014/main" id="{9B25F13C-5AC6-7EF2-4479-860DBEB4B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9A6C69-4738-F31A-367C-93CC8395D509}"/>
              </a:ext>
            </a:extLst>
          </p:cNvPr>
          <p:cNvSpPr/>
          <p:nvPr/>
        </p:nvSpPr>
        <p:spPr>
          <a:xfrm>
            <a:off x="0" y="1"/>
            <a:ext cx="12192000" cy="6283320"/>
          </a:xfrm>
          <a:prstGeom prst="rect">
            <a:avLst/>
          </a:prstGeom>
          <a:solidFill>
            <a:srgbClr val="D6D7D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3" name="Immagine 2" descr="Immagine che contiene giocattolo, automobile, proiettore&#10;&#10;Descrizione generata automaticamente">
            <a:extLst>
              <a:ext uri="{FF2B5EF4-FFF2-40B4-BE49-F238E27FC236}">
                <a16:creationId xmlns:a16="http://schemas.microsoft.com/office/drawing/2014/main" id="{B75C820B-B243-F630-CA66-A07323E9A1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3428"/>
            <a:ext cx="6823675" cy="5529893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79BD5C3-60B4-C266-FF38-34F47730852B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11300998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Παρουσίαση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στον πελάτη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36646C2E-5DCF-8B00-FFE6-862DF4E8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l-GR" dirty="0"/>
              <a:t>Χαρακτηριστικά επικεντρωμένα στον χρήστη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2367E6-AF23-574D-A0F3-B01D8299343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A0D1BBA8-5362-7AAD-4CC2-16F69EE54A71}"/>
              </a:ext>
            </a:extLst>
          </p:cNvPr>
          <p:cNvSpPr txBox="1"/>
          <p:nvPr/>
        </p:nvSpPr>
        <p:spPr>
          <a:xfrm>
            <a:off x="7261976" y="2062799"/>
            <a:ext cx="4155991" cy="920750"/>
          </a:xfrm>
          <a:prstGeom prst="rect">
            <a:avLst/>
          </a:prstGeom>
          <a:noFill/>
        </p:spPr>
        <p:txBody>
          <a:bodyPr wrap="square" lIns="1097280" tIns="0" rIns="0" bIns="0" anchor="ctr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>
                <a:latin typeface="+mj-lt"/>
              </a:rPr>
              <a:t>Βελτιστοποιημένος διακόπτης έκτακτης ανάγκης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Τοποθετείται έτσι ώστε να είναι εύκολη η πρόσβαση, αλλά να αποφεύγεται το ακούσιο πάτημα.</a:t>
            </a: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CEDB1A33-FE4F-B9D6-BAA0-003ACEB47E14}"/>
              </a:ext>
            </a:extLst>
          </p:cNvPr>
          <p:cNvSpPr txBox="1"/>
          <p:nvPr/>
        </p:nvSpPr>
        <p:spPr>
          <a:xfrm>
            <a:off x="7261976" y="4037646"/>
            <a:ext cx="4155991" cy="920750"/>
          </a:xfrm>
          <a:prstGeom prst="rect">
            <a:avLst/>
          </a:prstGeom>
          <a:noFill/>
        </p:spPr>
        <p:txBody>
          <a:bodyPr wrap="square" lIns="1097280" tIns="0" rIns="0" bIns="0" anchor="ctr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>
                <a:latin typeface="+mj-lt"/>
              </a:rPr>
              <a:t>Φόρτιση και αποθήκευση προσωπικών συσκευών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Φόρτιση μέσω USB και USB-C </a:t>
            </a:r>
            <a:br>
              <a:rPr lang="en-US" altLang="zh-CN" sz="1400" dirty="0"/>
            </a:br>
            <a:r>
              <a:rPr lang="el-GR" altLang="zh-CN" sz="1400" dirty="0"/>
              <a:t>με βολικό χώρο αποθήκευσης.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A79F4-E2F3-4F4F-49FF-C276A52128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2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B9216-5058-0099-6D8F-90A418726F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989" y="0"/>
            <a:ext cx="8793703" cy="5493774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755843"/>
          </a:xfrm>
        </p:spPr>
        <p:txBody>
          <a:bodyPr/>
          <a:lstStyle/>
          <a:p>
            <a:r>
              <a:rPr lang="el-GR" dirty="0"/>
              <a:t>Χαρακτηριστικά </a:t>
            </a:r>
            <a:br>
              <a:rPr lang="en-US" dirty="0"/>
            </a:br>
            <a:r>
              <a:rPr lang="el-GR" spc="-50" dirty="0"/>
              <a:t>επικεντρωμένα στον χρήστη</a:t>
            </a:r>
            <a:endParaRPr lang="en-US" spc="-50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A5D5CCD-9412-E555-1B13-8CF8ECC747A6}"/>
              </a:ext>
            </a:extLst>
          </p:cNvPr>
          <p:cNvSpPr txBox="1">
            <a:spLocks/>
          </p:cNvSpPr>
          <p:nvPr/>
        </p:nvSpPr>
        <p:spPr>
          <a:xfrm>
            <a:off x="475488" y="1279511"/>
            <a:ext cx="359261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Παρουσίαση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στον πελάτη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845341-8C16-F400-AB9B-2E0881E3B63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C3F02C7F-E3CC-F35A-EA1E-B6662390E6BC}"/>
              </a:ext>
            </a:extLst>
          </p:cNvPr>
          <p:cNvSpPr txBox="1"/>
          <p:nvPr/>
        </p:nvSpPr>
        <p:spPr>
          <a:xfrm>
            <a:off x="479425" y="1412875"/>
            <a:ext cx="2918872" cy="487044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>
                <a:latin typeface="+mj-lt"/>
              </a:rPr>
              <a:t>Ανθεκτικό και ελαφρύ squeegee, εύκολο στη χρήση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Κατασκευασμένο από ανθεκτικό πλαστικό, δοκιμασμένο στον κλάδο. Εύκολη αφαίρεση με περιστροφή και έλξη των σημείων επαφής.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CAD0284-20CA-ECDD-854C-18AE7912E1F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l-GR" dirty="0"/>
              <a:t>Χαρακτηριστικά επικεντρωμένα στον χρήστη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1829557-9725-9175-00ED-BBD97B8ABDEC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639224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Παρουσίαση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στον πελάτη</a:t>
            </a:r>
          </a:p>
        </p:txBody>
      </p:sp>
      <p:pic>
        <p:nvPicPr>
          <p:cNvPr id="11" name="Picture 10" descr="A machine with wheels and a handle&#10;&#10;Description automatically generated">
            <a:extLst>
              <a:ext uri="{FF2B5EF4-FFF2-40B4-BE49-F238E27FC236}">
                <a16:creationId xmlns:a16="http://schemas.microsoft.com/office/drawing/2014/main" id="{2AADA1DD-C5E5-31B0-81EC-884323986F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338" y="-134800"/>
            <a:ext cx="10273281" cy="64181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AA9D0-D052-5B2F-9634-67EB5C9033C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D3C817CD-B643-3732-A639-9366711D105E}"/>
              </a:ext>
            </a:extLst>
          </p:cNvPr>
          <p:cNvSpPr txBox="1"/>
          <p:nvPr/>
        </p:nvSpPr>
        <p:spPr>
          <a:xfrm>
            <a:off x="479425" y="1412875"/>
            <a:ext cx="3093769" cy="487044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>
                <a:latin typeface="+mj-lt"/>
              </a:rPr>
              <a:t>Αυτόματο φρένο έκτακτης ανάγκης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Επιτρέπει τον ασφαλή καθαρισμό </a:t>
            </a:r>
            <a:br>
              <a:rPr lang="en-US" altLang="zh-CN" sz="1400" dirty="0"/>
            </a:br>
            <a:r>
              <a:rPr lang="el-GR" altLang="zh-CN" sz="1400" dirty="0"/>
              <a:t>σε κλίσεις έως 10% (όπως για παράδειγμα ράμπες αναπήρων)</a:t>
            </a:r>
            <a:r>
              <a:rPr lang="en-US" altLang="zh-CN" sz="1400" dirty="0"/>
              <a:t>.</a:t>
            </a:r>
            <a:endParaRPr lang="el-GR" altLang="zh-CN" sz="1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111DF-8263-2D3C-F761-E8D21CA6D7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7162E2-135E-4C9E-1356-2702435CF1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00"/>
          <a:stretch/>
        </p:blipFill>
        <p:spPr>
          <a:xfrm>
            <a:off x="920896" y="426359"/>
            <a:ext cx="11271104" cy="585696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FEFC22-3D04-0E64-7254-A3A2D02C4D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5EE2CB4-6A49-BB91-0883-8ACD71A7F473}"/>
              </a:ext>
            </a:extLst>
          </p:cNvPr>
          <p:cNvSpPr txBox="1"/>
          <p:nvPr/>
        </p:nvSpPr>
        <p:spPr>
          <a:xfrm>
            <a:off x="479425" y="2786531"/>
            <a:ext cx="2305978" cy="852603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>
                <a:latin typeface="+mj-lt"/>
              </a:rPr>
              <a:t>Εύκολο τέλος βάρδιας 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Το καπάκι παραμένει ανοιχτό για στέγνωμα, εύκολα αφαιρούμενος δίσκος συλλογής υπολειμμάτων.</a:t>
            </a:r>
          </a:p>
        </p:txBody>
      </p:sp>
      <p:pic>
        <p:nvPicPr>
          <p:cNvPr id="4" name="Picture 3" descr="A white and black beaker with three dots&#10;&#10;Description automatically generated">
            <a:extLst>
              <a:ext uri="{FF2B5EF4-FFF2-40B4-BE49-F238E27FC236}">
                <a16:creationId xmlns:a16="http://schemas.microsoft.com/office/drawing/2014/main" id="{8BA15C3D-85DA-DCD9-308D-C36B2A6509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800" y="5178904"/>
            <a:ext cx="521768" cy="621517"/>
          </a:xfrm>
          <a:prstGeom prst="rect">
            <a:avLst/>
          </a:prstGeom>
        </p:spPr>
      </p:pic>
      <p:pic>
        <p:nvPicPr>
          <p:cNvPr id="6" name="Picture 5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4D2CE25C-E843-5B5A-EA3E-114AAB2F43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7" y="5175332"/>
            <a:ext cx="621517" cy="621517"/>
          </a:xfrm>
          <a:prstGeom prst="rect">
            <a:avLst/>
          </a:prstGeom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F40D577A-6173-FCBB-5C82-2888C6C5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755843"/>
          </a:xfrm>
        </p:spPr>
        <p:txBody>
          <a:bodyPr/>
          <a:lstStyle/>
          <a:p>
            <a:r>
              <a:rPr lang="el-GR" dirty="0"/>
              <a:t>Χαρακτηριστικά </a:t>
            </a:r>
            <a:br>
              <a:rPr lang="en-US" dirty="0"/>
            </a:br>
            <a:r>
              <a:rPr lang="el-GR" spc="-50" dirty="0"/>
              <a:t>επικεντρωμένα στον χρήστη</a:t>
            </a:r>
            <a:endParaRPr lang="en-US" spc="-50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D18FBF6-0FCA-B2F3-9EB8-6CC0BAFE5179}"/>
              </a:ext>
            </a:extLst>
          </p:cNvPr>
          <p:cNvSpPr txBox="1">
            <a:spLocks/>
          </p:cNvSpPr>
          <p:nvPr/>
        </p:nvSpPr>
        <p:spPr>
          <a:xfrm>
            <a:off x="475488" y="1279511"/>
            <a:ext cx="359261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l-GR"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Παρουσίαση </a:t>
            </a:r>
            <a:r>
              <a:rPr lang="en-US"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SC550 </a:t>
            </a:r>
            <a:r>
              <a:rPr lang="el-GR"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στον πελάτη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CBEF61F-AEF2-1434-25DB-8BCE3D61019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6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l-GR" dirty="0"/>
              <a:t>Ανθεκτικότητα</a:t>
            </a:r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D42B17F-74E9-0BEE-C54C-ACEA318C16C5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359261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Παρουσίαση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στον πελάτη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D4333-CCD2-63DF-EBCF-07C5849D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463" y="220878"/>
            <a:ext cx="7004211" cy="614263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568932-B877-E0B6-EC8D-40135CAEE2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  <a:endParaRPr lang="en-US" dirty="0"/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A0A587DD-ACC0-2836-FE67-AD396B455857}"/>
              </a:ext>
            </a:extLst>
          </p:cNvPr>
          <p:cNvSpPr txBox="1"/>
          <p:nvPr/>
        </p:nvSpPr>
        <p:spPr>
          <a:xfrm>
            <a:off x="479425" y="2584450"/>
            <a:ext cx="2823333" cy="1701800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>
                <a:latin typeface="+mj-lt"/>
              </a:rPr>
              <a:t>Ανθεκτικότητα</a:t>
            </a:r>
            <a:endParaRPr lang="en-US" altLang="zh-CN" sz="1400" dirty="0">
              <a:latin typeface="+mj-lt"/>
            </a:endParaRP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Σχεδιασμένο για να αντέχει </a:t>
            </a:r>
            <a:br>
              <a:rPr lang="en-US" altLang="zh-CN" sz="1400" dirty="0"/>
            </a:br>
            <a:r>
              <a:rPr lang="el-GR" altLang="zh-CN" sz="1400" dirty="0"/>
              <a:t>σε συνεχή χρήση, με εύκολα αντικαταστάσιμα μέρη που υπόκεινται σε μεγάλη φθορά, όπως μεντεσέδες και κλιπ.</a:t>
            </a: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B894D138-FED7-7F45-4B7D-88F9C31CF735}"/>
              </a:ext>
            </a:extLst>
          </p:cNvPr>
          <p:cNvSpPr txBox="1"/>
          <p:nvPr/>
        </p:nvSpPr>
        <p:spPr>
          <a:xfrm>
            <a:off x="8993876" y="2584450"/>
            <a:ext cx="2677836" cy="217861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>
                <a:latin typeface="+mj-lt"/>
              </a:rPr>
              <a:t>Εύκολο σέρβις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Εύκολη ενσωμάτωση των αρχείων καταγραφής σφαλμάτων, εύκολη πρόσβαση σε επισκευάσιμα εξαρτήματα.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Καθοδήγηση μέσω σφαλμάτων.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Εγχειρίδιο σέρβις στο μηχάνημα.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510FD86-3582-00BA-F338-71270E652BA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2737-BD34-84FA-4C98-13946FCBFA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884" y="-3"/>
            <a:ext cx="10185020" cy="6283324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l-GR" dirty="0"/>
              <a:t>Χαρακτηριστικά επικεντρωμένα στον χρήστη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0D1B09A-78A4-A1E4-365F-D4F46D7F01FB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359261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Παρουσίαση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στον πελάτη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33FEF-5B03-293B-704A-5AFD6EE0D27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EEC0193D-D899-75C6-273B-C46503AD257D}"/>
              </a:ext>
            </a:extLst>
          </p:cNvPr>
          <p:cNvSpPr txBox="1"/>
          <p:nvPr/>
        </p:nvSpPr>
        <p:spPr>
          <a:xfrm>
            <a:off x="475521" y="2584450"/>
            <a:ext cx="3885464" cy="1605413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>
                <a:latin typeface="+mj-lt"/>
              </a:rPr>
              <a:t>Θήκη αξεσουάρ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Με χώρο για φιάλη νερού.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endParaRPr lang="en-US" altLang="zh-CN" sz="1400" dirty="0"/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>
                <a:latin typeface="+mj-lt"/>
              </a:rPr>
              <a:t>Ξεκούμπωμα γάντζου στεγνώματος </a:t>
            </a:r>
            <a:r>
              <a:rPr lang="en-GB" altLang="zh-CN" sz="1400" dirty="0">
                <a:latin typeface="+mj-lt"/>
              </a:rPr>
              <a:t>squeegee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Σχεδιασμένο ώστε να κουμπώνει στο πίσω μέρος για να αποφεύγονται οι ζημιές.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endParaRPr lang="en-US" altLang="zh-CN" sz="1200" dirty="0">
              <a:solidFill>
                <a:srgbClr val="28313F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E9AC5B-3644-36F9-C242-759585E345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74D39E-F03E-309B-E2EE-E8F2355FCEB5}"/>
              </a:ext>
            </a:extLst>
          </p:cNvPr>
          <p:cNvSpPr/>
          <p:nvPr/>
        </p:nvSpPr>
        <p:spPr>
          <a:xfrm>
            <a:off x="0" y="0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AD74E67-5F81-D4CD-06BF-5860672F0E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471" y="-1"/>
            <a:ext cx="9317529" cy="6858001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F8212D2E-8231-C60E-4C72-86F08208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l-GR" dirty="0"/>
              <a:t>Χαρακτηριστικά επικεντρωμένα στον χρήστη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545CC5-59BC-65DD-0808-23784CC1DDA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50CCAD7-1727-2830-CF2D-6E553D97B5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7054" cy="376456"/>
          </a:xfrm>
        </p:spPr>
        <p:txBody>
          <a:bodyPr/>
          <a:lstStyle/>
          <a:p>
            <a:r>
              <a:rPr lang="el-GR" dirty="0"/>
              <a:t>Τελικός σχεδιασμός </a:t>
            </a:r>
            <a:r>
              <a:rPr lang="en-US" dirty="0"/>
              <a:t>SC550</a:t>
            </a: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418BE045-521F-01D5-8FA3-D69637E0D840}"/>
              </a:ext>
            </a:extLst>
          </p:cNvPr>
          <p:cNvSpPr txBox="1"/>
          <p:nvPr/>
        </p:nvSpPr>
        <p:spPr>
          <a:xfrm>
            <a:off x="475521" y="2584450"/>
            <a:ext cx="3063207" cy="549275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>
                <a:latin typeface="+mj-lt"/>
              </a:rPr>
              <a:t>Συμβατό πρόσθετο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Αποθηκεύστε όλα όσα χρειάζεστε στο μηχάνημα – μειώστε τις διαδρομές προς το ερμάριο καθαρισμού, </a:t>
            </a:r>
            <a:br>
              <a:rPr lang="en-US" altLang="zh-CN" sz="1400" dirty="0"/>
            </a:br>
            <a:r>
              <a:rPr lang="el-GR" altLang="zh-CN" sz="1400" dirty="0"/>
              <a:t>αυξήστε την παραγωγικότητα.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70C13-492B-8352-96A1-8853C8CE96A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048389-E5AB-C9C3-1D2A-42C4B1ECA60F}"/>
              </a:ext>
            </a:extLst>
          </p:cNvPr>
          <p:cNvSpPr/>
          <p:nvPr/>
        </p:nvSpPr>
        <p:spPr>
          <a:xfrm>
            <a:off x="0" y="0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868CAF-A1F2-956A-BC8E-855E5E255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559" y="2"/>
            <a:ext cx="5911441" cy="6283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80647-E108-DF57-DCBE-57EE5A3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4" y="0"/>
            <a:ext cx="6207284" cy="62833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D998A-5F8D-F894-F672-E56B0305676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07E58E28-6066-90E2-DD0A-9F95BB2C3E7B}"/>
              </a:ext>
            </a:extLst>
          </p:cNvPr>
          <p:cNvSpPr txBox="1"/>
          <p:nvPr/>
        </p:nvSpPr>
        <p:spPr>
          <a:xfrm>
            <a:off x="475521" y="3668690"/>
            <a:ext cx="1522091" cy="85820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/>
              <a:t>Μπροστινός σωλήνας επέκτασης πλήρωσης.</a:t>
            </a: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BF65FBCA-8A7E-EF55-8CBC-2C960E63C8D4}"/>
              </a:ext>
            </a:extLst>
          </p:cNvPr>
          <p:cNvSpPr txBox="1"/>
          <p:nvPr/>
        </p:nvSpPr>
        <p:spPr>
          <a:xfrm>
            <a:off x="6756080" y="3668690"/>
            <a:ext cx="1417249" cy="85820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/>
              <a:t>Προσάρτημα σωλήνα αυτόματης πλήρωσης.</a:t>
            </a: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3E3D5E65-61A0-B553-DFFA-D03230B9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755843"/>
          </a:xfrm>
        </p:spPr>
        <p:txBody>
          <a:bodyPr/>
          <a:lstStyle/>
          <a:p>
            <a:r>
              <a:rPr lang="el-GR" dirty="0"/>
              <a:t>Χαρακτηριστικά </a:t>
            </a:r>
            <a:br>
              <a:rPr lang="en-US" dirty="0"/>
            </a:br>
            <a:r>
              <a:rPr lang="el-GR" spc="-50" dirty="0"/>
              <a:t>επικεντρωμένα </a:t>
            </a:r>
            <a:br>
              <a:rPr lang="en-US" spc="-50" dirty="0"/>
            </a:br>
            <a:r>
              <a:rPr lang="el-GR" spc="-50" dirty="0"/>
              <a:t>στον χρήστη</a:t>
            </a:r>
            <a:endParaRPr lang="en-US" spc="-5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62D400C-6F6D-ADF8-68D3-C68349E41304}"/>
              </a:ext>
            </a:extLst>
          </p:cNvPr>
          <p:cNvSpPr txBox="1">
            <a:spLocks/>
          </p:cNvSpPr>
          <p:nvPr/>
        </p:nvSpPr>
        <p:spPr>
          <a:xfrm>
            <a:off x="475488" y="1752089"/>
            <a:ext cx="359261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Τελικός σχεδιασμός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CC7694A-D1E5-29A2-3C32-A0B9AA0559B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035705BE-9B28-CB8E-6561-5D6DD8D713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43791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59" imgH="360" progId="TCLayout.ActiveDocument.1">
                  <p:embed/>
                </p:oleObj>
              </mc:Choice>
              <mc:Fallback>
                <p:oleObj name="Diapositiva think-cell" r:id="rId3" imgW="359" imgH="360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35705BE-9B28-CB8E-6561-5D6DD8D713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">
            <a:extLst>
              <a:ext uri="{FF2B5EF4-FFF2-40B4-BE49-F238E27FC236}">
                <a16:creationId xmlns:a16="http://schemas.microsoft.com/office/drawing/2014/main" id="{664FD7CB-191D-3BC5-D7F2-5043F20A796B}"/>
              </a:ext>
            </a:extLst>
          </p:cNvPr>
          <p:cNvSpPr/>
          <p:nvPr/>
        </p:nvSpPr>
        <p:spPr>
          <a:xfrm>
            <a:off x="0" y="0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6471F-83B2-3FCC-94B7-E508FF4119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3218" y="1527580"/>
            <a:ext cx="5979358" cy="47386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BD19751-8170-5394-E76B-465E17A0D593}"/>
              </a:ext>
            </a:extLst>
          </p:cNvPr>
          <p:cNvSpPr/>
          <p:nvPr/>
        </p:nvSpPr>
        <p:spPr>
          <a:xfrm>
            <a:off x="6566702" y="2231872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273F79-E532-6BF7-46C9-178C9D0D1D01}"/>
              </a:ext>
            </a:extLst>
          </p:cNvPr>
          <p:cNvSpPr/>
          <p:nvPr/>
        </p:nvSpPr>
        <p:spPr>
          <a:xfrm>
            <a:off x="6530449" y="1647343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F72B74-3C20-DB34-89F1-338B487D5516}"/>
              </a:ext>
            </a:extLst>
          </p:cNvPr>
          <p:cNvSpPr/>
          <p:nvPr/>
        </p:nvSpPr>
        <p:spPr>
          <a:xfrm>
            <a:off x="7298226" y="2701681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8CED0B-AF63-29CE-41A1-DEFEDB1BE4EE}"/>
              </a:ext>
            </a:extLst>
          </p:cNvPr>
          <p:cNvSpPr/>
          <p:nvPr/>
        </p:nvSpPr>
        <p:spPr>
          <a:xfrm>
            <a:off x="7518601" y="3327650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01ADB5-D3D5-4358-F05B-20C0F0D5C7E4}"/>
              </a:ext>
            </a:extLst>
          </p:cNvPr>
          <p:cNvSpPr/>
          <p:nvPr/>
        </p:nvSpPr>
        <p:spPr>
          <a:xfrm>
            <a:off x="7585963" y="4421823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1EEA5-A42B-A96C-D715-4A52D98C04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453" y="996778"/>
            <a:ext cx="5455753" cy="55901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21DAE73-DC96-A320-ABB7-7E8A7780409B}"/>
              </a:ext>
            </a:extLst>
          </p:cNvPr>
          <p:cNvSpPr/>
          <p:nvPr/>
        </p:nvSpPr>
        <p:spPr>
          <a:xfrm>
            <a:off x="4699223" y="4999183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BA5B8A-553A-0D11-D8DB-9C259DA46949}"/>
              </a:ext>
            </a:extLst>
          </p:cNvPr>
          <p:cNvSpPr/>
          <p:nvPr/>
        </p:nvSpPr>
        <p:spPr>
          <a:xfrm>
            <a:off x="4930753" y="4876311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6A67D4-CD7D-5E01-DEF9-042AB1774E0C}"/>
              </a:ext>
            </a:extLst>
          </p:cNvPr>
          <p:cNvSpPr/>
          <p:nvPr/>
        </p:nvSpPr>
        <p:spPr>
          <a:xfrm>
            <a:off x="5276016" y="2003960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E4AFBB-8442-B994-E030-2C5AF920A236}"/>
              </a:ext>
            </a:extLst>
          </p:cNvPr>
          <p:cNvSpPr/>
          <p:nvPr/>
        </p:nvSpPr>
        <p:spPr>
          <a:xfrm>
            <a:off x="2592734" y="2387530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D0E7BFC8-6399-E911-F896-C068EBF24230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Κατατοπιστικά σημεία επαφής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BDAE5B-0AA9-F2EF-7723-2CE75D2990E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59DA709-3A25-152D-7BF3-3AEDFFC9FD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7054" cy="376456"/>
          </a:xfrm>
        </p:spPr>
        <p:txBody>
          <a:bodyPr/>
          <a:lstStyle/>
          <a:p>
            <a:r>
              <a:rPr lang="el-GR" dirty="0"/>
              <a:t>Επισημασμένες περιοχές για αλληλεπίδραση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F1A1278-C411-B47F-4CAD-074E05BC417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5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76171B-1D71-C399-A600-872989B93B0A}"/>
              </a:ext>
            </a:extLst>
          </p:cNvPr>
          <p:cNvSpPr/>
          <p:nvPr/>
        </p:nvSpPr>
        <p:spPr>
          <a:xfrm>
            <a:off x="0" y="0"/>
            <a:ext cx="12192000" cy="6283320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E99A91-0C08-8C90-EBD9-E07273695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5045"/>
            <a:ext cx="9261817" cy="5238275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8D5AA22A-DF71-09E9-711D-5DE3C8B4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l-GR" dirty="0"/>
              <a:t>Βελτιστοποιημένη διεπαφή χρήστη</a:t>
            </a:r>
            <a:endParaRPr lang="en-US" dirty="0">
              <a:solidFill>
                <a:srgbClr val="10111C"/>
              </a:solidFill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E900DB19-D58A-2BEA-5549-E05E94F1AB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n-GB"/>
              <a:t>SC550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4A216E-650C-007E-A02B-EBA20489440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803C877-83AE-5135-5853-FEBB31DB9AFC}"/>
              </a:ext>
            </a:extLst>
          </p:cNvPr>
          <p:cNvSpPr txBox="1">
            <a:spLocks/>
          </p:cNvSpPr>
          <p:nvPr/>
        </p:nvSpPr>
        <p:spPr>
          <a:xfrm>
            <a:off x="7447108" y="1412876"/>
            <a:ext cx="4158738" cy="487044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Οθόνη υψηλής ποιότητας 7".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Πληκτρολόγιο εισαγωγής για την αναγνώριση των χρηστών και την αποφυγή απώλειας του τηλεχειριστηρίου ή του κλειδιού.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Προγραμματιζόμενες προεπιλογές επόπτη.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Σχεδιασμένο για διαφορετικά επίπεδα δεξιοτήτων χρήστη.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Διαισθητικό καντράν και απτική μεμβράνη.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Κρυμμένα έως ότου χρησιμοποιηθούν τα χειριστήρια στην οθόνη για απλοποιημένη χρήση σε διάφορες παραλλαγές.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Χειριστήριο περιοριστή ταχύτητας με ένα χέρι.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Απτικό κουμπί ενίσχυσης καθαρισμού.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9F7A7-6DA0-0CC9-67E2-3D4A202193D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6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47AFB9-0251-75C9-6EE5-263AE892AD94}"/>
              </a:ext>
            </a:extLst>
          </p:cNvPr>
          <p:cNvSpPr/>
          <p:nvPr/>
        </p:nvSpPr>
        <p:spPr>
          <a:xfrm>
            <a:off x="0" y="0"/>
            <a:ext cx="12192000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58CE33-3C5F-4A36-D786-C2B1450E9F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78" y="1460189"/>
            <a:ext cx="5335322" cy="52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847A9-D64E-BF55-709C-BC7F134C69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176453" y="1092359"/>
            <a:ext cx="7817073" cy="5296439"/>
          </a:xfrm>
          <a:prstGeom prst="rect">
            <a:avLst/>
          </a:prstGeom>
        </p:spPr>
      </p:pic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AEA3E6F-C833-995E-0067-E2F7B29F13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9957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5" imgW="359" imgH="360" progId="TCLayout.ActiveDocument.1">
                  <p:embed/>
                </p:oleObj>
              </mc:Choice>
              <mc:Fallback>
                <p:oleObj name="Diapositiva think-cell" r:id="rId5" imgW="359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AEA3E6F-C833-995E-0067-E2F7B29F13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 vert="horz"/>
          <a:lstStyle/>
          <a:p>
            <a:r>
              <a:rPr lang="el-GR" dirty="0"/>
              <a:t>Μετατρέποντας τις γνώσεις σε σπουδαία αποτελέσματα εμπειρίας</a:t>
            </a:r>
            <a:endParaRPr lang="en-US" dirty="0">
              <a:solidFill>
                <a:srgbClr val="10111C"/>
              </a:solidFill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AF43CA4-4B60-02B6-7096-7C3B060D2D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l-GR" dirty="0"/>
              <a:t>Ακολουθώντας στρατηγικές σχεδιασμού φυσικής και ψηφιακής εμπειρίας χρήστη</a:t>
            </a:r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7762E58-942F-9543-4B35-BA875F031C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4F641-5FEC-0582-8E3E-84FA362818E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5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B519C5C-C1AF-AD82-0709-770411D9F2DB}"/>
              </a:ext>
            </a:extLst>
          </p:cNvPr>
          <p:cNvSpPr/>
          <p:nvPr/>
        </p:nvSpPr>
        <p:spPr>
          <a:xfrm>
            <a:off x="-14110" y="-1"/>
            <a:ext cx="12214364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B3BFB-1D55-3345-F004-5728038FFB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"/>
          <a:stretch/>
        </p:blipFill>
        <p:spPr>
          <a:xfrm>
            <a:off x="-14110" y="882503"/>
            <a:ext cx="8045630" cy="5400817"/>
          </a:xfrm>
          <a:prstGeom prst="rect">
            <a:avLst/>
          </a:prstGeom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4F4EAB9C-8152-877B-0F4C-6907B6F1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l-GR" dirty="0"/>
              <a:t>Υποβοήθηση επί του μηχανήματος</a:t>
            </a:r>
            <a:endParaRPr lang="en-US" dirty="0">
              <a:solidFill>
                <a:srgbClr val="10111C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186AE70B-1DBA-BEAD-2531-166B84AB4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n-GB"/>
              <a:t>SC550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6667A0-3BA7-CE09-B02A-0494F605FC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764082A-D05F-0492-759A-EB02C46E5521}"/>
              </a:ext>
            </a:extLst>
          </p:cNvPr>
          <p:cNvSpPr txBox="1">
            <a:spLocks/>
          </p:cNvSpPr>
          <p:nvPr/>
        </p:nvSpPr>
        <p:spPr>
          <a:xfrm>
            <a:off x="8045630" y="2668966"/>
            <a:ext cx="3070202" cy="1255334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dirty="0">
                <a:latin typeface="+mj-lt"/>
              </a:rPr>
              <a:t>Υποβοήθηση επί του μηχανήματος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l-GR" dirty="0"/>
              <a:t>Βήμα προς βήμα οδηγίες. Κωδικός </a:t>
            </a:r>
            <a:br>
              <a:rPr lang="en-US" dirty="0"/>
            </a:br>
            <a:r>
              <a:rPr lang="el-GR" dirty="0"/>
              <a:t>QR για σάρωση και παρακολούθηση περιεχομένου βίντεο.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225F8-BEFA-97AD-0939-23E6CB48287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1224C-41F1-53F2-6228-F34CF2446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28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631881D4-895D-D690-FCC3-56A196F4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Λειτουργία μπροστινού φωτισμού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EAA692-264B-3B85-F4F9-6E966334B2F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988EFE2-E52E-DCB0-3731-1335A6C9E0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7054" cy="376456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Τελικός σχεδιασμός </a:t>
            </a:r>
            <a:r>
              <a:rPr lang="en-US" dirty="0">
                <a:solidFill>
                  <a:schemeClr val="bg1"/>
                </a:solidFill>
              </a:rPr>
              <a:t>SC550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029965E-665A-C130-74E0-1F533517FFF4}"/>
              </a:ext>
            </a:extLst>
          </p:cNvPr>
          <p:cNvSpPr txBox="1">
            <a:spLocks/>
          </p:cNvSpPr>
          <p:nvPr/>
        </p:nvSpPr>
        <p:spPr>
          <a:xfrm>
            <a:off x="479426" y="1412876"/>
            <a:ext cx="4936636" cy="487044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l-GR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Χαρακτηριστικό ασφάλειας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που δείχνει την παρουσία του μηχανήματος σε έναν χώρο (δεν χρειάζεται να λειτουργεί ως «προβολέας»)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l-GR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Μια αναπαράσταση του εμπορικού σήματος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, καθώς το σχήμα αποτελεί μέρος του DNA του εμπορικού σήματος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l-GR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Ένας τρόπος για να παρακολουθείτε την κατάσταση του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μηχανήματος (στάθμη μπαταρίας, στάθμη πλήρωσης δοχείου, φωτισμός ασφαλείας)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l-GR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Ένας τρόπος διαφοροποίησης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μεταξύ των παραλλαγών mid-market και premium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Επιτρέπει την εισαγωγή στοιχείων </a:t>
            </a:r>
            <a:r>
              <a:rPr lang="el-GR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μελλοντικών τεχνολογιών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.</a:t>
            </a:r>
            <a:endParaRPr lang="el-GR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2CBCE-5D98-1CDB-6714-2C0538B501E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E2C464-8233-43F7-8C4D-07C1D6B70485}"/>
              </a:ext>
            </a:extLst>
          </p:cNvPr>
          <p:cNvSpPr/>
          <p:nvPr/>
        </p:nvSpPr>
        <p:spPr>
          <a:xfrm>
            <a:off x="0" y="-1"/>
            <a:ext cx="12192000" cy="6283323"/>
          </a:xfrm>
          <a:prstGeom prst="rect">
            <a:avLst/>
          </a:prstGeom>
          <a:solidFill>
            <a:srgbClr val="1F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35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88F6609-66FC-4C8B-8EA7-F38D7FD6E8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98" end="931.4"/>
                </p14:media>
              </p:ext>
            </p:extLst>
          </p:nvPr>
        </p:nvPicPr>
        <p:blipFill rotWithShape="1">
          <a:blip r:embed="rId6"/>
          <a:srcRect l="10151" r="14261"/>
          <a:stretch/>
        </p:blipFill>
        <p:spPr>
          <a:xfrm>
            <a:off x="3977438" y="999039"/>
            <a:ext cx="2250148" cy="4830986"/>
          </a:xfrm>
          <a:prstGeom prst="rect">
            <a:avLst/>
          </a:prstGeom>
        </p:spPr>
      </p:pic>
      <p:pic>
        <p:nvPicPr>
          <p:cNvPr id="38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2F241449-31C1-4A86-AE5E-741471A41C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5773" end="581.3"/>
                </p14:media>
              </p:ext>
            </p:extLst>
          </p:nvPr>
        </p:nvPicPr>
        <p:blipFill rotWithShape="1">
          <a:blip r:embed="rId7"/>
          <a:srcRect l="19419" r="20963"/>
          <a:stretch/>
        </p:blipFill>
        <p:spPr>
          <a:xfrm>
            <a:off x="6234987" y="1005836"/>
            <a:ext cx="1772223" cy="4824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5CE4A8-FBEA-4E05-B6D2-B21B50EE9B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245" y="1005836"/>
            <a:ext cx="1823230" cy="4762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DC0986-7081-46DA-A762-E5818BC847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039" y="1005836"/>
            <a:ext cx="2133355" cy="4762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E484E3-73B4-CF67-DFD0-A7F4682047F8}"/>
              </a:ext>
            </a:extLst>
          </p:cNvPr>
          <p:cNvSpPr txBox="1"/>
          <p:nvPr/>
        </p:nvSpPr>
        <p:spPr>
          <a:xfrm>
            <a:off x="4948931" y="6045983"/>
            <a:ext cx="235411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 panose="020B0604020202020204" pitchFamily="34" charset="0"/>
              </a:rPr>
              <a:t>Αναπαραγωγή βίντεο παραπάνω</a:t>
            </a:r>
          </a:p>
        </p:txBody>
      </p:sp>
      <p:pic>
        <p:nvPicPr>
          <p:cNvPr id="3" name="Graphic 2" descr="Play with solid fill">
            <a:extLst>
              <a:ext uri="{FF2B5EF4-FFF2-40B4-BE49-F238E27FC236}">
                <a16:creationId xmlns:a16="http://schemas.microsoft.com/office/drawing/2014/main" id="{30E9D8AF-B90A-BB4E-28C0-ADE998656A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63260" y="6399074"/>
            <a:ext cx="276999" cy="276999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093CF6F-CA15-CBF2-2FBB-BC7639E651DA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11300998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Τελικός σχεδιασμός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2973F4C1-BF07-AA23-35B0-C3B265C6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Λειτουργία μπροστινού φωτισμού – Προηγμένη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64660-DB61-0E1C-72B8-C85B4E2A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7B44E2-6764-DB68-A451-1A181F23093F}"/>
              </a:ext>
            </a:extLst>
          </p:cNvPr>
          <p:cNvSpPr txBox="1"/>
          <p:nvPr/>
        </p:nvSpPr>
        <p:spPr>
          <a:xfrm>
            <a:off x="2251429" y="5551790"/>
            <a:ext cx="18196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Γενική χρήση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389CCB-C731-F0BB-9AA4-A98DD7511BC4}"/>
              </a:ext>
            </a:extLst>
          </p:cNvPr>
          <p:cNvSpPr txBox="1"/>
          <p:nvPr/>
        </p:nvSpPr>
        <p:spPr>
          <a:xfrm>
            <a:off x="6190801" y="5551790"/>
            <a:ext cx="18196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Στάθμη πλήρωσης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C91768-ADC9-7278-2E8A-0F4494328D12}"/>
              </a:ext>
            </a:extLst>
          </p:cNvPr>
          <p:cNvSpPr txBox="1"/>
          <p:nvPr/>
        </p:nvSpPr>
        <p:spPr>
          <a:xfrm>
            <a:off x="8135201" y="5547994"/>
            <a:ext cx="182323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Σφάλμα μηχανήματος</a:t>
            </a:r>
          </a:p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Απαιτείται συντήρηση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10A869-FAF9-5D97-16F7-8858B3E1B0D8}"/>
              </a:ext>
            </a:extLst>
          </p:cNvPr>
          <p:cNvSpPr txBox="1"/>
          <p:nvPr/>
        </p:nvSpPr>
        <p:spPr>
          <a:xfrm>
            <a:off x="4212828" y="5564892"/>
            <a:ext cx="18196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Φόρτιση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87701-779F-ADC6-6C65-CDC66A2B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EA67-8916-45A7-810F-00E9AF0CF9B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0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289"/>
    </mc:Choice>
    <mc:Fallback xmlns="">
      <p:transition advTm="2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78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9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video>
              <p:cMediaNode vol="2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B57AEA0E-1F97-7CB1-76D4-5D87794C0D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125442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47" imgH="348" progId="TCLayout.ActiveDocument.1">
                  <p:embed/>
                </p:oleObj>
              </mc:Choice>
              <mc:Fallback>
                <p:oleObj name="Diapositiva think-cell" r:id="rId3" imgW="347" imgH="348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7AEA0E-1F97-7CB1-76D4-5D87794C0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57E0C75-6F46-7ACC-9D44-617DBF96EBCF}"/>
              </a:ext>
            </a:extLst>
          </p:cNvPr>
          <p:cNvSpPr/>
          <p:nvPr/>
        </p:nvSpPr>
        <p:spPr>
          <a:xfrm>
            <a:off x="0" y="1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C1EEB1E4-5AA1-70D1-D992-5CD49B24D0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920" y="1"/>
            <a:ext cx="5974080" cy="62833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B4B96F-3DFA-06C2-E8BB-11E64BD08280}"/>
              </a:ext>
            </a:extLst>
          </p:cNvPr>
          <p:cNvGrpSpPr/>
          <p:nvPr/>
        </p:nvGrpSpPr>
        <p:grpSpPr>
          <a:xfrm>
            <a:off x="300777" y="3862865"/>
            <a:ext cx="7695296" cy="2409532"/>
            <a:chOff x="873166" y="4223384"/>
            <a:chExt cx="6899234" cy="2160271"/>
          </a:xfrm>
        </p:grpSpPr>
        <p:pic>
          <p:nvPicPr>
            <p:cNvPr id="7" name="Picture 6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3F565E0B-67B5-FD0C-5130-69BB8A55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3166" y="4458789"/>
              <a:ext cx="3614058" cy="1663337"/>
            </a:xfrm>
            <a:prstGeom prst="rect">
              <a:avLst/>
            </a:prstGeom>
          </p:spPr>
        </p:pic>
        <p:pic>
          <p:nvPicPr>
            <p:cNvPr id="8" name="Picture 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79DF90A4-6DC5-B5DE-5E92-8BEAC0AA1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371" y="4776781"/>
              <a:ext cx="797318" cy="766352"/>
            </a:xfrm>
            <a:prstGeom prst="rect">
              <a:avLst/>
            </a:prstGeom>
          </p:spPr>
        </p:pic>
        <p:pic>
          <p:nvPicPr>
            <p:cNvPr id="9" name="Picture 8" descr="A picture containing projector&#10;&#10;Description automatically generated">
              <a:extLst>
                <a:ext uri="{FF2B5EF4-FFF2-40B4-BE49-F238E27FC236}">
                  <a16:creationId xmlns:a16="http://schemas.microsoft.com/office/drawing/2014/main" id="{872FB382-36CB-C013-CFA7-B2F709FEE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0390" y="4223384"/>
              <a:ext cx="2412010" cy="2160271"/>
            </a:xfrm>
            <a:prstGeom prst="rect">
              <a:avLst/>
            </a:prstGeom>
          </p:spPr>
        </p:pic>
      </p:grpSp>
      <p:sp>
        <p:nvSpPr>
          <p:cNvPr id="10" name="Title 7">
            <a:extLst>
              <a:ext uri="{FF2B5EF4-FFF2-40B4-BE49-F238E27FC236}">
                <a16:creationId xmlns:a16="http://schemas.microsoft.com/office/drawing/2014/main" id="{116802E6-4D3A-960A-1256-A389F6C94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 vert="horz"/>
          <a:lstStyle/>
          <a:p>
            <a:r>
              <a:rPr lang="el-GR" dirty="0"/>
              <a:t>Έλεγχος πρόσβασης</a:t>
            </a:r>
            <a:endParaRPr lang="en-US" dirty="0">
              <a:solidFill>
                <a:srgbClr val="FF0000"/>
              </a:solidFill>
              <a:ea typeface="Roboto Bold"/>
              <a:cs typeface="Roboto Bold"/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4747DA21-B2E1-4F97-40E1-6A42CAA030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l-GR" dirty="0"/>
              <a:t>Προαιρετικά πρόσθετα εξαρτήματα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2383F-5CDA-26B0-54C4-1E96CBB624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7226B00C-1610-2ADF-63E2-759DD87B9F4A}"/>
              </a:ext>
            </a:extLst>
          </p:cNvPr>
          <p:cNvSpPr txBox="1">
            <a:spLocks/>
          </p:cNvSpPr>
          <p:nvPr/>
        </p:nvSpPr>
        <p:spPr>
          <a:xfrm>
            <a:off x="479426" y="2316572"/>
            <a:ext cx="4387996" cy="854777"/>
          </a:xfrm>
          <a:prstGeom prst="rect">
            <a:avLst/>
          </a:prstGeom>
        </p:spPr>
        <p:txBody>
          <a:bodyPr lIns="0" tIns="0" rIns="0" bIns="0" anchor="t" anchorCtr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l-GR" dirty="0">
                <a:latin typeface="+mj-lt"/>
              </a:rPr>
              <a:t>Γρήγορη πρόσβαση χωρίς κλειδί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l-GR" dirty="0"/>
              <a:t>Δεν χρειάζεται να έχετε το κλειδί στο μηχάνημα. Συμπαγές, άνετο σχήμα που φυλάσσεται στην τσέπη.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2319A-43A4-6A1D-A06A-532A3D32FB9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03B592-DDBA-4E54-B79B-0BEAFE605D4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8314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6E7803AC-B422-41AD-90F6-63F8F138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12" y="2619513"/>
            <a:ext cx="4758375" cy="16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8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15E5CFB-2FB8-451E-24EA-D6D1256BA8B2}"/>
              </a:ext>
            </a:extLst>
          </p:cNvPr>
          <p:cNvSpPr/>
          <p:nvPr/>
        </p:nvSpPr>
        <p:spPr>
          <a:xfrm>
            <a:off x="0" y="0"/>
            <a:ext cx="12192000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E0FAE9-9E14-A6FC-1031-E07C10255E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2676" y="1994956"/>
            <a:ext cx="2849376" cy="283231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3E042-520D-B44B-D9E3-55A191621B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Παρουσίαση </a:t>
            </a:r>
            <a:r>
              <a:rPr lang="en-US" dirty="0"/>
              <a:t>SC550 </a:t>
            </a:r>
            <a:r>
              <a:rPr lang="el-GR" dirty="0"/>
              <a:t>στον πελάτη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C36A27-6BCF-3FDB-9635-62892F5C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Τέσσερις διαμορφώσεις βάσης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0AD80-1D11-C174-924F-635FB1858B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  <a:endParaRPr lang="en-US" dirty="0"/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F0F568B8-7454-5C43-D138-C97B9A9536A6}"/>
              </a:ext>
            </a:extLst>
          </p:cNvPr>
          <p:cNvSpPr txBox="1"/>
          <p:nvPr/>
        </p:nvSpPr>
        <p:spPr>
          <a:xfrm>
            <a:off x="6128225" y="4812650"/>
            <a:ext cx="24688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Βάση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3</a:t>
            </a:r>
          </a:p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Κυλινδρική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A3B40C9-4FCB-8408-0DB8-B018B934DB70}"/>
              </a:ext>
            </a:extLst>
          </p:cNvPr>
          <p:cNvSpPr txBox="1"/>
          <p:nvPr/>
        </p:nvSpPr>
        <p:spPr>
          <a:xfrm>
            <a:off x="3293796" y="4812650"/>
            <a:ext cx="24688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Βάση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2</a:t>
            </a:r>
          </a:p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Διπλός δίσκος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E0D14522-9D93-68BA-2232-3314CFCF72F5}"/>
              </a:ext>
            </a:extLst>
          </p:cNvPr>
          <p:cNvSpPr txBox="1"/>
          <p:nvPr/>
        </p:nvSpPr>
        <p:spPr>
          <a:xfrm>
            <a:off x="8914628" y="4812650"/>
            <a:ext cx="24688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Βάση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4</a:t>
            </a:r>
          </a:p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rgbClr val="28313F"/>
                </a:solidFill>
                <a:latin typeface="Roboto Light"/>
              </a:rPr>
              <a:t>Rev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2468F8-7A84-9B35-3A6E-2CABED4A4D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096" y="1670213"/>
            <a:ext cx="3843566" cy="31570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CD9075A-EB02-0CF2-4B7F-DDD7F862F3AC}"/>
              </a:ext>
            </a:extLst>
          </p:cNvPr>
          <p:cNvGrpSpPr/>
          <p:nvPr/>
        </p:nvGrpSpPr>
        <p:grpSpPr>
          <a:xfrm>
            <a:off x="292203" y="1723602"/>
            <a:ext cx="2958287" cy="3643046"/>
            <a:chOff x="292203" y="1723602"/>
            <a:chExt cx="2958287" cy="3643046"/>
          </a:xfrm>
        </p:grpSpPr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B9AB5A1B-B24B-D7A7-7C74-E0E7E58A64B8}"/>
                </a:ext>
              </a:extLst>
            </p:cNvPr>
            <p:cNvSpPr txBox="1"/>
            <p:nvPr/>
          </p:nvSpPr>
          <p:spPr>
            <a:xfrm>
              <a:off x="486648" y="4812650"/>
              <a:ext cx="246888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Bold"/>
                  <a:ea typeface="+mn-ea"/>
                  <a:cs typeface="+mn-cs"/>
                </a:rPr>
                <a:t>Βάση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Bold"/>
                  <a:ea typeface="+mn-ea"/>
                  <a:cs typeface="+mn-cs"/>
                </a:rPr>
                <a:t> 1</a:t>
              </a:r>
            </a:p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Μονός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 </a:t>
              </a:r>
              <a:r>
                <a:rPr kumimoji="0" lang="el-GR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δίσκος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A824AF-C219-FCC2-D923-3F55D0CAB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203" y="1723602"/>
              <a:ext cx="2958287" cy="311664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44B0EBE-BAFD-CC50-B451-6AAFAC1511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859" y="1673122"/>
            <a:ext cx="3356130" cy="3157056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F6528384-C366-EBCE-022D-2E46841E87BF}"/>
              </a:ext>
            </a:extLst>
          </p:cNvPr>
          <p:cNvSpPr/>
          <p:nvPr/>
        </p:nvSpPr>
        <p:spPr>
          <a:xfrm>
            <a:off x="8518524" y="491189"/>
            <a:ext cx="1740385" cy="1740385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kumimoji="0" lang="el-GR" altLang="zh-CN" sz="11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Το </a:t>
            </a:r>
            <a:br>
              <a:rPr kumimoji="0" lang="en-US" altLang="zh-CN" sz="11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l-GR" altLang="zh-CN" sz="11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αφαιρούμενο μπροστινό κάτω </a:t>
            </a:r>
            <a:r>
              <a:rPr kumimoji="0" lang="el-GR" altLang="zh-CN" sz="1150" b="0" i="0" u="none" strike="noStrike" kern="1200" cap="none" spc="-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πάνελ</a:t>
            </a:r>
            <a:r>
              <a:rPr lang="en-US" altLang="zh-CN" sz="1150" spc="-50" dirty="0">
                <a:solidFill>
                  <a:schemeClr val="bg1"/>
                </a:solidFill>
                <a:latin typeface="Roboto Light"/>
              </a:rPr>
              <a:t> </a:t>
            </a:r>
            <a:r>
              <a:rPr kumimoji="0" lang="el-GR" altLang="zh-CN" sz="1150" b="0" i="0" u="none" strike="noStrike" kern="1200" cap="none" spc="-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διευκολύνει </a:t>
            </a:r>
            <a:r>
              <a:rPr kumimoji="0" lang="el-GR" altLang="zh-CN" sz="11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το σέρβις και τη διαμόρφωση</a:t>
            </a:r>
            <a:endParaRPr lang="en-US" sz="115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FDFBAE-6D4A-4F39-02B0-FB5EE4ADC0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15E5CFB-2FB8-451E-24EA-D6D1256BA8B2}"/>
              </a:ext>
            </a:extLst>
          </p:cNvPr>
          <p:cNvSpPr/>
          <p:nvPr/>
        </p:nvSpPr>
        <p:spPr>
          <a:xfrm>
            <a:off x="0" y="0"/>
            <a:ext cx="12192000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3E042-520D-B44B-D9E3-55A191621B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Παρουσίαση </a:t>
            </a:r>
            <a:r>
              <a:rPr lang="en-US" dirty="0"/>
              <a:t>SC550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C36A27-6BCF-3FDB-9635-62892F5C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Μπαταρία </a:t>
            </a:r>
            <a:r>
              <a:rPr lang="el-GR" dirty="0" err="1"/>
              <a:t>Λιθίου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0AD80-1D11-C174-924F-635FB1858B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  <a:endParaRPr 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A3B40C9-4FCB-8408-0DB8-B018B934DB70}"/>
              </a:ext>
            </a:extLst>
          </p:cNvPr>
          <p:cNvSpPr txBox="1"/>
          <p:nvPr/>
        </p:nvSpPr>
        <p:spPr>
          <a:xfrm>
            <a:off x="1717824" y="2042451"/>
            <a:ext cx="4969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srgbClr val="28313F"/>
                </a:solidFill>
                <a:latin typeface="Roboto Bold"/>
              </a:rPr>
              <a:t>Lithium Standard batteries 24V 50 Ah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Bold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824AF-C219-FCC2-D923-3F55D0CABF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3247" y="1992454"/>
            <a:ext cx="2958287" cy="3116641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F6528384-C366-EBCE-022D-2E46841E87BF}"/>
              </a:ext>
            </a:extLst>
          </p:cNvPr>
          <p:cNvSpPr/>
          <p:nvPr/>
        </p:nvSpPr>
        <p:spPr>
          <a:xfrm>
            <a:off x="8518524" y="491189"/>
            <a:ext cx="1740385" cy="1740385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kumimoji="0" lang="el-GR" altLang="zh-CN" sz="11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Περιλαμβάνεται στον βασικό εξοπλισμό</a:t>
            </a:r>
            <a:endParaRPr lang="en-US" sz="115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FDFBAE-6D4A-4F39-02B0-FB5EE4ADC0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8B27803-A387-7DE1-4A86-0A9E5EC2AC7C}"/>
              </a:ext>
            </a:extLst>
          </p:cNvPr>
          <p:cNvGraphicFramePr>
            <a:graphicFrameLocks noGrp="1"/>
          </p:cNvGraphicFramePr>
          <p:nvPr/>
        </p:nvGraphicFramePr>
        <p:xfrm>
          <a:off x="138467" y="2758917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5718650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01725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Bold"/>
                          <a:ea typeface="+mn-ea"/>
                          <a:cs typeface="+mn-cs"/>
                        </a:rPr>
                        <a:t>Charging time 0-100% (50Ah*1)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Bold"/>
                          <a:ea typeface="+mn-ea"/>
                          <a:cs typeface="+mn-cs"/>
                        </a:rPr>
                        <a:t>3h00</a:t>
                      </a:r>
                      <a:endParaRPr kumimoji="0" lang="en-US" altLang="zh-C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Bold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889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Bold"/>
                          <a:ea typeface="+mn-ea"/>
                          <a:cs typeface="+mn-cs"/>
                        </a:rPr>
                        <a:t>Charging time 50-90% (50Ah*1)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Bold"/>
                          <a:ea typeface="+mn-ea"/>
                          <a:cs typeface="+mn-cs"/>
                        </a:rPr>
                        <a:t>1h00</a:t>
                      </a:r>
                      <a:endParaRPr kumimoji="0" lang="en-US" altLang="zh-C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Bold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667604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F66E4630-600E-63ED-F4E8-9A5694EFA850}"/>
              </a:ext>
            </a:extLst>
          </p:cNvPr>
          <p:cNvSpPr/>
          <p:nvPr/>
        </p:nvSpPr>
        <p:spPr>
          <a:xfrm>
            <a:off x="8527668" y="494490"/>
            <a:ext cx="1740385" cy="1740385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kumimoji="0" lang="el-GR" altLang="zh-CN" sz="11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Περιλαμβάνεται στον βασικό εξοπλισμό</a:t>
            </a:r>
            <a:endParaRPr lang="en-US" sz="1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9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CBAC04-2296-8B20-2DD4-EB2179DA6F1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5521" y="1521020"/>
            <a:ext cx="2586038" cy="4594372"/>
          </a:xfrm>
        </p:spPr>
        <p:txBody>
          <a:bodyPr tIns="137160"/>
          <a:lstStyle/>
          <a:p>
            <a:pPr marL="0" indent="0">
              <a:lnSpc>
                <a:spcPct val="120000"/>
              </a:lnSpc>
              <a:buNone/>
            </a:pPr>
            <a:r>
              <a:rPr lang="el-GR" sz="1300" spc="-10" dirty="0">
                <a:latin typeface="+mj-lt"/>
              </a:rPr>
              <a:t>Χρωματιστά,</a:t>
            </a:r>
            <a:r>
              <a:rPr lang="en-US" sz="1300" spc="-10" dirty="0">
                <a:latin typeface="+mj-lt"/>
              </a:rPr>
              <a:t> </a:t>
            </a:r>
            <a:r>
              <a:rPr lang="el-GR" sz="1300" spc="-10" dirty="0">
                <a:latin typeface="+mj-lt"/>
              </a:rPr>
              <a:t>κατατοπιστικά</a:t>
            </a:r>
            <a:r>
              <a:rPr lang="el-GR" sz="1300" dirty="0">
                <a:latin typeface="+mj-lt"/>
              </a:rPr>
              <a:t>, σημεία επαφής</a:t>
            </a:r>
            <a:endParaRPr lang="en-US" sz="13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189D1-1506-C11A-D457-87DD4C3966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317" y="2484582"/>
            <a:ext cx="2589942" cy="3630809"/>
          </a:xfrm>
          <a:prstGeom prst="rect">
            <a:avLst/>
          </a:prstGeom>
          <a:solidFill>
            <a:srgbClr val="D5D7D6"/>
          </a:solidFill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7D1B1A-400C-10A5-C7AA-3FAD0A5C708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57543" y="1521020"/>
            <a:ext cx="2586038" cy="4594372"/>
          </a:xfrm>
        </p:spPr>
        <p:txBody>
          <a:bodyPr tIns="137160"/>
          <a:lstStyle/>
          <a:p>
            <a:pPr marL="0" indent="0">
              <a:lnSpc>
                <a:spcPct val="120000"/>
              </a:lnSpc>
              <a:buNone/>
            </a:pPr>
            <a:r>
              <a:rPr lang="el-GR" sz="1300" spc="-10" dirty="0">
                <a:latin typeface="+mj-lt"/>
              </a:rPr>
              <a:t>Βελτιωμένη εργονομία </a:t>
            </a:r>
            <a:br>
              <a:rPr lang="en-US" sz="1300" spc="-10" dirty="0">
                <a:latin typeface="+mj-lt"/>
              </a:rPr>
            </a:br>
            <a:r>
              <a:rPr lang="el-GR" sz="1300" spc="-10" dirty="0">
                <a:latin typeface="+mj-lt"/>
              </a:rPr>
              <a:t>για βέλτιστη άνεση και</a:t>
            </a:r>
            <a:r>
              <a:rPr lang="en-US" sz="1300" spc="-10" dirty="0">
                <a:latin typeface="+mj-lt"/>
              </a:rPr>
              <a:t> </a:t>
            </a:r>
            <a:r>
              <a:rPr lang="el-GR" sz="1300" spc="-10" dirty="0">
                <a:latin typeface="+mj-lt"/>
              </a:rPr>
              <a:t>εφαρμογή</a:t>
            </a:r>
            <a:endParaRPr lang="en-US" sz="1300" spc="-10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DB500-3EE4-2237-1B97-F23FDA257C3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0865" y="1521020"/>
            <a:ext cx="2586038" cy="4594372"/>
          </a:xfrm>
        </p:spPr>
        <p:txBody>
          <a:bodyPr tIns="137160"/>
          <a:lstStyle/>
          <a:p>
            <a:pPr marL="0" indent="0">
              <a:lnSpc>
                <a:spcPct val="120000"/>
              </a:lnSpc>
              <a:buNone/>
            </a:pPr>
            <a:r>
              <a:rPr lang="el-GR" sz="1300" dirty="0">
                <a:latin typeface="+mj-lt"/>
              </a:rPr>
              <a:t>Βελτιστοποιημένη διεπαφή χρήστη για διαφορετικά</a:t>
            </a:r>
            <a:r>
              <a:rPr lang="en-US" sz="1300" dirty="0">
                <a:latin typeface="+mj-lt"/>
              </a:rPr>
              <a:t> </a:t>
            </a:r>
            <a:r>
              <a:rPr lang="el-GR" sz="1300" dirty="0">
                <a:latin typeface="+mj-lt"/>
              </a:rPr>
              <a:t>επίπεδα</a:t>
            </a:r>
            <a:endParaRPr lang="nb-NO" sz="1300" dirty="0">
              <a:latin typeface="+mj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19B0D9-3D17-F47E-61E5-39E4EF4D4EC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1585" y="1521020"/>
            <a:ext cx="2586038" cy="4594372"/>
          </a:xfrm>
        </p:spPr>
        <p:txBody>
          <a:bodyPr tIns="137160"/>
          <a:lstStyle/>
          <a:p>
            <a:pPr marL="0" indent="0">
              <a:lnSpc>
                <a:spcPct val="120000"/>
              </a:lnSpc>
              <a:buNone/>
            </a:pPr>
            <a:r>
              <a:rPr lang="el-GR" sz="1300" spc="-10" dirty="0">
                <a:latin typeface="+mj-lt"/>
              </a:rPr>
              <a:t>Χαρακτηριστικά επικεντρωμένα στον χρήστη</a:t>
            </a:r>
            <a:endParaRPr lang="en-US" sz="1300" spc="-10" dirty="0">
              <a:latin typeface="+mj-lt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FCE1E27-1A57-E2A7-922E-00AB93E5AB3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B2D643-09D1-B9BD-A17C-96BF285BFC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Παρουσίαση </a:t>
            </a:r>
            <a:r>
              <a:rPr lang="en-US" dirty="0"/>
              <a:t>SC550 </a:t>
            </a:r>
            <a:r>
              <a:rPr lang="el-GR" dirty="0"/>
              <a:t>στον πελάτη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53505EE-1904-652D-74DE-0B80ECCC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Μετατρέποντας τις γνώσεις σε σπουδαία αποτελέσματα εμπειρίας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0186CD-1931-053E-DACE-688A383A7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1584" y="2487625"/>
            <a:ext cx="2586037" cy="3627767"/>
          </a:xfrm>
          <a:prstGeom prst="rect">
            <a:avLst/>
          </a:prstGeom>
          <a:solidFill>
            <a:srgbClr val="D5D7D6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74A4EA-B1EB-03A9-517E-A10F274745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543" y="2487625"/>
            <a:ext cx="2586038" cy="3627767"/>
          </a:xfrm>
          <a:prstGeom prst="rect">
            <a:avLst/>
          </a:prstGeom>
          <a:solidFill>
            <a:srgbClr val="D5D7D6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17B60D-2CED-69BA-2C7F-85121C49C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66"/>
          <a:stretch/>
        </p:blipFill>
        <p:spPr>
          <a:xfrm>
            <a:off x="6240865" y="2487625"/>
            <a:ext cx="2586038" cy="3627767"/>
          </a:xfrm>
          <a:prstGeom prst="rect">
            <a:avLst/>
          </a:prstGeom>
          <a:solidFill>
            <a:srgbClr val="D5D7D6"/>
          </a:solidFill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09633E-8D6D-9F67-B47C-1723B4EFA512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0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13689-8367-5416-3789-2C169B34D984}"/>
              </a:ext>
            </a:extLst>
          </p:cNvPr>
          <p:cNvSpPr/>
          <p:nvPr/>
        </p:nvSpPr>
        <p:spPr>
          <a:xfrm>
            <a:off x="0" y="0"/>
            <a:ext cx="12192000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l-GR" dirty="0"/>
              <a:t>Διαφορετικά επίπεδα πρόσβασης χρήστη</a:t>
            </a:r>
            <a:endParaRPr lang="en-US" dirty="0">
              <a:solidFill>
                <a:srgbClr val="10111C"/>
              </a:solidFill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A97FB13-0662-4966-3808-EFE6599A5937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359261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Παρουσίαση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στον πελάτη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A6667F-19A6-84C6-0B4B-8ACED47DE0D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D5685-AA59-3C14-0A3A-12D7B2FCFB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82"/>
          <a:stretch/>
        </p:blipFill>
        <p:spPr>
          <a:xfrm>
            <a:off x="0" y="1376993"/>
            <a:ext cx="9712573" cy="4906327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FCE164F8-82E4-CC31-609B-7CEAF0F369BD}"/>
              </a:ext>
            </a:extLst>
          </p:cNvPr>
          <p:cNvSpPr txBox="1"/>
          <p:nvPr/>
        </p:nvSpPr>
        <p:spPr>
          <a:xfrm>
            <a:off x="6472541" y="1412875"/>
            <a:ext cx="5240034" cy="4870445"/>
          </a:xfrm>
          <a:prstGeom prst="rect">
            <a:avLst/>
          </a:prstGeom>
          <a:noFill/>
        </p:spPr>
        <p:txBody>
          <a:bodyPr wrap="square" lIns="1463040" tIns="91440" rIns="91440" bIns="91440" anchor="ctr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>
                <a:latin typeface="+mj-lt"/>
              </a:rPr>
              <a:t>Σύνδεση PIN για προσαρμογή U</a:t>
            </a:r>
            <a:r>
              <a:rPr lang="en-US" altLang="zh-CN" sz="1400" dirty="0">
                <a:latin typeface="+mj-lt"/>
              </a:rPr>
              <a:t>ser </a:t>
            </a:r>
            <a:r>
              <a:rPr lang="el-GR" altLang="zh-CN" sz="1400" dirty="0">
                <a:latin typeface="+mj-lt"/>
              </a:rPr>
              <a:t>I</a:t>
            </a:r>
            <a:r>
              <a:rPr lang="en-US" altLang="zh-CN" sz="1400" dirty="0" err="1">
                <a:latin typeface="+mj-lt"/>
              </a:rPr>
              <a:t>nterface</a:t>
            </a:r>
            <a:endParaRPr lang="el-GR" altLang="zh-CN" sz="1400" dirty="0"/>
          </a:p>
          <a:p>
            <a:pPr marL="199105" marR="0" lvl="0" indent="-199105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altLang="zh-CN" sz="1400" dirty="0"/>
              <a:t>Γλώσσα</a:t>
            </a:r>
          </a:p>
          <a:p>
            <a:pPr marL="199105" marR="0" lvl="0" indent="-199105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altLang="zh-CN" sz="1400" dirty="0"/>
              <a:t>Σχετικές προεπιλογές</a:t>
            </a:r>
          </a:p>
          <a:p>
            <a:pPr marL="199105" marR="0" lvl="0" indent="-199105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altLang="zh-CN" sz="1400" dirty="0"/>
              <a:t>Σχετικές ρυθμίσεις</a:t>
            </a:r>
          </a:p>
          <a:p>
            <a:pPr marL="199105" marR="0" lvl="0" indent="-199105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altLang="zh-CN" sz="1400" dirty="0"/>
              <a:t>Επίπεδο δεξιοτήτων</a:t>
            </a:r>
            <a:endParaRPr lang="en-US" altLang="zh-CN" sz="1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5F5B7C-CDDA-6974-3CE6-8E11221CCCE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3CA202-F0E4-06CD-72E6-A6741570DB0A}"/>
              </a:ext>
            </a:extLst>
          </p:cNvPr>
          <p:cNvSpPr/>
          <p:nvPr/>
        </p:nvSpPr>
        <p:spPr>
          <a:xfrm>
            <a:off x="-2" y="-55813"/>
            <a:ext cx="12192001" cy="6339134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C747CE-D0D8-228A-6104-D016C117620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564B936-9279-9E04-2524-AE4E041A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Διαφορετικά επίπεδα πρόσβασης χρήστη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6D4131-F645-A745-4478-D14DDDFA86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621360"/>
            <a:ext cx="4706114" cy="26619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484250E-532C-6F94-B812-749DC160E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l-GR" dirty="0"/>
              <a:t>Παρουσίαση </a:t>
            </a:r>
            <a:r>
              <a:rPr lang="en-US" dirty="0"/>
              <a:t>SC550 </a:t>
            </a:r>
            <a:r>
              <a:rPr lang="el-GR" dirty="0"/>
              <a:t>στον πελάτη</a:t>
            </a:r>
            <a:endParaRPr lang="en-US" dirty="0"/>
          </a:p>
        </p:txBody>
      </p:sp>
      <p:pic>
        <p:nvPicPr>
          <p:cNvPr id="21" name="Picture 20" descr="A screen shot of a device&#10;&#10;Description automatically generated">
            <a:extLst>
              <a:ext uri="{FF2B5EF4-FFF2-40B4-BE49-F238E27FC236}">
                <a16:creationId xmlns:a16="http://schemas.microsoft.com/office/drawing/2014/main" id="{1661B5C2-3E34-914B-6441-0E6423FBC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061" y="1804821"/>
            <a:ext cx="2923034" cy="17127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D88237-5C0B-AD8A-D118-6AFC299739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7336" y="1804821"/>
            <a:ext cx="2923032" cy="17127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0B7673-4E62-471A-7D7C-F6038BA672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7062" y="4366001"/>
            <a:ext cx="2923033" cy="17127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6CFF77-8A43-806D-90B4-4B39F3EC39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7336" y="4366001"/>
            <a:ext cx="2923032" cy="17127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624E56-9537-412D-E35A-96AC64D19F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21" y="1804821"/>
            <a:ext cx="2923033" cy="1712715"/>
          </a:xfrm>
          <a:prstGeom prst="rect">
            <a:avLst/>
          </a:prstGeom>
        </p:spPr>
      </p:pic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F2C8DB6E-AF5E-7451-9921-F49F50B3D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425919"/>
              </p:ext>
            </p:extLst>
          </p:nvPr>
        </p:nvGraphicFramePr>
        <p:xfrm>
          <a:off x="475521" y="1366728"/>
          <a:ext cx="2926080" cy="350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13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Εκπαιδευόμενος χειριστή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Καθοδήγηση στη χρήση του μηχανήματος.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A708584-02F5-4FC8-6F34-EBB86F359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349655"/>
              </p:ext>
            </p:extLst>
          </p:nvPr>
        </p:nvGraphicFramePr>
        <p:xfrm>
          <a:off x="2511972" y="1408768"/>
          <a:ext cx="889629" cy="323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9629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r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Εισαγωγή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PIN 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59861969-2C49-341B-B748-49898E5B4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234517"/>
              </p:ext>
            </p:extLst>
          </p:nvPr>
        </p:nvGraphicFramePr>
        <p:xfrm>
          <a:off x="4384015" y="1366728"/>
          <a:ext cx="2926080" cy="350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13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Βασικός χειριστής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Πρόσβαση στις βασικές προεπιλογές.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DD35FA7-C264-4035-C263-278A39362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275004"/>
              </p:ext>
            </p:extLst>
          </p:nvPr>
        </p:nvGraphicFramePr>
        <p:xfrm>
          <a:off x="5999962" y="1408768"/>
          <a:ext cx="1310134" cy="323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0134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r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Εισαγωγή </a:t>
                      </a: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PIN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6AE461-4678-00DF-B759-A3E0E365B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272132"/>
              </p:ext>
            </p:extLst>
          </p:nvPr>
        </p:nvGraphicFramePr>
        <p:xfrm>
          <a:off x="8274288" y="1366728"/>
          <a:ext cx="2926080" cy="350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13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Προηγμένος χειριστής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Πρόσβαση στις προηγμένες προεπιλογές.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D362ECE7-BE39-779E-5121-49E67024F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835025"/>
              </p:ext>
            </p:extLst>
          </p:nvPr>
        </p:nvGraphicFramePr>
        <p:xfrm>
          <a:off x="9890235" y="1408768"/>
          <a:ext cx="1310134" cy="323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0134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r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Εισαγωγή </a:t>
                      </a: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PIN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5C26B096-937F-017D-BCAD-14473EDFF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318107"/>
              </p:ext>
            </p:extLst>
          </p:nvPr>
        </p:nvGraphicFramePr>
        <p:xfrm>
          <a:off x="4384015" y="3789517"/>
          <a:ext cx="1995764" cy="502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5764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13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Επόπτης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Πρόσβαση στη ρύθμιση χρήστη</a:t>
                      </a:r>
                      <a:r>
                        <a:rPr lang="el-G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όλες </a:t>
                      </a:r>
                      <a:r>
                        <a:rPr lang="el-G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οι ρυθμίσεις μηχανήματος.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8CFA7A4-A820-55E6-0009-97989E139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529583"/>
              </p:ext>
            </p:extLst>
          </p:nvPr>
        </p:nvGraphicFramePr>
        <p:xfrm>
          <a:off x="8274288" y="3789517"/>
          <a:ext cx="2015340" cy="502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5340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280123">
                <a:tc>
                  <a:txBody>
                    <a:bodyPr/>
                    <a:lstStyle/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13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Σερβις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Πρόσβαση στο μενού υπηρεσιών</a:t>
                      </a:r>
                      <a:r>
                        <a:rPr lang="el-G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διαμόρφωση</a:t>
                      </a:r>
                      <a:r>
                        <a:rPr lang="el-G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δοκιμές κ.λπ.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CBBD0F1B-8283-64CB-15E9-CC95D1567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796188"/>
              </p:ext>
            </p:extLst>
          </p:nvPr>
        </p:nvGraphicFramePr>
        <p:xfrm>
          <a:off x="9890235" y="3831557"/>
          <a:ext cx="1310134" cy="323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0134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r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Εισαγωγή </a:t>
                      </a: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PIN 5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B14AC1AA-CE7D-AEFD-D69A-97C51D8C7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505025"/>
              </p:ext>
            </p:extLst>
          </p:nvPr>
        </p:nvGraphicFramePr>
        <p:xfrm>
          <a:off x="5999962" y="3831557"/>
          <a:ext cx="1310134" cy="323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0134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r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l-GR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Εισαγωγή </a:t>
                      </a: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PIN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559FAE9-B422-F15A-29D5-D217296280E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5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5D7DC8-335C-943A-737E-F37D7606995C}"/>
              </a:ext>
            </a:extLst>
          </p:cNvPr>
          <p:cNvSpPr/>
          <p:nvPr/>
        </p:nvSpPr>
        <p:spPr>
          <a:xfrm>
            <a:off x="-2" y="-55813"/>
            <a:ext cx="12192001" cy="6339134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" name="Picture 3" descr="A blue circle with a blue border with a planet earth and white symbols&#10;&#10;Description automatically generated">
            <a:extLst>
              <a:ext uri="{FF2B5EF4-FFF2-40B4-BE49-F238E27FC236}">
                <a16:creationId xmlns:a16="http://schemas.microsoft.com/office/drawing/2014/main" id="{BC0DDCFE-317F-147C-7802-45C1DA5E57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177" y="574675"/>
            <a:ext cx="5437643" cy="5266955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l-GR" dirty="0"/>
              <a:t>Βιωσιμότητα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F7932BC-3DA9-EF17-6EE7-96E5B1F8BE73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5510974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Παρουσίαση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στον πελάτη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1F85C-F007-448F-3E9F-548B11C8A8A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E9539B2-29A3-A5A9-D762-B955C8F0C82C}"/>
              </a:ext>
            </a:extLst>
          </p:cNvPr>
          <p:cNvSpPr txBox="1">
            <a:spLocks/>
          </p:cNvSpPr>
          <p:nvPr/>
        </p:nvSpPr>
        <p:spPr>
          <a:xfrm>
            <a:off x="475488" y="1858699"/>
            <a:ext cx="3108960" cy="1057469"/>
          </a:xfrm>
          <a:prstGeom prst="rect">
            <a:avLst/>
          </a:prstGeom>
        </p:spPr>
        <p:txBody>
          <a:bodyPr wrap="square" lIns="0" tIns="0" rIns="36576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dirty="0">
                <a:latin typeface="+mj-lt"/>
              </a:rPr>
              <a:t>Σχεδιασμένο για τη χρήση ανακυκλωμένων υλικών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l-GR" dirty="0"/>
              <a:t>Υλικά από έως και 30% ανακυκλωμένο πλαστικό το 2025.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0B3D5C7D-A3C2-408A-3929-B6E6D945A52A}"/>
              </a:ext>
            </a:extLst>
          </p:cNvPr>
          <p:cNvSpPr txBox="1">
            <a:spLocks/>
          </p:cNvSpPr>
          <p:nvPr/>
        </p:nvSpPr>
        <p:spPr>
          <a:xfrm>
            <a:off x="475488" y="2868543"/>
            <a:ext cx="3108960" cy="2313197"/>
          </a:xfrm>
          <a:prstGeom prst="rect">
            <a:avLst/>
          </a:prstGeom>
        </p:spPr>
        <p:txBody>
          <a:bodyPr wrap="square" lIns="0" tIns="731520" rIns="36576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dirty="0">
                <a:latin typeface="+mj-lt"/>
              </a:rPr>
              <a:t>Οι έξυπνες προεπιλογές μειώνουν το σφάλμα χειριστή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l-GR" dirty="0"/>
              <a:t>Εξασφαλίζοντας απλότητα για τους βασικούς χειριστές και διευκόλυνσή τους με τις σωστές ρυθμίσεις για την εργασία.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AF6A9ACF-33C6-6528-D1D7-61C9C09D688A}"/>
              </a:ext>
            </a:extLst>
          </p:cNvPr>
          <p:cNvSpPr txBox="1">
            <a:spLocks/>
          </p:cNvSpPr>
          <p:nvPr/>
        </p:nvSpPr>
        <p:spPr>
          <a:xfrm>
            <a:off x="8621952" y="1858699"/>
            <a:ext cx="3110076" cy="1057469"/>
          </a:xfrm>
          <a:prstGeom prst="rect">
            <a:avLst/>
          </a:prstGeom>
        </p:spPr>
        <p:txBody>
          <a:bodyPr wrap="square" lIns="54864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dirty="0">
                <a:latin typeface="+mj-lt"/>
              </a:rPr>
              <a:t>Ενεργειακά αποδοτικό μοτέρ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l-GR" altLang="zh-CN" dirty="0"/>
              <a:t>Έως και 27% λιγότερη ενέργεια σε σχέση με προηγούμενα μοντέλα.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979581B1-D756-E5F1-4E29-E171CB73058A}"/>
              </a:ext>
            </a:extLst>
          </p:cNvPr>
          <p:cNvSpPr txBox="1">
            <a:spLocks/>
          </p:cNvSpPr>
          <p:nvPr/>
        </p:nvSpPr>
        <p:spPr>
          <a:xfrm>
            <a:off x="8621952" y="2868543"/>
            <a:ext cx="3110076" cy="2313197"/>
          </a:xfrm>
          <a:prstGeom prst="rect">
            <a:avLst/>
          </a:prstGeom>
        </p:spPr>
        <p:txBody>
          <a:bodyPr wrap="square" lIns="548640" tIns="73152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dirty="0" err="1">
                <a:latin typeface="+mj-lt"/>
              </a:rPr>
              <a:t>EcoFlex</a:t>
            </a:r>
            <a:r>
              <a:rPr lang="en-GB" dirty="0">
                <a:latin typeface="+mj-lt"/>
              </a:rPr>
              <a:t> </a:t>
            </a:r>
            <a:r>
              <a:rPr lang="el-GR" dirty="0">
                <a:latin typeface="+mj-lt"/>
              </a:rPr>
              <a:t>και </a:t>
            </a:r>
            <a:r>
              <a:rPr lang="en-GB" dirty="0" err="1">
                <a:latin typeface="+mj-lt"/>
              </a:rPr>
              <a:t>SmartFlow</a:t>
            </a:r>
            <a:endParaRPr lang="en-GB" dirty="0">
              <a:latin typeface="+mj-lt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spc="-10" dirty="0"/>
              <a:t>το SC550 χρησιμοποιεί έως και </a:t>
            </a:r>
            <a:r>
              <a:rPr lang="el-GR" spc="10" dirty="0"/>
              <a:t>40% λιγότερο νερό και 60% λιγότερο απορρυπαντικό, </a:t>
            </a:r>
            <a:br>
              <a:rPr lang="en-US" spc="10" dirty="0"/>
            </a:br>
            <a:r>
              <a:rPr lang="el-GR" spc="10" dirty="0"/>
              <a:t>σε σύγκριση με μηχανήματα </a:t>
            </a:r>
            <a:br>
              <a:rPr lang="en-US" spc="10" dirty="0"/>
            </a:br>
            <a:r>
              <a:rPr lang="el-GR" spc="10" dirty="0"/>
              <a:t>χωρίς παρόμοια τεχνολογία.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F9F5A-6A81-83D8-46B6-CDE3C73A5A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13689-8367-5416-3789-2C169B34D984}"/>
              </a:ext>
            </a:extLst>
          </p:cNvPr>
          <p:cNvSpPr/>
          <p:nvPr/>
        </p:nvSpPr>
        <p:spPr>
          <a:xfrm>
            <a:off x="0" y="0"/>
            <a:ext cx="12192000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61D370-8084-190F-55AB-A7D4785AE9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6296"/>
            <a:ext cx="6964326" cy="5377029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l-GR" dirty="0"/>
              <a:t>Δυνατότητα ρύθμισης τιμονιού</a:t>
            </a:r>
            <a:endParaRPr lang="en-US" dirty="0">
              <a:solidFill>
                <a:srgbClr val="10111C"/>
              </a:solidFill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A97FB13-0662-4966-3808-EFE6599A5937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11237088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Παρουσίαση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στον πελάτη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A6667F-19A6-84C6-0B4B-8ACED47DE0D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CONFIDENTIAL AND PROPRIETARY</a:t>
            </a: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BF64DA2C-C2D9-2FDC-C3BD-9ADF86102F83}"/>
              </a:ext>
            </a:extLst>
          </p:cNvPr>
          <p:cNvSpPr txBox="1"/>
          <p:nvPr/>
        </p:nvSpPr>
        <p:spPr>
          <a:xfrm>
            <a:off x="6472542" y="1412875"/>
            <a:ext cx="4283690" cy="4870445"/>
          </a:xfrm>
          <a:prstGeom prst="rect">
            <a:avLst/>
          </a:prstGeom>
          <a:noFill/>
        </p:spPr>
        <p:txBody>
          <a:bodyPr wrap="square" lIns="1463040" tIns="91440" rIns="91440" bIns="91440" anchor="ctr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-GR" altLang="zh-CN" sz="1400" dirty="0">
                <a:latin typeface="+mj-lt"/>
              </a:rPr>
              <a:t>Βελτιωμένη εργονομία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l-GR" altLang="zh-CN" sz="1400" dirty="0"/>
              <a:t>Ρυθμιζόμενο τιμόνι για την προσαρμογή της οθόνης και της λαβής στο σωστό ύψος για ευρύ φάσμα χρηστών.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587A4-A009-681C-B196-6D0C6C23D50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6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22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3.xml><?xml version="1.0" encoding="utf-8"?>
<a:theme xmlns:a="http://schemas.openxmlformats.org/drawingml/2006/main" name="32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4.xml><?xml version="1.0" encoding="utf-8"?>
<a:theme xmlns:a="http://schemas.openxmlformats.org/drawingml/2006/main" name="34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A32B75B72E9AD4B897284067DA3336A" ma:contentTypeVersion="12" ma:contentTypeDescription="Creare un nuovo documento." ma:contentTypeScope="" ma:versionID="2988c7e38b2fe8fb0b596334a516c6be">
  <xsd:schema xmlns:xsd="http://www.w3.org/2001/XMLSchema" xmlns:xs="http://www.w3.org/2001/XMLSchema" xmlns:p="http://schemas.microsoft.com/office/2006/metadata/properties" xmlns:ns2="101d09d1-2fba-4d93-a45c-1211151ee786" xmlns:ns3="9a261087-ddb5-4fc3-ae00-ca27a6304815" targetNamespace="http://schemas.microsoft.com/office/2006/metadata/properties" ma:root="true" ma:fieldsID="7a7029ea874ee2402871f13a3c7e345d" ns2:_="" ns3:_="">
    <xsd:import namespace="101d09d1-2fba-4d93-a45c-1211151ee786"/>
    <xsd:import namespace="9a261087-ddb5-4fc3-ae00-ca27a63048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d09d1-2fba-4d93-a45c-1211151ee7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Tag immagine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61087-ddb5-4fc3-ae00-ca27a630481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0acf073-156a-45c2-8748-f00f6b029fee}" ma:internalName="TaxCatchAll" ma:showField="CatchAllData" ma:web="9a261087-ddb5-4fc3-ae00-ca27a63048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1d09d1-2fba-4d93-a45c-1211151ee786">
      <Terms xmlns="http://schemas.microsoft.com/office/infopath/2007/PartnerControls"/>
    </lcf76f155ced4ddcb4097134ff3c332f>
    <TaxCatchAll xmlns="9a261087-ddb5-4fc3-ae00-ca27a630481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1C0734-B3C1-4646-AECD-C0172170C1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d09d1-2fba-4d93-a45c-1211151ee786"/>
    <ds:schemaRef ds:uri="9a261087-ddb5-4fc3-ae00-ca27a63048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B1EEB0-75BC-47C2-9F17-50813340DDD3}">
  <ds:schemaRefs>
    <ds:schemaRef ds:uri="9a261087-ddb5-4fc3-ae00-ca27a6304815"/>
    <ds:schemaRef ds:uri="http://purl.org/dc/elements/1.1/"/>
    <ds:schemaRef ds:uri="http://schemas.microsoft.com/office/2006/metadata/properties"/>
    <ds:schemaRef ds:uri="101d09d1-2fba-4d93-a45c-1211151ee78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9184CAC-F065-4044-9110-0829121A4C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924</Words>
  <Application>Microsoft Office PowerPoint</Application>
  <PresentationFormat>Widescreen</PresentationFormat>
  <Paragraphs>189</Paragraphs>
  <Slides>24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Courier New</vt:lpstr>
      <vt:lpstr>Roboto Black</vt:lpstr>
      <vt:lpstr>Roboto Bold</vt:lpstr>
      <vt:lpstr>Roboto Light</vt:lpstr>
      <vt:lpstr>Roboto Medium</vt:lpstr>
      <vt:lpstr>Wingdings</vt:lpstr>
      <vt:lpstr>16_Nilfisk Toolbox_Standard_4-3</vt:lpstr>
      <vt:lpstr>22_Nilfisk Toolbox_Standard_4-3</vt:lpstr>
      <vt:lpstr>32_Nilfisk Toolbox_Standard_4-3</vt:lpstr>
      <vt:lpstr>34_Nilfisk Toolbox_Standard_4-3</vt:lpstr>
      <vt:lpstr>Diapositiva think-cell</vt:lpstr>
      <vt:lpstr>PowerPoint Presentation</vt:lpstr>
      <vt:lpstr>Μετατρέποντας τις γνώσεις σε σπουδαία αποτελέσματα εμπειρίας</vt:lpstr>
      <vt:lpstr>Τέσσερις διαμορφώσεις βάσης</vt:lpstr>
      <vt:lpstr>Μπαταρία Λιθίου</vt:lpstr>
      <vt:lpstr>Μετατρέποντας τις γνώσεις σε σπουδαία αποτελέσματα εμπειρίας</vt:lpstr>
      <vt:lpstr>Διαφορετικά επίπεδα πρόσβασης χρήστη</vt:lpstr>
      <vt:lpstr>Διαφορετικά επίπεδα πρόσβασης χρήστη</vt:lpstr>
      <vt:lpstr>Βιωσιμότητα</vt:lpstr>
      <vt:lpstr>Δυνατότητα ρύθμισης τιμονιού</vt:lpstr>
      <vt:lpstr>Χαρακτηριστικά επικεντρωμένα στον χρήστη</vt:lpstr>
      <vt:lpstr>Χαρακτηριστικά  επικεντρωμένα στον χρήστη</vt:lpstr>
      <vt:lpstr>Χαρακτηριστικά επικεντρωμένα στον χρήστη</vt:lpstr>
      <vt:lpstr>Χαρακτηριστικά  επικεντρωμένα στον χρήστη</vt:lpstr>
      <vt:lpstr>Ανθεκτικότητα</vt:lpstr>
      <vt:lpstr>Χαρακτηριστικά επικεντρωμένα στον χρήστη</vt:lpstr>
      <vt:lpstr>Χαρακτηριστικά επικεντρωμένα στον χρήστη</vt:lpstr>
      <vt:lpstr>Χαρακτηριστικά  επικεντρωμένα  στον χρήστη</vt:lpstr>
      <vt:lpstr>PowerPoint Presentation</vt:lpstr>
      <vt:lpstr>Βελτιστοποιημένη διεπαφή χρήστη</vt:lpstr>
      <vt:lpstr>Υποβοήθηση επί του μηχανήματος</vt:lpstr>
      <vt:lpstr>Λειτουργία μπροστινού φωτισμού</vt:lpstr>
      <vt:lpstr>Λειτουργία μπροστινού φωτισμού – Προηγμένη</vt:lpstr>
      <vt:lpstr>Έλεγχος πρόσβασης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&amp; Design</dc:title>
  <dc:subject/>
  <dc:creator>Ian Buckle</dc:creator>
  <cp:keywords/>
  <dc:description/>
  <cp:lastModifiedBy>Anh Nguyen</cp:lastModifiedBy>
  <cp:revision>109</cp:revision>
  <dcterms:created xsi:type="dcterms:W3CDTF">2023-02-08T22:45:22Z</dcterms:created>
  <dcterms:modified xsi:type="dcterms:W3CDTF">2024-11-01T07:02:49Z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0x0101005178A3AB61227B43816C892086F09235</vt:lpwstr>
  </property>
  <property fmtid="{D5CDD505-2E9C-101B-9397-08002B2CF9AE}" pid="3" name="MSIP_Label_c1c1fc1b-71f6-4e55-b88d-a4d9044b10bf_Enabled">
    <vt:lpwstr>true</vt:lpwstr>
  </property>
  <property fmtid="{D5CDD505-2E9C-101B-9397-08002B2CF9AE}" pid="4" name="MSIP_Label_c1c1fc1b-71f6-4e55-b88d-a4d9044b10bf_SetDate">
    <vt:lpwstr>2024-04-10T13:55:14Z</vt:lpwstr>
  </property>
  <property fmtid="{D5CDD505-2E9C-101B-9397-08002B2CF9AE}" pid="5" name="MSIP_Label_c1c1fc1b-71f6-4e55-b88d-a4d9044b10bf_Method">
    <vt:lpwstr>Privileged</vt:lpwstr>
  </property>
  <property fmtid="{D5CDD505-2E9C-101B-9397-08002B2CF9AE}" pid="6" name="MSIP_Label_c1c1fc1b-71f6-4e55-b88d-a4d9044b10bf_Name">
    <vt:lpwstr>Nilfisk secret</vt:lpwstr>
  </property>
  <property fmtid="{D5CDD505-2E9C-101B-9397-08002B2CF9AE}" pid="7" name="MSIP_Label_c1c1fc1b-71f6-4e55-b88d-a4d9044b10bf_SiteId">
    <vt:lpwstr>753c5d99-05be-4237-b4c5-fdb2e6b32ab2</vt:lpwstr>
  </property>
  <property fmtid="{D5CDD505-2E9C-101B-9397-08002B2CF9AE}" pid="8" name="MSIP_Label_c1c1fc1b-71f6-4e55-b88d-a4d9044b10bf_ActionId">
    <vt:lpwstr>ff919f2e-97fe-4fe7-a73f-dc052910ba46</vt:lpwstr>
  </property>
  <property fmtid="{D5CDD505-2E9C-101B-9397-08002B2CF9AE}" pid="9" name="MSIP_Label_c1c1fc1b-71f6-4e55-b88d-a4d9044b10bf_ContentBits">
    <vt:lpwstr>2</vt:lpwstr>
  </property>
  <property fmtid="{D5CDD505-2E9C-101B-9397-08002B2CF9AE}" pid="10" name="ClassificationContentMarkingFooterLocations">
    <vt:lpwstr>Nilfisk Toolbox_Standard_4-3:10\3_Nilfisk Toolbox_Standard_4-3:10\1_Nilfisk Toolbox_Standard_4-3:10\2_Nilfisk Toolbox_Standard_4-3:10\4_Nilfisk Toolbox_Standard_4-3:10\5_Nilfisk Toolbox_Standard_4-3:10\6_Nilfisk Toolbox_Standard_4-3:10\10_Nilfisk Toolbox_Standard_4-3:10\7_Nilfisk Toolbox_Standard_4-3:10\8_Nilfisk Toolbox_Standard_4-3:10\9_Nilfisk Toolbox_Standard_4-3:13\11_Nilfisk Toolbox_Standard_4-3:13\12_Nilfisk Toolbox_Standard_4-3:10\13_Nilfisk Toolbox_Standard_4-3:13\14_Nilfisk Toolbox_Standard_4-3:10\15_Nilfisk Toolbox_Standard_4-3:10\16_Nilfisk Toolbox_Standard_4-3:10\17_Nilfisk Toolbox_Standard_4-3:10\18_Nilfisk Toolbox_Standard_4-3:10\19_Nilfisk Toolbox_Standard_4-3:10\20_Nilfisk Toolbox_Standard_4-3:10\21_Nilfisk Toolbox_Standard_4-3:13\22_Nilfisk Toolbox_Standard_4-3:10\23_Nilfisk Toolbox_Standard_4-3:10\24_Nilfisk Toolbox_Standard_4-3:10\25_Nilfisk Toolbox_Standard_4-3:10\26_Nilfisk Toolbox_Standard_4-3:10\27_Nilfisk Toolbox_Standard_4-3:10\28_Nilfisk Toolbox_Standard_4-3:10\29_Nilfisk Toolbox_Standard_4-3:10\30_Nilfisk Toolbox_Standard_4-3:10\31_Nilfisk Toolbox_Standard_4-3:13\32_Nilfisk Toolbox_Standard_4-3:10\33_Nilfisk Toolbox_Standard_4-3:11\34_Nilfisk Toolbox_Standard_4-3:10\37_Nilfisk Toolbox_Standard_4-3:10</vt:lpwstr>
  </property>
  <property fmtid="{D5CDD505-2E9C-101B-9397-08002B2CF9AE}" pid="11" name="ClassificationContentMarkingFooterText">
    <vt:lpwstr>CONFIDENTIAL AND PROPRIETARY</vt:lpwstr>
  </property>
  <property fmtid="{D5CDD505-2E9C-101B-9397-08002B2CF9AE}" pid="12" name="MediaServiceImageTags">
    <vt:lpwstr/>
  </property>
</Properties>
</file>