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tags/tag48.xml" ContentType="application/vnd.openxmlformats-officedocument.presentationml.tags+xml"/>
  <Override PartName="/ppt/notesSlides/notesSlide3.xml" ContentType="application/vnd.openxmlformats-officedocument.presentationml.notesSlide+xml"/>
  <Override PartName="/ppt/tags/tag4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66" r:id="rId4"/>
    <p:sldMasterId id="2147484084" r:id="rId5"/>
    <p:sldMasterId id="2147484329" r:id="rId6"/>
    <p:sldMasterId id="2147484364" r:id="rId7"/>
  </p:sldMasterIdLst>
  <p:notesMasterIdLst>
    <p:notesMasterId r:id="rId31"/>
  </p:notesMasterIdLst>
  <p:sldIdLst>
    <p:sldId id="2147474387" r:id="rId8"/>
    <p:sldId id="2147474404" r:id="rId9"/>
    <p:sldId id="2147474388" r:id="rId10"/>
    <p:sldId id="2147473843" r:id="rId11"/>
    <p:sldId id="2147473835" r:id="rId12"/>
    <p:sldId id="2147474405" r:id="rId13"/>
    <p:sldId id="2147474402" r:id="rId14"/>
    <p:sldId id="2147473647" r:id="rId15"/>
    <p:sldId id="2147474272" r:id="rId16"/>
    <p:sldId id="2147474390" r:id="rId17"/>
    <p:sldId id="2147474401" r:id="rId18"/>
    <p:sldId id="2147474407" r:id="rId19"/>
    <p:sldId id="2147474406" r:id="rId20"/>
    <p:sldId id="2147474400" r:id="rId21"/>
    <p:sldId id="2147474391" r:id="rId22"/>
    <p:sldId id="2147474392" r:id="rId23"/>
    <p:sldId id="2147474394" r:id="rId24"/>
    <p:sldId id="2147474267" r:id="rId25"/>
    <p:sldId id="2147474395" r:id="rId26"/>
    <p:sldId id="2147474398" r:id="rId27"/>
    <p:sldId id="2147474150" r:id="rId28"/>
    <p:sldId id="2147474397" r:id="rId29"/>
    <p:sldId id="12968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EEE8A8-13E4-8363-9535-1B817DA4A9D6}" name="Martin Troelsgaard" initials="MT" userId="S::mtroelsgaard@Nilfisk.com::2a911867-e2ef-40c2-84ad-05853a3d71de" providerId="AD"/>
  <p188:author id="{46C239B3-11E7-6AB7-4158-3881AC4E8172}" name="Ali Gallaher" initials="AG" userId="Ali Galla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5D6D7"/>
    <a:srgbClr val="19212B"/>
    <a:srgbClr val="003566"/>
    <a:srgbClr val="B4B6B8"/>
    <a:srgbClr val="B9B9B9"/>
    <a:srgbClr val="B3BBC5"/>
    <a:srgbClr val="37AFDA"/>
    <a:srgbClr val="5EB2D4"/>
    <a:srgbClr val="5EB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2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EE17B-78C1-C949-B1DC-1B6FCB1ECBFB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9632-EE7E-3E4F-B9CC-D49DCCB88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1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632-EE7E-3E4F-B9CC-D49DCCB8807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29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632-EE7E-3E4F-B9CC-D49DCCB8807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3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E7665-8F4A-4BBC-911E-0025210C26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82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Relationship Id="rId4" Type="http://schemas.openxmlformats.org/officeDocument/2006/relationships/image" Target="../media/image3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4" Type="http://schemas.openxmlformats.org/officeDocument/2006/relationships/image" Target="../media/image3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4" Type="http://schemas.openxmlformats.org/officeDocument/2006/relationships/image" Target="../media/image3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4" Type="http://schemas.openxmlformats.org/officeDocument/2006/relationships/image" Target="../media/image3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4" Type="http://schemas.openxmlformats.org/officeDocument/2006/relationships/image" Target="../media/image3.em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Relationship Id="rId4" Type="http://schemas.openxmlformats.org/officeDocument/2006/relationships/image" Target="../media/image3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Relationship Id="rId4" Type="http://schemas.openxmlformats.org/officeDocument/2006/relationships/image" Target="../media/image3.emf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4" Type="http://schemas.openxmlformats.org/officeDocument/2006/relationships/image" Target="../media/image3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Relationship Id="rId4" Type="http://schemas.openxmlformats.org/officeDocument/2006/relationships/image" Target="../media/image3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97473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7662684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20697733-079F-44EB-BB99-F56438EC39D0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645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945FD7A-C2DA-4346-A315-75002CE9C8D2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057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DEFBF8F-C480-4AD0-8FDE-E93C0618E24E}" type="datetime1">
              <a:rPr lang="en-US" smtClean="0"/>
              <a:t>11/8/2024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11166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6C1D6501-2C13-4FB1-B45C-CDF2EBB31D81}" type="datetime1">
              <a:rPr lang="en-US" smtClean="0"/>
              <a:t>11/8/2024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68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430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B0FA-F0C9-433F-AB95-E368A63E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E8DC2-4855-4044-944B-DAC677CE0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427AB-C692-4EF4-8E07-A1B2BB6E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36D9-1B7E-4C1C-934D-48C5F37C690D}" type="datetime1">
              <a:rPr lang="en-US" smtClean="0"/>
              <a:t>11/8/2024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2BE9-CD21-42E3-8EC2-8FF42303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MACHINE IS NOT IN ITS FINAL CONFIGURATION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47392-D40D-4BF5-B40B-6D10A249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EA67-8916-45A7-810F-00E9AF0CF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56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702819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93166DE4-D8ED-4474-B2DE-07A082A0AEC8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639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267275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EFEE144E-C2F1-4885-9FBE-87ABDE804506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9165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746620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C8A000E-2E95-4C0F-BD05-22BE4F99BA02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8653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924076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7B2B19F-4E70-488D-A27E-3DBB28128EAD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95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266452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F5C801B-078F-4015-9737-F9AD19CF872E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6457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0CEF652-4920-4A57-88E6-DE01423A82AC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502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041249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C3A96DC-7D2A-4D30-A50A-21BD5AB29F57}" type="datetime1">
              <a:rPr lang="en-US" smtClean="0"/>
              <a:t>11/8/2024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40344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7BCA66C1-30A4-40CD-AC1F-3FE9A3A191F5}" type="datetime1">
              <a:rPr lang="en-US" smtClean="0"/>
              <a:t>11/8/2024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07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64207306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13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F6977CE5-BB60-4A47-B1C4-700E8C6B1A4E}" type="datetime1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8301372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61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4966296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925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39385199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8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587879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764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154405561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83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7637160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5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87311321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354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01046119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873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10312107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055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82389565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88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CCB3C796-0B15-4584-9032-33DCDB81E98B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693224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FD6B7-745C-4F41-86E5-F8EABB2C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3902" y="6529068"/>
            <a:ext cx="216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739633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2B37EBD8-3EF7-4B8E-B2ED-D5788D6609AC}" type="datetime1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D3B88B6B-9AA8-4BE7-8DCA-11F8E046D16B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FD495A09-AF0C-45C5-B0F9-46AC8CEA5E86}" type="datetime1">
              <a:rPr lang="en-US" smtClean="0"/>
              <a:t>11/8/2024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8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6788CA-CA93-4057-AA4F-E34BFEC3E361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2130C71-F010-42B5-BC24-91A8BF75A40F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370382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49F3D9-7707-478A-9F92-30E5EC4B9BF2}" type="datetime1">
              <a:rPr lang="en-US" smtClean="0"/>
              <a:t>11/8/2024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C381748-DC46-4961-80BF-0FE745D44297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450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5AF9D9D-C42F-4486-8973-31801FC57DF1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424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B3AAD0CB-0AC4-44FE-8D53-D2F23D8E679B}" type="datetime1">
              <a:rPr lang="en-US" smtClean="0"/>
              <a:t>11/8/2024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904816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6CF70693-5101-4142-8B71-2E5412325895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930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636957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3512EF8-77F9-4B68-8481-6446E2A90163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2478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383200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0E140F4B-A8BE-4ADE-83BF-1BE3B3E5C082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2642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063945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AE85BE0-DB35-4166-A31F-8620B5A77F08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275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981227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CFC11-B82C-4B39-A5F6-45F233166B47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2926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653764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793D637-2F8F-4AB0-ABB3-5C671E0F4F7C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323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C16B318-E0E5-4508-8C01-D60E721F8CEE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859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63724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B25DCD2-2978-4F33-BCD5-F5217EF24CF8}" type="datetime1">
              <a:rPr lang="en-US" smtClean="0"/>
              <a:t>11/8/2024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8734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14DF9394-0DEA-40AA-BA5F-0211A7B76DF4}" type="datetime1">
              <a:rPr lang="en-US" smtClean="0"/>
              <a:t>11/8/2024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96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5306690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66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B988E7-95F8-4B85-8912-891923CFFB0B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9881920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15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1986816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701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542146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429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651720267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905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4439394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301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6327999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816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003030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329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2834464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796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066351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320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4706905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6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90CD3C-DD9F-475E-AEDB-0E3A72AE95C9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0987146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FD6B7-745C-4F41-86E5-F8EABB2C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3902" y="6529068"/>
            <a:ext cx="216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6282E466-9962-4AE7-AD82-7B464D9F9CD2}" type="datetime1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789B8B0E-8931-4CB8-B4E1-6F48E98E7E2D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A0EB548-A2C5-4923-94BB-E34F5AF4937C}" type="datetime1">
              <a:rPr lang="en-US" smtClean="0"/>
              <a:t>11/8/2024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C54E09-B280-4716-8203-B4C0C73681FF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3B2ADC-F171-9366-5CCF-52AFC6C5B3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CDBAA86-E49F-4E0D-9D43-98D0D299D922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DE31809-1FFD-9B90-291F-E1FDD514F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8621" y="3353522"/>
            <a:ext cx="9824179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FD126F-FF6B-6CDE-2538-B936BFBB0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525" y="2974135"/>
            <a:ext cx="9822472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200"/>
            </a:lvl1pPr>
          </a:lstStyle>
          <a:p>
            <a:r>
              <a:rPr lang="en-US" noProof="0"/>
              <a:t>Insert headline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73646B-37AE-EFE3-5C01-A4B0FDBB9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88CD4B-ACEA-4184-822B-D1A25BD5D200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B95AA1-544C-47AE-980A-6E4C8C293F56}" type="datetime1">
              <a:rPr lang="en-US" smtClean="0"/>
              <a:t>11/8/2024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219075" y="1476376"/>
            <a:ext cx="11791950" cy="4586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8267699" y="1693911"/>
            <a:ext cx="3500167" cy="197391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ADAE502-9C1C-4EA2-8249-2E0CDEA8A0FE}" type="datetime1">
              <a:rPr lang="en-US" smtClean="0"/>
              <a:t>11/8/2024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17BA2A6-0B1E-C7D0-18B9-256D83D9261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67699" y="3878241"/>
            <a:ext cx="3500167" cy="197391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8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421552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65F8F28-964E-4518-860F-BB7F6F20D8F0}" type="datetime1">
              <a:rPr lang="en-US" smtClean="0"/>
              <a:t>11/8/2024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219075" y="1476376"/>
            <a:ext cx="11791950" cy="4586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2C40E7-6E04-4401-973A-0C8177CB7066}" type="datetime1">
              <a:rPr lang="en-US" smtClean="0"/>
              <a:t>11/8/2024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AEE8A8-1C79-4432-98BE-B8ABBE329634}" type="datetime1">
              <a:rPr lang="en-US" smtClean="0"/>
              <a:t>11/8/2024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1C6D027-8629-4A13-B43A-9FA9F8ABCEA5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266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9E2AA373-2380-4345-8339-D91FEBF7925F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020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E07436A-A9E7-47D7-8C04-B07093D994AE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472FE2B-BB13-C718-1D41-4BF10D0768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25193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2314F47-6B17-71C5-16AA-85AA84BA42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3485" y="1525193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B918549-8720-CD00-3B1E-635039B2E3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47544" y="1525193"/>
            <a:ext cx="3559175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28061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72A92E8-9740-430C-BBE6-411778158499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2658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04E81948-4BBD-4D31-BCF3-CC3F103E09D6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489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D3D9943E-99BF-48EF-99B9-11E262B06003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939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ACC59-9FEF-4155-9B75-44A23782F827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0925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07837E0-2D2B-4D6B-B5D2-D1092FDBDF62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854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95F2005-4E06-4675-A476-1BF524EA5682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952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83934B7-A971-4076-8072-5806CB8CCD6E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383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3461D7E-ECC4-4D17-9A14-9DA5857D0EAF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59599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23CB160-47E4-42F2-A4D9-B6A11368A648}" type="datetime1">
              <a:rPr lang="en-US" smtClean="0"/>
              <a:t>11/8/2024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8697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16BDB75C-1E94-4096-9D5C-8C55668D5AF0}" type="datetime1">
              <a:rPr lang="en-US" smtClean="0"/>
              <a:t>11/8/2024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27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2323-22A6-ECC1-B4D6-E7AC19D8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1149C-3A15-D84E-A281-F979DC51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0CD0-085D-4954-B9B8-C745E5E96CF1}" type="datetime1">
              <a:rPr lang="en-US" smtClean="0"/>
              <a:t>11/8/2024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AD3CA-2844-A59E-3E58-41BFA797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0896" y="6529068"/>
            <a:ext cx="2087655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THE MACHINE IS NOT IN ITS FINAL CONFIGURATION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5B7A6-9FC8-AC1E-B45C-0C7DFBA4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2DCC-CB74-4473-9BE4-94A819654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031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0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05F08F65-AC05-4548-919C-6221F023CE98}" type="datetime1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5ADA208-CC91-48D3-8669-B56361DE86E5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846443A6-5BFB-4DA2-8B58-275A067B4421}" type="datetime1">
              <a:rPr lang="en-US" smtClean="0"/>
              <a:t>11/8/2024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9C8792-B471-47DC-9C69-9169A94AB489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990EB64-4AA2-45A6-9773-02DFFBF890A7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609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9FF9F4-D932-4F4D-B182-55CF230A6AF9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2E9B6-811A-4AC4-8DF9-11CB66E87B00}" type="datetime1">
              <a:rPr lang="en-US" smtClean="0"/>
              <a:t>11/8/2024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118059D-0985-4EB7-B24F-AC4DCBE93707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896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97EB058D-B83D-4B60-904A-1545A92FC1EE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0517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ACCD14B-5C08-4863-9C8A-A6F946ABEE54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8929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0DD5294E-B4A9-4200-89C7-80A8D706525A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442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C270A21C-3F03-4364-BBF7-B0E1A1D52D61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63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BA30510-7801-4DB2-959C-E9903B8E638D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5076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8449427-50CE-4F4D-864F-39A96E389335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034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7A3C1B-3D1C-44AB-9E23-0D1C92948377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859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oleObject" Target="../embeddings/oleObject12.bin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ags" Target="../tags/tag13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tags" Target="../tags/tag24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oleObject" Target="../embeddings/oleObject2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oleObject" Target="../embeddings/oleObject36.bin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ags" Target="../tags/tag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1486061724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3" imgW="270" imgH="270" progId="TCLayout.ActiveDocument.1">
                  <p:embed/>
                </p:oleObj>
              </mc:Choice>
              <mc:Fallback>
                <p:oleObj name="Diapositiva think-cell" r:id="rId3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FA326DEE-F1FB-48E2-8ECC-AFA38E1C481D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1E77F2C-B7D9-DCDA-DAB0-6271DB505CF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544456"/>
            <a:ext cx="1797050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9889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87" r:id="rId21"/>
    <p:sldLayoutId id="2147483988" r:id="rId22"/>
    <p:sldLayoutId id="2147483989" r:id="rId23"/>
    <p:sldLayoutId id="2147483990" r:id="rId24"/>
    <p:sldLayoutId id="2147483991" r:id="rId25"/>
    <p:sldLayoutId id="2147483992" r:id="rId26"/>
    <p:sldLayoutId id="2147483993" r:id="rId27"/>
    <p:sldLayoutId id="2147483994" r:id="rId28"/>
    <p:sldLayoutId id="2147483995" r:id="rId29"/>
    <p:sldLayoutId id="2147483996" r:id="rId3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:p15="http://schemas.microsoft.com/office/powerpoint/2012/main" xmlns:p184="http://schemas.microsoft.com/office/powerpoint/2018/4/main" xmlns:a14="http://schemas.microsoft.com/office/drawing/2010/main" xmlns:a16="http://schemas.microsoft.com/office/drawing/2014/main" xmlns:v="urn:schemas-microsoft-com:vml" xmlns="">
      <p:transition>
        <p:fade/>
      </p:transition>
    </mc:Fallback>
  </mc:AlternateContent>
  <p:hf sldNum="0"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83724243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3" imgW="270" imgH="270" progId="TCLayout.ActiveDocument.1">
                  <p:embed/>
                </p:oleObj>
              </mc:Choice>
              <mc:Fallback>
                <p:oleObj name="Diapositiva think-cell" r:id="rId3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C8102F05-875B-45B5-8BCF-9AAF8FB3189D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189817-CF55-FA28-2FD0-A2B08FAC26C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544456"/>
            <a:ext cx="1797050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9672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  <p:sldLayoutId id="2147484102" r:id="rId18"/>
    <p:sldLayoutId id="2147484103" r:id="rId19"/>
    <p:sldLayoutId id="2147484104" r:id="rId20"/>
    <p:sldLayoutId id="2147484105" r:id="rId21"/>
    <p:sldLayoutId id="2147484106" r:id="rId22"/>
    <p:sldLayoutId id="2147484107" r:id="rId23"/>
    <p:sldLayoutId id="2147484108" r:id="rId24"/>
    <p:sldLayoutId id="2147484109" r:id="rId25"/>
    <p:sldLayoutId id="2147484110" r:id="rId26"/>
    <p:sldLayoutId id="2147484111" r:id="rId27"/>
    <p:sldLayoutId id="2147484112" r:id="rId28"/>
    <p:sldLayoutId id="2147484113" r:id="rId29"/>
    <p:sldLayoutId id="2147484114" r:id="rId3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:p15="http://schemas.microsoft.com/office/powerpoint/2012/main" xmlns:p184="http://schemas.microsoft.com/office/powerpoint/2018/4/main" xmlns:a14="http://schemas.microsoft.com/office/drawing/2010/main" xmlns:a16="http://schemas.microsoft.com/office/drawing/2014/main" xmlns:v="urn:schemas-microsoft-com:vml" xmlns="">
      <p:transition>
        <p:fade/>
      </p:transition>
    </mc:Fallback>
  </mc:AlternateContent>
  <p:hf sldNum="0"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7" imgW="270" imgH="270" progId="TCLayout.ActiveDocument.1">
                  <p:embed/>
                </p:oleObj>
              </mc:Choice>
              <mc:Fallback>
                <p:oleObj name="Diapositiva think-cell" r:id="rId27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3DD0834-D5B9-40AD-955C-AAA1BD5FD73B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0968EE-6368-C3A1-7F67-2FEE3430B96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705600"/>
            <a:ext cx="1797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10037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  <p:sldLayoutId id="2147484341" r:id="rId12"/>
    <p:sldLayoutId id="2147484342" r:id="rId13"/>
    <p:sldLayoutId id="2147484343" r:id="rId14"/>
    <p:sldLayoutId id="2147484344" r:id="rId15"/>
    <p:sldLayoutId id="2147484345" r:id="rId16"/>
    <p:sldLayoutId id="2147484346" r:id="rId17"/>
    <p:sldLayoutId id="2147484347" r:id="rId18"/>
    <p:sldLayoutId id="2147484348" r:id="rId19"/>
    <p:sldLayoutId id="2147484349" r:id="rId20"/>
    <p:sldLayoutId id="2147484350" r:id="rId21"/>
    <p:sldLayoutId id="2147484351" r:id="rId22"/>
    <p:sldLayoutId id="2147484352" r:id="rId23"/>
    <p:sldLayoutId id="2147484353" r:id="rId24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:p15="http://schemas.microsoft.com/office/powerpoint/2012/main" xmlns:p184="http://schemas.microsoft.com/office/powerpoint/2018/4/main" xmlns:a14="http://schemas.microsoft.com/office/drawing/2010/main" xmlns:a16="http://schemas.microsoft.com/office/drawing/2014/main" xmlns:v="urn:schemas-microsoft-com:vml" xmlns="">
      <p:transition>
        <p:fade/>
      </p:transition>
    </mc:Fallback>
  </mc:AlternateContent>
  <p:hf sldNum="0"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27" pos="3840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256204143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3" imgW="270" imgH="270" progId="TCLayout.ActiveDocument.1">
                  <p:embed/>
                </p:oleObj>
              </mc:Choice>
              <mc:Fallback>
                <p:oleObj name="Diapositiva think-cell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22D8B7BB-9FDB-46FA-BBFB-244341BBE290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A5343A-A43C-CE9D-1AAF-81FD9EB2F5C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544456"/>
            <a:ext cx="1797050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11434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  <p:sldLayoutId id="2147484382" r:id="rId18"/>
    <p:sldLayoutId id="2147484383" r:id="rId19"/>
    <p:sldLayoutId id="2147484395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:p15="http://schemas.microsoft.com/office/powerpoint/2012/main" xmlns:p184="http://schemas.microsoft.com/office/powerpoint/2018/4/main" xmlns:a14="http://schemas.microsoft.com/office/drawing/2010/main" xmlns:a16="http://schemas.microsoft.com/office/drawing/2014/main" xmlns:v="urn:schemas-microsoft-com:vml" xmlns="">
      <p:transition>
        <p:fade/>
      </p:transition>
    </mc:Fallback>
  </mc:AlternateContent>
  <p:hf sldNum="0"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media" Target="../media/media3.mp4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1.svg"/><Relationship Id="rId5" Type="http://schemas.openxmlformats.org/officeDocument/2006/relationships/slideLayout" Target="../slideLayouts/slideLayout104.xml"/><Relationship Id="rId10" Type="http://schemas.openxmlformats.org/officeDocument/2006/relationships/image" Target="../media/image50.png"/><Relationship Id="rId4" Type="http://schemas.openxmlformats.org/officeDocument/2006/relationships/video" Target="../media/media3.mp4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oleObject" Target="../embeddings/oleObject48.bin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8CE7266F-D7FA-4790-A05B-DDA82B973992}"/>
              </a:ext>
            </a:extLst>
          </p:cNvPr>
          <p:cNvSpPr txBox="1">
            <a:spLocks/>
          </p:cNvSpPr>
          <p:nvPr/>
        </p:nvSpPr>
        <p:spPr>
          <a:xfrm>
            <a:off x="479425" y="3106480"/>
            <a:ext cx="4999160" cy="11699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sz="2400">
                <a:solidFill>
                  <a:schemeClr val="bg1"/>
                </a:solidFill>
              </a:rPr>
              <a:t>SC550</a:t>
            </a:r>
            <a:br>
              <a:rPr>
                <a:solidFill>
                  <a:schemeClr val="bg1"/>
                </a:solidFill>
              </a:rPr>
            </a:br>
            <a:r>
              <a:rPr sz="2400">
                <a:solidFill>
                  <a:schemeClr val="bg1"/>
                </a:solidFill>
                <a:latin typeface="+mn-lt"/>
              </a:rPr>
              <a:t>Apresentação ao client</a:t>
            </a:r>
            <a:endParaRPr lang="en-US" b="0" dirty="0">
              <a:solidFill>
                <a:schemeClr val="bg1"/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49CCA-3906-E90D-17E2-14E9E08DA9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977" y="6449408"/>
            <a:ext cx="1259855" cy="163780"/>
          </a:xfrm>
          <a:prstGeom prst="rect">
            <a:avLst/>
          </a:prstGeom>
        </p:spPr>
      </p:pic>
      <p:pic>
        <p:nvPicPr>
          <p:cNvPr id="2" name="Clip 6_1">
            <a:hlinkClick r:id="" action="ppaction://media"/>
            <a:extLst>
              <a:ext uri="{FF2B5EF4-FFF2-40B4-BE49-F238E27FC236}">
                <a16:creationId xmlns:a16="http://schemas.microsoft.com/office/drawing/2014/main" id="{9B25F13C-5AC6-7EF2-4479-860DBEB4B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dirty="0" err="1"/>
              <a:t>Funcionalidades</a:t>
            </a:r>
            <a:r>
              <a:rPr dirty="0"/>
              <a:t> </a:t>
            </a:r>
            <a:r>
              <a:rPr dirty="0" err="1"/>
              <a:t>centradas</a:t>
            </a:r>
            <a:r>
              <a:rPr dirty="0"/>
              <a:t> no </a:t>
            </a:r>
            <a:r>
              <a:rPr lang="es-ES" dirty="0" err="1"/>
              <a:t>usuário</a:t>
            </a:r>
            <a:endParaRPr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A5D5CCD-9412-E555-1B13-8CF8ECC747A6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 ao cliente da SC550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E95E829-AE67-9977-81AC-6532BA77CC6C}"/>
              </a:ext>
            </a:extLst>
          </p:cNvPr>
          <p:cNvSpPr txBox="1"/>
          <p:nvPr/>
        </p:nvSpPr>
        <p:spPr>
          <a:xfrm>
            <a:off x="411577" y="3429000"/>
            <a:ext cx="35926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Bocal</a:t>
            </a:r>
            <a:r>
              <a:rPr sz="1400" dirty="0">
                <a:solidFill>
                  <a:srgbClr val="28313F"/>
                </a:solidFill>
                <a:latin typeface="Roboto Medium"/>
                <a:cs typeface="Roboto Medium"/>
              </a:rPr>
              <a:t> </a:t>
            </a: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durável</a:t>
            </a:r>
            <a:r>
              <a:rPr sz="1400" dirty="0">
                <a:solidFill>
                  <a:srgbClr val="28313F"/>
                </a:solidFill>
                <a:latin typeface="Roboto Medium"/>
                <a:cs typeface="Roboto Medium"/>
              </a:rPr>
              <a:t> e </a:t>
            </a: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leve</a:t>
            </a:r>
            <a:r>
              <a:rPr sz="1400" dirty="0">
                <a:solidFill>
                  <a:srgbClr val="28313F"/>
                </a:solidFill>
                <a:latin typeface="Roboto Medium"/>
                <a:cs typeface="Roboto Medium"/>
              </a:rPr>
              <a:t> de </a:t>
            </a: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fácil</a:t>
            </a:r>
            <a:r>
              <a:rPr sz="1400" dirty="0">
                <a:solidFill>
                  <a:srgbClr val="28313F"/>
                </a:solidFill>
                <a:latin typeface="Roboto Medium"/>
                <a:cs typeface="Roboto Medium"/>
              </a:rPr>
              <a:t> </a:t>
            </a: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utilização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1023967">
              <a:defRPr/>
            </a:pPr>
            <a:r>
              <a:rPr lang="pt-BR" sz="1200" dirty="0">
                <a:solidFill>
                  <a:srgbClr val="28313F"/>
                </a:solidFill>
                <a:latin typeface="Roboto Light"/>
              </a:rPr>
              <a:t>Fabricado em plástico durável, testado em condições reais. Pontos de contacto para torção e puxar, facilmente removíveis</a:t>
            </a:r>
            <a:endParaRPr lang="en-US" altLang="zh-CN" sz="1200" dirty="0">
              <a:solidFill>
                <a:srgbClr val="28313F"/>
              </a:solidFill>
              <a:latin typeface="Roboto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B2674-454B-E195-8ABA-AADBE9ECF7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396" y="0"/>
            <a:ext cx="7274340" cy="45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dirty="0" err="1"/>
              <a:t>Funcionalidades</a:t>
            </a:r>
            <a:r>
              <a:rPr dirty="0"/>
              <a:t> </a:t>
            </a:r>
            <a:r>
              <a:rPr dirty="0" err="1"/>
              <a:t>centradas</a:t>
            </a:r>
            <a:r>
              <a:rPr dirty="0"/>
              <a:t> no</a:t>
            </a:r>
            <a:r>
              <a:rPr lang="es-ES" dirty="0"/>
              <a:t> </a:t>
            </a:r>
            <a:r>
              <a:rPr lang="es-ES" dirty="0" err="1"/>
              <a:t>usuário</a:t>
            </a:r>
            <a:r>
              <a:rPr dirty="0"/>
              <a:t> 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1829557-9725-9175-00ED-BBD97B8ABDEC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 ao cliente da SC550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4883E1CF-6036-7B3B-FF42-C5A946D3FC22}"/>
              </a:ext>
            </a:extLst>
          </p:cNvPr>
          <p:cNvSpPr txBox="1"/>
          <p:nvPr/>
        </p:nvSpPr>
        <p:spPr>
          <a:xfrm>
            <a:off x="614511" y="3099062"/>
            <a:ext cx="3124205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>
                <a:solidFill>
                  <a:srgbClr val="28313F"/>
                </a:solidFill>
                <a:latin typeface="Roboto Medium"/>
                <a:cs typeface="Roboto Medium"/>
              </a:rPr>
              <a:t>Travão eletrónico automático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1023967">
              <a:defRPr/>
            </a:pPr>
            <a:r>
              <a:rPr sz="1200">
                <a:solidFill>
                  <a:srgbClr val="000000"/>
                </a:solidFill>
                <a:latin typeface="Roboto Light"/>
              </a:rPr>
              <a:t>Permite uma limpeza segura em declives até 10% (como, por exemplo, rampas para deficientes)</a:t>
            </a:r>
            <a:endParaRPr lang="en-US" altLang="zh-CN" sz="1200" b="0" i="0" u="non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defTabSz="1023967">
              <a:defRPr/>
            </a:pPr>
            <a:endParaRPr lang="en-US" altLang="zh-CN" sz="1200" strike="sngStrike" dirty="0">
              <a:solidFill>
                <a:srgbClr val="FF0000"/>
              </a:solidFill>
              <a:ea typeface="Roboto Light"/>
              <a:cs typeface="Roboto Light"/>
            </a:endParaRPr>
          </a:p>
        </p:txBody>
      </p:sp>
      <p:pic>
        <p:nvPicPr>
          <p:cNvPr id="11" name="Picture 10" descr="A machine with wheels and a handle&#10;&#10;Description automatically generated">
            <a:extLst>
              <a:ext uri="{FF2B5EF4-FFF2-40B4-BE49-F238E27FC236}">
                <a16:creationId xmlns:a16="http://schemas.microsoft.com/office/drawing/2014/main" id="{2AADA1DD-C5E5-31B0-81EC-884323986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174" y="0"/>
            <a:ext cx="10273281" cy="64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7162E2-135E-4C9E-1356-2702435CF1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2381" y="-53911"/>
            <a:ext cx="11938379" cy="6337235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43DCDA7A-266B-CF1D-CEB8-7A95CE7D19EE}"/>
              </a:ext>
            </a:extLst>
          </p:cNvPr>
          <p:cNvSpPr txBox="1"/>
          <p:nvPr/>
        </p:nvSpPr>
        <p:spPr>
          <a:xfrm>
            <a:off x="479425" y="2905054"/>
            <a:ext cx="2794383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effectLst/>
                <a:latin typeface="+mj-lt"/>
                <a:cs typeface="+mn-cs"/>
              </a:rPr>
              <a:t>Fim de turno fácil 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>
                <a:latin typeface="Roboto Light"/>
              </a:rPr>
              <a:t>T</a:t>
            </a:r>
            <a:r>
              <a:rPr sz="1200" u="none" cap="none">
                <a:effectLst/>
                <a:latin typeface="Roboto Light"/>
                <a:cs typeface="+mn-cs"/>
              </a:rPr>
              <a:t>ampa permanece aberta para secagem, tabuleiro de resíduos facilmente removível</a:t>
            </a:r>
            <a:r>
              <a:rPr sz="1200" cap="none">
                <a:effectLst/>
                <a:latin typeface="Roboto Light"/>
                <a:cs typeface="+mn-cs"/>
              </a:rPr>
              <a:t>.</a:t>
            </a:r>
            <a:endParaRPr lang="en-US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dirty="0" err="1"/>
              <a:t>Funcionalidades</a:t>
            </a:r>
            <a:r>
              <a:rPr dirty="0"/>
              <a:t> </a:t>
            </a:r>
            <a:r>
              <a:rPr dirty="0" err="1"/>
              <a:t>centradas</a:t>
            </a:r>
            <a:r>
              <a:rPr dirty="0"/>
              <a:t> no </a:t>
            </a:r>
            <a:r>
              <a:rPr lang="es-ES" dirty="0" err="1"/>
              <a:t>usuário</a:t>
            </a:r>
            <a:endParaRPr dirty="0"/>
          </a:p>
        </p:txBody>
      </p:sp>
      <p:pic>
        <p:nvPicPr>
          <p:cNvPr id="13" name="Picture 12" descr="A white and black beaker with three dots&#10;&#10;Description automatically generated">
            <a:extLst>
              <a:ext uri="{FF2B5EF4-FFF2-40B4-BE49-F238E27FC236}">
                <a16:creationId xmlns:a16="http://schemas.microsoft.com/office/drawing/2014/main" id="{E144FE9C-AD1A-6002-65C0-65460B2DAE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847" y="5263192"/>
            <a:ext cx="521768" cy="621517"/>
          </a:xfrm>
          <a:prstGeom prst="rect">
            <a:avLst/>
          </a:prstGeom>
        </p:spPr>
      </p:pic>
      <p:pic>
        <p:nvPicPr>
          <p:cNvPr id="15" name="Picture 14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9D6E51B4-21A2-1BE7-4365-AEA96AF888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34" y="5259620"/>
            <a:ext cx="621517" cy="621517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A6F069B-2749-2DD3-3EC5-AC746A7F9496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 ao cliente da SC550</a:t>
            </a:r>
          </a:p>
        </p:txBody>
      </p:sp>
    </p:spTree>
    <p:extLst>
      <p:ext uri="{BB962C8B-B14F-4D97-AF65-F5344CB8AC3E}">
        <p14:creationId xmlns:p14="http://schemas.microsoft.com/office/powerpoint/2010/main" val="32597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t>Capacidade de serviço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1834DA08-97F7-1E5C-4098-0D57FE2382B1}"/>
              </a:ext>
            </a:extLst>
          </p:cNvPr>
          <p:cNvSpPr txBox="1"/>
          <p:nvPr/>
        </p:nvSpPr>
        <p:spPr>
          <a:xfrm>
            <a:off x="614511" y="2359435"/>
            <a:ext cx="268827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 dirty="0" err="1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Resistência</a:t>
            </a:r>
            <a:endParaRPr sz="1400" u="none" strike="noStrike" cap="none" dirty="0">
              <a:solidFill>
                <a:srgbClr val="28313F"/>
              </a:solidFill>
              <a:effectLst/>
              <a:latin typeface="Roboto Medium"/>
              <a:cs typeface="Roboto Medium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200" dirty="0"/>
              <a:t>Projetada para suportar um uso intensivo, com componentes facilmente substituíveis que estão sujeitos a um desgaste significativo, como dobradiças e grampos.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.</a:t>
            </a: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B402AF16-4A68-82B8-28BB-CF28463B1DC1}"/>
              </a:ext>
            </a:extLst>
          </p:cNvPr>
          <p:cNvSpPr txBox="1"/>
          <p:nvPr/>
        </p:nvSpPr>
        <p:spPr>
          <a:xfrm>
            <a:off x="9098428" y="2359435"/>
            <a:ext cx="268827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Manutenção fácil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Registo de erros simples de absorver, fácil acesso a peças passíveis de manutenção.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1200" dirty="0">
              <a:solidFill>
                <a:srgbClr val="28313F"/>
              </a:solidFill>
              <a:latin typeface="Roboto Light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Orientação para tratamento de erros.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1200" dirty="0">
              <a:solidFill>
                <a:srgbClr val="28313F"/>
              </a:solidFill>
              <a:latin typeface="Roboto Light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Manual de serviço na máquina.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D42B17F-74E9-0BEE-C54C-ACEA318C16C5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 ao cliente da SC550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D4333-CCD2-63DF-EBCF-07C5849D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013" y="220878"/>
            <a:ext cx="7004211" cy="614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dirty="0" err="1"/>
              <a:t>Funcionalidades</a:t>
            </a:r>
            <a:r>
              <a:rPr dirty="0"/>
              <a:t> </a:t>
            </a:r>
            <a:r>
              <a:rPr dirty="0" err="1"/>
              <a:t>centradas</a:t>
            </a:r>
            <a:r>
              <a:rPr dirty="0"/>
              <a:t> no </a:t>
            </a:r>
            <a:r>
              <a:rPr lang="es-ES" dirty="0" err="1"/>
              <a:t>usuário</a:t>
            </a:r>
            <a:endParaRPr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0D1B09A-78A4-A1E4-365F-D4F46D7F01FB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 ao cliente da SC550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EBEFDFB-B8ED-2FD0-ACEA-B770E5DEEF0D}"/>
              </a:ext>
            </a:extLst>
          </p:cNvPr>
          <p:cNvSpPr txBox="1"/>
          <p:nvPr/>
        </p:nvSpPr>
        <p:spPr>
          <a:xfrm>
            <a:off x="614511" y="2216394"/>
            <a:ext cx="31242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400" dirty="0">
                <a:solidFill>
                  <a:srgbClr val="28313F"/>
                </a:solidFill>
                <a:latin typeface="Roboto Medium"/>
                <a:cs typeface="Roboto Medium"/>
              </a:rPr>
              <a:t>Compartimento </a:t>
            </a:r>
            <a:r>
              <a:rPr lang="es-ES" sz="1400" dirty="0" err="1">
                <a:solidFill>
                  <a:srgbClr val="28313F"/>
                </a:solidFill>
                <a:latin typeface="Roboto Medium"/>
                <a:cs typeface="Roboto Medium"/>
              </a:rPr>
              <a:t>Nilfisk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1023967">
              <a:defRPr/>
            </a:pP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Com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espaço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para </a:t>
            </a:r>
            <a:r>
              <a:rPr lang="es-ES"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guardar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uma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garrafa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de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água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.</a:t>
            </a: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BF64244D-725E-AC71-F341-A7776B4B4252}"/>
              </a:ext>
            </a:extLst>
          </p:cNvPr>
          <p:cNvSpPr txBox="1"/>
          <p:nvPr/>
        </p:nvSpPr>
        <p:spPr>
          <a:xfrm>
            <a:off x="614511" y="3811909"/>
            <a:ext cx="39388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cap="none" dirty="0" err="1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Desencaixar</a:t>
            </a:r>
            <a:r>
              <a:rPr sz="1400" u="none" cap="none" dirty="0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 o </a:t>
            </a:r>
            <a:r>
              <a:rPr sz="1400" u="none" cap="none" dirty="0" err="1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gancho</a:t>
            </a:r>
            <a:r>
              <a:rPr sz="1400" cap="none" dirty="0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 </a:t>
            </a:r>
            <a:r>
              <a:rPr sz="1400" dirty="0">
                <a:solidFill>
                  <a:srgbClr val="28313F"/>
                </a:solidFill>
                <a:latin typeface="Roboto Medium"/>
                <a:cs typeface="Roboto Medium"/>
              </a:rPr>
              <a:t>de </a:t>
            </a: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secagem</a:t>
            </a:r>
            <a:r>
              <a:rPr sz="1400" dirty="0">
                <a:solidFill>
                  <a:srgbClr val="28313F"/>
                </a:solidFill>
                <a:latin typeface="Roboto Medium"/>
                <a:cs typeface="Roboto Medium"/>
              </a:rPr>
              <a:t> do </a:t>
            </a: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esguicho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1023967">
              <a:defRPr/>
            </a:pP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Orientado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para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voltar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a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encaixar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para fora do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caminho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para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evitar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danos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.</a:t>
            </a:r>
          </a:p>
        </p:txBody>
      </p:sp>
      <p:pic>
        <p:nvPicPr>
          <p:cNvPr id="8" name="Immagine 7" descr="Immagine che contiene macchina, Ricambio auto, videocamera/fotocamera&#10;&#10;Descrizione generata automaticamente">
            <a:extLst>
              <a:ext uri="{FF2B5EF4-FFF2-40B4-BE49-F238E27FC236}">
                <a16:creationId xmlns:a16="http://schemas.microsoft.com/office/drawing/2014/main" id="{E456B90F-491B-2A38-363F-DC671549AB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657" y="238125"/>
            <a:ext cx="8187813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74D39E-F03E-309B-E2EE-E8F2355FCEB5}"/>
              </a:ext>
            </a:extLst>
          </p:cNvPr>
          <p:cNvSpPr/>
          <p:nvPr/>
        </p:nvSpPr>
        <p:spPr>
          <a:xfrm>
            <a:off x="0" y="0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D74E67-5F81-D4CD-06BF-5860672F0E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471" y="-1"/>
            <a:ext cx="9317529" cy="6858001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3B4DF678-969B-2636-7A0D-FC4E2BDEB101}"/>
              </a:ext>
            </a:extLst>
          </p:cNvPr>
          <p:cNvSpPr txBox="1"/>
          <p:nvPr/>
        </p:nvSpPr>
        <p:spPr>
          <a:xfrm>
            <a:off x="526992" y="2875002"/>
            <a:ext cx="38752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Complemento compatível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Guarde tudo o que precisa na máquina – reduza as deslocações para o armário de limpeza, aumente a produtividade.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8A35E1D-AF11-4925-B7D7-8BEB800FEE3F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2865356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>
                <a:effectLst/>
                <a:latin typeface="Roboto Light"/>
                <a:cs typeface="+mn-cs"/>
              </a:rPr>
              <a:t>Design final da SC550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F8212D2E-8231-C60E-4C72-86F08208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dirty="0" err="1"/>
              <a:t>Funcionalidades</a:t>
            </a:r>
            <a:r>
              <a:rPr dirty="0"/>
              <a:t> </a:t>
            </a:r>
            <a:r>
              <a:rPr dirty="0" err="1"/>
              <a:t>centradas</a:t>
            </a:r>
            <a:r>
              <a:rPr dirty="0"/>
              <a:t> no</a:t>
            </a:r>
            <a:r>
              <a:rPr lang="es-ES" dirty="0"/>
              <a:t> </a:t>
            </a:r>
            <a:r>
              <a:rPr lang="es-ES" dirty="0" err="1"/>
              <a:t>usuário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46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309821-84C9-21D5-EB05-30D1950B9053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BCFAD-3D96-7C5E-27AA-9B796B99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1630" y="989643"/>
            <a:ext cx="4980370" cy="5293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7685D-7BCC-C16F-F070-085C9BAD8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930" y="989644"/>
            <a:ext cx="5289706" cy="5293679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EFE69308-9EF2-EC1E-BA25-BBB351B81255}"/>
              </a:ext>
            </a:extLst>
          </p:cNvPr>
          <p:cNvSpPr txBox="1"/>
          <p:nvPr/>
        </p:nvSpPr>
        <p:spPr>
          <a:xfrm>
            <a:off x="489902" y="1569272"/>
            <a:ext cx="2492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Mangueira de extensão de enchimento frontal.</a:t>
            </a: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2AB1A29C-75A3-521F-03BF-B4B0553927BF}"/>
              </a:ext>
            </a:extLst>
          </p:cNvPr>
          <p:cNvSpPr txBox="1"/>
          <p:nvPr/>
        </p:nvSpPr>
        <p:spPr>
          <a:xfrm>
            <a:off x="6520901" y="1569271"/>
            <a:ext cx="2492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Ligação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da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mangueira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de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enchimento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automático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758D073-DD3E-86AF-83AB-1B06B53E42DC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2865356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 dirty="0">
                <a:effectLst/>
                <a:latin typeface="Roboto Light"/>
                <a:cs typeface="+mn-cs"/>
              </a:rPr>
              <a:t>Design final da SC550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D66AA3FC-09D1-712F-ADD0-9F3AA7B6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85863"/>
            <a:ext cx="11712575" cy="388013"/>
          </a:xfrm>
        </p:spPr>
        <p:txBody>
          <a:bodyPr/>
          <a:lstStyle/>
          <a:p>
            <a:r>
              <a:rPr dirty="0" err="1"/>
              <a:t>Funcionalidades</a:t>
            </a:r>
            <a:r>
              <a:rPr dirty="0"/>
              <a:t> </a:t>
            </a:r>
            <a:r>
              <a:rPr dirty="0" err="1"/>
              <a:t>centradas</a:t>
            </a:r>
            <a:r>
              <a:rPr dirty="0"/>
              <a:t> no </a:t>
            </a:r>
            <a:r>
              <a:rPr lang="es-ES" dirty="0" err="1"/>
              <a:t>usuário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90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035705BE-9B28-CB8E-6561-5D6DD8D713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43791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59" imgH="360" progId="TCLayout.ActiveDocument.1">
                  <p:embed/>
                </p:oleObj>
              </mc:Choice>
              <mc:Fallback>
                <p:oleObj name="Diapositiva think-cell" r:id="rId3" imgW="359" imgH="360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5705BE-9B28-CB8E-6561-5D6DD8D713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">
            <a:extLst>
              <a:ext uri="{FF2B5EF4-FFF2-40B4-BE49-F238E27FC236}">
                <a16:creationId xmlns:a16="http://schemas.microsoft.com/office/drawing/2014/main" id="{664FD7CB-191D-3BC5-D7F2-5043F20A796B}"/>
              </a:ext>
            </a:extLst>
          </p:cNvPr>
          <p:cNvSpPr/>
          <p:nvPr/>
        </p:nvSpPr>
        <p:spPr>
          <a:xfrm>
            <a:off x="0" y="0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6471F-83B2-3FCC-94B7-E508FF4119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218" y="1527580"/>
            <a:ext cx="5979358" cy="47386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D19751-8170-5394-E76B-465E17A0D593}"/>
              </a:ext>
            </a:extLst>
          </p:cNvPr>
          <p:cNvSpPr/>
          <p:nvPr/>
        </p:nvSpPr>
        <p:spPr>
          <a:xfrm>
            <a:off x="6566702" y="2231872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273F79-E532-6BF7-46C9-178C9D0D1D01}"/>
              </a:ext>
            </a:extLst>
          </p:cNvPr>
          <p:cNvSpPr/>
          <p:nvPr/>
        </p:nvSpPr>
        <p:spPr>
          <a:xfrm>
            <a:off x="6530449" y="1647343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F72B74-3C20-DB34-89F1-338B487D5516}"/>
              </a:ext>
            </a:extLst>
          </p:cNvPr>
          <p:cNvSpPr/>
          <p:nvPr/>
        </p:nvSpPr>
        <p:spPr>
          <a:xfrm>
            <a:off x="7298226" y="2701681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8CED0B-AF63-29CE-41A1-DEFEDB1BE4EE}"/>
              </a:ext>
            </a:extLst>
          </p:cNvPr>
          <p:cNvSpPr/>
          <p:nvPr/>
        </p:nvSpPr>
        <p:spPr>
          <a:xfrm>
            <a:off x="7518601" y="3327650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01ADB5-D3D5-4358-F05B-20C0F0D5C7E4}"/>
              </a:ext>
            </a:extLst>
          </p:cNvPr>
          <p:cNvSpPr/>
          <p:nvPr/>
        </p:nvSpPr>
        <p:spPr>
          <a:xfrm>
            <a:off x="7585963" y="4421823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1EEA5-A42B-A96C-D715-4A52D98C04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453" y="996778"/>
            <a:ext cx="5455753" cy="55901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21DAE73-DC96-A320-ABB7-7E8A7780409B}"/>
              </a:ext>
            </a:extLst>
          </p:cNvPr>
          <p:cNvSpPr/>
          <p:nvPr/>
        </p:nvSpPr>
        <p:spPr>
          <a:xfrm>
            <a:off x="4699223" y="4999183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BA5B8A-553A-0D11-D8DB-9C259DA46949}"/>
              </a:ext>
            </a:extLst>
          </p:cNvPr>
          <p:cNvSpPr/>
          <p:nvPr/>
        </p:nvSpPr>
        <p:spPr>
          <a:xfrm>
            <a:off x="4930753" y="4876311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6A67D4-CD7D-5E01-DEF9-042AB1774E0C}"/>
              </a:ext>
            </a:extLst>
          </p:cNvPr>
          <p:cNvSpPr/>
          <p:nvPr/>
        </p:nvSpPr>
        <p:spPr>
          <a:xfrm>
            <a:off x="5276016" y="2003960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E4AFBB-8442-B994-E030-2C5AF920A236}"/>
              </a:ext>
            </a:extLst>
          </p:cNvPr>
          <p:cNvSpPr/>
          <p:nvPr/>
        </p:nvSpPr>
        <p:spPr>
          <a:xfrm>
            <a:off x="2592734" y="2387530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88F39BF-6609-36F2-43FB-57A79E4CF837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10258768" cy="37645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sz="1800"/>
              <a:t>Áreas destacadas com as quais interagir.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D0E7BFC8-6399-E911-F896-C068EBF24230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t>Pontos de contacto informativos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v="urn:schemas-microsoft-com:vml" xmlns:a16="http://schemas.microsoft.com/office/drawing/2014/main"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76171B-1D71-C399-A600-872989B93B0A}"/>
              </a:ext>
            </a:extLst>
          </p:cNvPr>
          <p:cNvSpPr/>
          <p:nvPr/>
        </p:nvSpPr>
        <p:spPr>
          <a:xfrm>
            <a:off x="0" y="0"/>
            <a:ext cx="12192000" cy="6283320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99A91-0C08-8C90-EBD9-E07273695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9513"/>
            <a:ext cx="9713626" cy="5493808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CED0618C-DC88-8206-DDFC-B645DCA71310}"/>
              </a:ext>
            </a:extLst>
          </p:cNvPr>
          <p:cNvSpPr txBox="1"/>
          <p:nvPr/>
        </p:nvSpPr>
        <p:spPr>
          <a:xfrm>
            <a:off x="7070550" y="1828257"/>
            <a:ext cx="438071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Ecrã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de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alta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qualidade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de 7".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/>
              <a:t>Entrada através de teclado para reconhecer os usuários e evitar a perda do controle remoto ou da chave.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 err="1"/>
              <a:t>Pré</a:t>
            </a:r>
            <a:r>
              <a:rPr lang="pt-BR" sz="1200" dirty="0"/>
              <a:t>-configurações programáveis no menu de acesso do usuário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/>
              <a:t>Projetado para diferentes níveis de habilidade do usuário.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Dial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intuitivo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e membrana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tátil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.</a:t>
            </a:r>
            <a:endParaRPr lang="es-ES" sz="1200" u="none" strike="noStrike" cap="none" dirty="0">
              <a:solidFill>
                <a:srgbClr val="28313F"/>
              </a:solidFill>
              <a:effectLst/>
              <a:latin typeface="Roboto Light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200" u="none" strike="noStrike" cap="none" dirty="0">
              <a:solidFill>
                <a:srgbClr val="28313F"/>
              </a:solidFill>
              <a:effectLst/>
              <a:latin typeface="Roboto Light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/>
              <a:t>Controles no </a:t>
            </a:r>
            <a:r>
              <a:rPr lang="es-ES" sz="1200" dirty="0" err="1"/>
              <a:t>ecrã</a:t>
            </a:r>
            <a:r>
              <a:rPr lang="es-ES" sz="1200" dirty="0"/>
              <a:t> </a:t>
            </a:r>
            <a:r>
              <a:rPr lang="pt-BR" sz="1200" dirty="0"/>
              <a:t> ocultos até o momento de uso para simplificar a sua utilização em diferentes variantes.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Controle remoto de </a:t>
            </a:r>
            <a:r>
              <a:rPr lang="es-ES"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velocidade</a:t>
            </a:r>
            <a:endParaRPr sz="1200" u="none" strike="noStrike" cap="none" dirty="0">
              <a:solidFill>
                <a:srgbClr val="28313F"/>
              </a:solidFill>
              <a:effectLst/>
              <a:latin typeface="Roboto Light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indent="-285750" defTabSz="1023967">
              <a:buFont typeface="Arial" panose="020B0604020202020204" pitchFamily="34" charset="0"/>
              <a:buChar char="•"/>
              <a:defRPr/>
            </a:pPr>
            <a:r>
              <a:rPr sz="1200" dirty="0" err="1">
                <a:solidFill>
                  <a:srgbClr val="28313F"/>
                </a:solidFill>
                <a:latin typeface="Roboto Light"/>
              </a:rPr>
              <a:t>Botão</a:t>
            </a:r>
            <a:r>
              <a:rPr sz="1200" dirty="0">
                <a:solidFill>
                  <a:srgbClr val="28313F"/>
                </a:solidFill>
                <a:latin typeface="Roboto Light"/>
              </a:rPr>
              <a:t> </a:t>
            </a:r>
            <a:r>
              <a:rPr sz="1200" dirty="0">
                <a:solidFill>
                  <a:srgbClr val="000000"/>
                </a:solidFill>
                <a:latin typeface="Roboto Light"/>
              </a:rPr>
              <a:t>de </a:t>
            </a:r>
            <a:r>
              <a:rPr sz="1200" dirty="0" err="1">
                <a:solidFill>
                  <a:srgbClr val="000000"/>
                </a:solidFill>
                <a:latin typeface="Roboto Light"/>
              </a:rPr>
              <a:t>impulso</a:t>
            </a:r>
            <a:r>
              <a:rPr sz="1200" dirty="0">
                <a:solidFill>
                  <a:srgbClr val="000000"/>
                </a:solidFill>
                <a:latin typeface="Roboto Light"/>
              </a:rPr>
              <a:t> de </a:t>
            </a:r>
            <a:r>
              <a:rPr sz="1200" dirty="0" err="1">
                <a:solidFill>
                  <a:srgbClr val="000000"/>
                </a:solidFill>
                <a:latin typeface="Roboto Light"/>
              </a:rPr>
              <a:t>limpeza</a:t>
            </a:r>
            <a:r>
              <a:rPr sz="1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sz="1200" dirty="0" err="1">
                <a:solidFill>
                  <a:srgbClr val="28313F"/>
                </a:solidFill>
                <a:latin typeface="Roboto Light"/>
              </a:rPr>
              <a:t>tátil</a:t>
            </a:r>
            <a:r>
              <a:rPr sz="1200" dirty="0">
                <a:solidFill>
                  <a:srgbClr val="28313F"/>
                </a:solidFill>
                <a:latin typeface="Roboto Light"/>
              </a:rPr>
              <a:t>.</a:t>
            </a:r>
            <a:endParaRPr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5AA22A-DF71-09E9-711D-5DE3C8B4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dirty="0"/>
              <a:t>Interface do </a:t>
            </a:r>
            <a:r>
              <a:rPr lang="es-ES" dirty="0" err="1"/>
              <a:t>usuário</a:t>
            </a:r>
            <a:r>
              <a:rPr dirty="0"/>
              <a:t> </a:t>
            </a:r>
            <a:r>
              <a:rPr dirty="0" err="1"/>
              <a:t>otimizada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E900DB19-D58A-2BEA-5549-E05E94F1A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t>SC550</a:t>
            </a:r>
          </a:p>
        </p:txBody>
      </p:sp>
    </p:spTree>
    <p:extLst>
      <p:ext uri="{BB962C8B-B14F-4D97-AF65-F5344CB8AC3E}">
        <p14:creationId xmlns:p14="http://schemas.microsoft.com/office/powerpoint/2010/main" val="25917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519C5C-C1AF-AD82-0709-770411D9F2DB}"/>
              </a:ext>
            </a:extLst>
          </p:cNvPr>
          <p:cNvSpPr/>
          <p:nvPr/>
        </p:nvSpPr>
        <p:spPr>
          <a:xfrm>
            <a:off x="-14110" y="-1"/>
            <a:ext cx="12214364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id="{0A70CA51-41AA-81A4-0C3F-566FC427C059}"/>
              </a:ext>
            </a:extLst>
          </p:cNvPr>
          <p:cNvSpPr txBox="1"/>
          <p:nvPr/>
        </p:nvSpPr>
        <p:spPr>
          <a:xfrm>
            <a:off x="8162793" y="3429000"/>
            <a:ext cx="27929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+mj-lt"/>
                <a:cs typeface="+mn-cs"/>
              </a:rPr>
              <a:t>Ajuda a bordo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Guias passo a passo. Código QR para digitalizar e ver conteúdos de vídeo.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4F4EAB9C-8152-877B-0F4C-6907B6F1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t>Ajuda a bordo</a:t>
            </a:r>
            <a:endParaRPr lang="en-US">
              <a:solidFill>
                <a:srgbClr val="10111C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86AE70B-1DBA-BEAD-2531-166B84AB4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t>SC550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B3BFB-1D55-3345-F004-5728038FFB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"/>
          <a:stretch/>
        </p:blipFill>
        <p:spPr>
          <a:xfrm>
            <a:off x="-14110" y="579243"/>
            <a:ext cx="8497398" cy="57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AEA3E6F-C833-995E-0067-E2F7B29F13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995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59" imgH="360" progId="TCLayout.ActiveDocument.1">
                  <p:embed/>
                </p:oleObj>
              </mc:Choice>
              <mc:Fallback>
                <p:oleObj name="Diapositiva think-cell" r:id="rId3" imgW="359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AEA3E6F-C833-995E-0067-E2F7B29F1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 descr="Immagine che contiene videocamera/fotocamera, giocattolo&#10;&#10;Descrizione generata automaticamente">
            <a:extLst>
              <a:ext uri="{FF2B5EF4-FFF2-40B4-BE49-F238E27FC236}">
                <a16:creationId xmlns:a16="http://schemas.microsoft.com/office/drawing/2014/main" id="{8FD98AE5-F872-2C03-D702-D9A49ABEC4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17" y="1250333"/>
            <a:ext cx="5201497" cy="5274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EB64D-B574-5EB2-6FFA-E9997CCAC9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5853" y="780878"/>
            <a:ext cx="8935934" cy="5582632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 vert="horz"/>
          <a:lstStyle/>
          <a:p>
            <a:r>
              <a:rPr lang="es-ES" altLang="es-ES" dirty="0" err="1"/>
              <a:t>Traduzindo</a:t>
            </a:r>
            <a:r>
              <a:rPr lang="es-ES" altLang="es-ES" dirty="0"/>
              <a:t> </a:t>
            </a:r>
            <a:r>
              <a:rPr lang="es-ES" altLang="es-ES" dirty="0" err="1"/>
              <a:t>insights</a:t>
            </a:r>
            <a:r>
              <a:rPr lang="es-ES" altLang="es-ES" dirty="0"/>
              <a:t> em </a:t>
            </a:r>
            <a:r>
              <a:rPr lang="es-ES" altLang="es-ES" dirty="0" err="1"/>
              <a:t>ótimos</a:t>
            </a:r>
            <a:r>
              <a:rPr lang="es-ES" altLang="es-ES" dirty="0"/>
              <a:t> resultados de </a:t>
            </a:r>
            <a:r>
              <a:rPr lang="es-ES" altLang="es-ES" dirty="0" err="1"/>
              <a:t>experiência</a:t>
            </a:r>
            <a:br>
              <a:rPr kumimoji="0" lang="es-ES" altLang="es-E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AF43CA4-4B60-02B6-7096-7C3B060D2D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449" y="980663"/>
            <a:ext cx="11235102" cy="376456"/>
          </a:xfrm>
        </p:spPr>
        <p:txBody>
          <a:bodyPr/>
          <a:lstStyle/>
          <a:p>
            <a:r>
              <a:rPr lang="es-ES" altLang="es-ES" dirty="0" err="1"/>
              <a:t>Seguindo</a:t>
            </a:r>
            <a:r>
              <a:rPr lang="es-ES" altLang="es-ES" dirty="0"/>
              <a:t> </a:t>
            </a:r>
            <a:r>
              <a:rPr lang="es-ES" altLang="es-ES" dirty="0" err="1"/>
              <a:t>estratégias</a:t>
            </a:r>
            <a:r>
              <a:rPr lang="es-ES" altLang="es-ES" dirty="0"/>
              <a:t> de </a:t>
            </a:r>
            <a:r>
              <a:rPr lang="es-ES" altLang="es-ES" dirty="0" err="1"/>
              <a:t>design</a:t>
            </a:r>
            <a:r>
              <a:rPr lang="es-ES" altLang="es-ES" dirty="0"/>
              <a:t> físico, digital e de </a:t>
            </a:r>
            <a:r>
              <a:rPr lang="es-ES" altLang="es-ES" dirty="0" err="1"/>
              <a:t>experiência</a:t>
            </a:r>
            <a:r>
              <a:rPr lang="es-ES" altLang="es-ES" dirty="0"/>
              <a:t> do </a:t>
            </a:r>
            <a:r>
              <a:rPr lang="es-ES" altLang="es-ES" dirty="0" err="1"/>
              <a:t>usuário</a:t>
            </a:r>
            <a:endParaRPr lang="es-ES" altLang="es-ES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96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v="urn:schemas-microsoft-com:vml" xmlns:a16="http://schemas.microsoft.com/office/drawing/2014/main"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1224C-41F1-53F2-6228-F34CF2446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28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1EB45-184A-F33A-F4A8-518FFEBAA21E}"/>
              </a:ext>
            </a:extLst>
          </p:cNvPr>
          <p:cNvSpPr txBox="1"/>
          <p:nvPr/>
        </p:nvSpPr>
        <p:spPr>
          <a:xfrm>
            <a:off x="530088" y="2381834"/>
            <a:ext cx="47825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sz="1200" b="1" dirty="0">
                <a:solidFill>
                  <a:srgbClr val="FFFFFF"/>
                </a:solidFill>
                <a:latin typeface="+mj-lt"/>
              </a:rPr>
              <a:t>Uma </a:t>
            </a:r>
            <a:r>
              <a:rPr sz="1200" b="1" dirty="0" err="1">
                <a:solidFill>
                  <a:srgbClr val="FFFFFF"/>
                </a:solidFill>
                <a:latin typeface="+mj-lt"/>
              </a:rPr>
              <a:t>funcionalidade</a:t>
            </a:r>
            <a:r>
              <a:rPr sz="1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sz="1200" b="1" u="none" strike="noStrike" cap="none" dirty="0">
                <a:solidFill>
                  <a:srgbClr val="FFFFFF"/>
                </a:solidFill>
                <a:effectLst/>
                <a:latin typeface="+mj-lt"/>
                <a:cs typeface="Roboto Light"/>
              </a:rPr>
              <a:t>de </a:t>
            </a:r>
            <a:r>
              <a:rPr sz="1200" b="1" u="none" strike="noStrike" cap="none" dirty="0" err="1">
                <a:solidFill>
                  <a:srgbClr val="FFFFFF"/>
                </a:solidFill>
                <a:effectLst/>
                <a:latin typeface="+mj-lt"/>
                <a:cs typeface="Roboto Light"/>
              </a:rPr>
              <a:t>segurança</a:t>
            </a:r>
            <a:r>
              <a:rPr sz="1200" b="1" u="none" strike="noStrike" cap="none" dirty="0">
                <a:solidFill>
                  <a:srgbClr val="FFFFFF"/>
                </a:solidFill>
                <a:effectLst/>
                <a:latin typeface="+mj-lt"/>
                <a:cs typeface="Roboto Light"/>
              </a:rPr>
              <a:t> 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para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mostrar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os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presentes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da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máquina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num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espaço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(</a:t>
            </a:r>
            <a:r>
              <a:rPr lang="pt-BR" sz="1200" dirty="0">
                <a:solidFill>
                  <a:srgbClr val="D0D1D6"/>
                </a:solidFill>
                <a:latin typeface="Roboto Light"/>
              </a:rPr>
              <a:t>Não precisa funcionar como “faróis”)</a:t>
            </a: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1200" dirty="0">
              <a:solidFill>
                <a:srgbClr val="D0D1D6"/>
              </a:solidFill>
              <a:latin typeface="Roboto Light"/>
            </a:endParaRP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sz="1200" b="1" dirty="0">
                <a:solidFill>
                  <a:srgbClr val="FFFFFF"/>
                </a:solidFill>
                <a:latin typeface="+mj-lt"/>
              </a:rPr>
              <a:t>Uma </a:t>
            </a:r>
            <a:r>
              <a:rPr sz="1200" b="1" dirty="0" err="1">
                <a:solidFill>
                  <a:srgbClr val="FFFFFF"/>
                </a:solidFill>
                <a:latin typeface="+mj-lt"/>
              </a:rPr>
              <a:t>representação</a:t>
            </a:r>
            <a:r>
              <a:rPr sz="1200" b="1" dirty="0">
                <a:solidFill>
                  <a:srgbClr val="FFFFFF"/>
                </a:solidFill>
                <a:latin typeface="+mj-lt"/>
              </a:rPr>
              <a:t> da </a:t>
            </a:r>
            <a:r>
              <a:rPr sz="1200" b="1" dirty="0" err="1">
                <a:solidFill>
                  <a:srgbClr val="FFFFFF"/>
                </a:solidFill>
                <a:latin typeface="+mj-lt"/>
              </a:rPr>
              <a:t>marca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,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uma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vez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que é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uma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forma que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faz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parte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do ADN da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marca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.</a:t>
            </a: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D0D1D6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sz="1200" b="1" dirty="0">
                <a:solidFill>
                  <a:srgbClr val="FFFFFF"/>
                </a:solidFill>
                <a:latin typeface="+mj-lt"/>
              </a:rPr>
              <a:t>Uma forma de </a:t>
            </a:r>
            <a:r>
              <a:rPr sz="1200" b="1" u="none" strike="noStrike" cap="none" dirty="0" err="1">
                <a:solidFill>
                  <a:srgbClr val="FFFFFF"/>
                </a:solidFill>
                <a:effectLst/>
                <a:latin typeface="+mj-lt"/>
                <a:cs typeface="Roboto Light"/>
              </a:rPr>
              <a:t>ver</a:t>
            </a:r>
            <a:r>
              <a:rPr sz="1200" b="1" u="none" strike="noStrike" cap="none" dirty="0">
                <a:solidFill>
                  <a:srgbClr val="FFFFFF"/>
                </a:solidFill>
                <a:effectLst/>
                <a:latin typeface="+mj-lt"/>
                <a:cs typeface="Roboto Light"/>
              </a:rPr>
              <a:t> o </a:t>
            </a:r>
            <a:r>
              <a:rPr sz="1200" dirty="0" err="1">
                <a:solidFill>
                  <a:srgbClr val="D0D1D6"/>
                </a:solidFill>
                <a:latin typeface="Roboto Light"/>
              </a:rPr>
              <a:t>estado</a:t>
            </a:r>
            <a:r>
              <a:rPr lang="es-ES" sz="1200" u="none" strike="noStrike" cap="none" dirty="0">
                <a:solidFill>
                  <a:schemeClr val="bg1"/>
                </a:solidFill>
                <a:effectLst/>
                <a:cs typeface="Roboto Light"/>
              </a:rPr>
              <a:t> </a:t>
            </a:r>
            <a:r>
              <a:rPr sz="1200" dirty="0">
                <a:solidFill>
                  <a:srgbClr val="D0D1D6"/>
                </a:solidFill>
                <a:latin typeface="Roboto Light"/>
              </a:rPr>
              <a:t>da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máquina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(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nível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da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bateria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,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nível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de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enchimento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do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depósito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,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iluminação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de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segurança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)</a:t>
            </a: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D0D1D6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sz="1200" b="1" dirty="0">
                <a:solidFill>
                  <a:srgbClr val="FFFFFF"/>
                </a:solidFill>
                <a:latin typeface="+mj-lt"/>
              </a:rPr>
              <a:t>Uma forma</a:t>
            </a:r>
            <a:r>
              <a:rPr sz="1200" b="1" u="none" strike="noStrike" cap="none" dirty="0">
                <a:solidFill>
                  <a:srgbClr val="FFFFFF"/>
                </a:solidFill>
                <a:effectLst/>
                <a:latin typeface="+mj-lt"/>
                <a:cs typeface="Roboto Light"/>
              </a:rPr>
              <a:t> </a:t>
            </a:r>
            <a:r>
              <a:rPr sz="1200" dirty="0">
                <a:solidFill>
                  <a:srgbClr val="D0D1D6"/>
                </a:solidFill>
                <a:latin typeface="Roboto Light"/>
              </a:rPr>
              <a:t>de</a:t>
            </a:r>
            <a:r>
              <a:rPr sz="1200" u="none" strike="noStrike" cap="none" dirty="0">
                <a:effectLst/>
                <a:cs typeface="Roboto Light"/>
              </a:rPr>
              <a:t>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diferenciar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entre </a:t>
            </a:r>
            <a:r>
              <a:rPr lang="es-ES"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as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variantes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de mercado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médio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e premium </a:t>
            </a:r>
            <a:endParaRPr lang="es-ES" sz="1200" u="none" strike="noStrike" cap="none" dirty="0">
              <a:solidFill>
                <a:srgbClr val="D0D1D6"/>
              </a:solidFill>
              <a:effectLst/>
              <a:latin typeface="Roboto Light"/>
              <a:cs typeface="Roboto Light"/>
            </a:endParaRP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D0D1D6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ES" sz="1200" b="1" dirty="0">
                <a:solidFill>
                  <a:srgbClr val="FFFFFF"/>
                </a:solidFill>
                <a:latin typeface="+mj-lt"/>
              </a:rPr>
              <a:t>Pe</a:t>
            </a:r>
            <a:r>
              <a:rPr sz="1200" b="1" dirty="0" err="1">
                <a:solidFill>
                  <a:srgbClr val="FFFFFF"/>
                </a:solidFill>
                <a:latin typeface="+mj-lt"/>
              </a:rPr>
              <a:t>rmite</a:t>
            </a:r>
            <a:r>
              <a:rPr sz="1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sz="1200" u="none" strike="noStrike" cap="none" dirty="0" err="1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componentes</a:t>
            </a:r>
            <a:r>
              <a:rPr sz="1200" u="none" strike="noStrike" cap="none" dirty="0">
                <a:solidFill>
                  <a:srgbClr val="D0D1D6"/>
                </a:solidFill>
                <a:effectLst/>
                <a:latin typeface="Roboto Light"/>
                <a:cs typeface="Roboto Light"/>
              </a:rPr>
              <a:t> de </a:t>
            </a:r>
            <a:r>
              <a:rPr sz="1200" b="1" u="none" strike="noStrike" cap="none" dirty="0" err="1">
                <a:solidFill>
                  <a:srgbClr val="FFFFFF"/>
                </a:solidFill>
                <a:effectLst/>
                <a:latin typeface="+mj-lt"/>
                <a:cs typeface="Roboto Light"/>
              </a:rPr>
              <a:t>tecnologias</a:t>
            </a:r>
            <a:r>
              <a:rPr sz="1200" b="1" u="none" strike="noStrike" cap="none" dirty="0">
                <a:solidFill>
                  <a:srgbClr val="FFFFFF"/>
                </a:solidFill>
                <a:effectLst/>
                <a:latin typeface="+mj-lt"/>
                <a:cs typeface="Roboto Light"/>
              </a:rPr>
              <a:t> </a:t>
            </a:r>
            <a:r>
              <a:rPr sz="1200" b="1" u="none" strike="noStrike" cap="none" dirty="0" err="1">
                <a:solidFill>
                  <a:srgbClr val="FFFFFF"/>
                </a:solidFill>
                <a:effectLst/>
                <a:latin typeface="+mj-lt"/>
                <a:cs typeface="Roboto Light"/>
              </a:rPr>
              <a:t>futuras</a:t>
            </a:r>
            <a:r>
              <a:rPr sz="1200" b="1" u="none" strike="noStrike" cap="none" dirty="0">
                <a:solidFill>
                  <a:srgbClr val="FFFFFF"/>
                </a:solidFill>
                <a:effectLst/>
                <a:latin typeface="+mj-lt"/>
                <a:cs typeface="Roboto Light"/>
              </a:rPr>
              <a:t>.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rgbClr val="D0D1D6"/>
              </a:solidFill>
              <a:effectLst/>
              <a:uLnTx/>
              <a:uFillTx/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B61B12-EEFF-21EC-32FB-C4ED6B63A19F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2865356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>
                <a:solidFill>
                  <a:srgbClr val="FFFFFF"/>
                </a:solidFill>
                <a:effectLst/>
                <a:latin typeface="Roboto Light"/>
                <a:cs typeface="+mn-cs"/>
              </a:rPr>
              <a:t>Design final da SC550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631881D4-895D-D690-FCC3-56A196F4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dirty="0" err="1">
                <a:solidFill>
                  <a:schemeClr val="bg1"/>
                </a:solidFill>
              </a:rPr>
              <a:t>Luzes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frontais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E2C464-8233-43F7-8C4D-07C1D6B70485}"/>
              </a:ext>
            </a:extLst>
          </p:cNvPr>
          <p:cNvSpPr/>
          <p:nvPr/>
        </p:nvSpPr>
        <p:spPr>
          <a:xfrm>
            <a:off x="0" y="-1"/>
            <a:ext cx="12192000" cy="6283323"/>
          </a:xfrm>
          <a:prstGeom prst="rect">
            <a:avLst/>
          </a:prstGeom>
          <a:solidFill>
            <a:srgbClr val="1F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8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2F241449-31C1-4A86-AE5E-741471A41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419" r="20963"/>
          <a:stretch/>
        </p:blipFill>
        <p:spPr>
          <a:xfrm>
            <a:off x="5911137" y="1005836"/>
            <a:ext cx="1772223" cy="4824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CE4A8-FBEA-4E05-B6D2-B21B50EE9B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6095" y="1005836"/>
            <a:ext cx="1823230" cy="476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C0986-7081-46DA-A762-E5818BC847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189" y="1005836"/>
            <a:ext cx="2133355" cy="4762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3C9F69-4BDF-4A35-87BA-CDFBB67168AE}"/>
              </a:ext>
            </a:extLst>
          </p:cNvPr>
          <p:cNvSpPr txBox="1"/>
          <p:nvPr/>
        </p:nvSpPr>
        <p:spPr>
          <a:xfrm>
            <a:off x="1942036" y="5695322"/>
            <a:ext cx="1823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200" u="none" strike="noStrike" cap="none">
                <a:solidFill>
                  <a:srgbClr val="FFFFFF"/>
                </a:solidFill>
                <a:effectLst/>
                <a:latin typeface="Arial"/>
                <a:cs typeface="Arial"/>
              </a:rPr>
              <a:t>Funcionamento geral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41C6E6-5FB1-49D4-B5EF-DCA1D2BE4EAE}"/>
              </a:ext>
            </a:extLst>
          </p:cNvPr>
          <p:cNvSpPr txBox="1"/>
          <p:nvPr/>
        </p:nvSpPr>
        <p:spPr>
          <a:xfrm>
            <a:off x="5885153" y="5695322"/>
            <a:ext cx="1823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200" u="none" strike="noStrike" cap="none">
                <a:solidFill>
                  <a:srgbClr val="FFFFFF"/>
                </a:solidFill>
                <a:effectLst/>
                <a:latin typeface="Arial"/>
                <a:cs typeface="Arial"/>
              </a:rPr>
              <a:t>Nível de enchimento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3EC48D-1A53-4A5F-BC2F-3C9C97E71A68}"/>
              </a:ext>
            </a:extLst>
          </p:cNvPr>
          <p:cNvSpPr txBox="1"/>
          <p:nvPr/>
        </p:nvSpPr>
        <p:spPr>
          <a:xfrm>
            <a:off x="7697489" y="5691526"/>
            <a:ext cx="182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200" u="none" strike="noStrike" cap="none">
                <a:solidFill>
                  <a:srgbClr val="FFFFFF"/>
                </a:solidFill>
                <a:effectLst/>
                <a:latin typeface="Arial"/>
                <a:cs typeface="Arial"/>
              </a:rPr>
              <a:t>Erro da máquina</a:t>
            </a:r>
          </a:p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200" u="none" strike="noStrike" cap="none">
                <a:solidFill>
                  <a:srgbClr val="FFFFFF"/>
                </a:solidFill>
                <a:effectLst/>
                <a:latin typeface="Arial"/>
                <a:cs typeface="Arial"/>
              </a:rPr>
              <a:t>Manutenção necessária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497593-436D-456F-9F1E-C330F52490A9}"/>
              </a:ext>
            </a:extLst>
          </p:cNvPr>
          <p:cNvSpPr txBox="1"/>
          <p:nvPr/>
        </p:nvSpPr>
        <p:spPr>
          <a:xfrm>
            <a:off x="3861590" y="5708424"/>
            <a:ext cx="1823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200" u="none" strike="noStrike" cap="none">
                <a:solidFill>
                  <a:srgbClr val="FFFFFF"/>
                </a:solidFill>
                <a:effectLst/>
                <a:latin typeface="Arial"/>
                <a:cs typeface="Arial"/>
              </a:rPr>
              <a:t>A carregar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484E3-73B4-CF67-DFD0-A7F4682047F8}"/>
              </a:ext>
            </a:extLst>
          </p:cNvPr>
          <p:cNvSpPr txBox="1"/>
          <p:nvPr/>
        </p:nvSpPr>
        <p:spPr>
          <a:xfrm>
            <a:off x="5054060" y="6399075"/>
            <a:ext cx="1823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200" u="none" strike="noStrike" cap="none">
                <a:solidFill>
                  <a:srgbClr val="FFFFFF"/>
                </a:solidFill>
                <a:effectLst/>
                <a:latin typeface="Arial"/>
                <a:cs typeface="Arial"/>
              </a:rPr>
              <a:t>REPRODUZIR OS VÍDEOS ACIMA</a:t>
            </a:r>
          </a:p>
        </p:txBody>
      </p:sp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30E9D8AF-B90A-BB4E-28C0-ADE998656A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63260" y="6399074"/>
            <a:ext cx="276999" cy="276999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093CF6F-CA15-CBF2-2FBB-BC7639E651DA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2865356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>
                <a:solidFill>
                  <a:srgbClr val="FFFFFF"/>
                </a:solidFill>
                <a:effectLst/>
                <a:latin typeface="Roboto Light"/>
                <a:cs typeface="+mn-cs"/>
              </a:rPr>
              <a:t>Design final da SC550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2973F4C1-BF07-AA23-35B0-C3B265C6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dirty="0" err="1">
                <a:solidFill>
                  <a:schemeClr val="bg1"/>
                </a:solidFill>
              </a:rPr>
              <a:t>Função</a:t>
            </a:r>
            <a:r>
              <a:rPr dirty="0">
                <a:solidFill>
                  <a:schemeClr val="bg1"/>
                </a:solidFill>
              </a:rPr>
              <a:t> de luz </a:t>
            </a:r>
            <a:r>
              <a:rPr lang="es-ES" dirty="0">
                <a:solidFill>
                  <a:schemeClr val="bg1"/>
                </a:solidFill>
              </a:rPr>
              <a:t>frontal</a:t>
            </a:r>
            <a:r>
              <a:rPr dirty="0">
                <a:solidFill>
                  <a:schemeClr val="bg1"/>
                </a:solidFill>
              </a:rPr>
              <a:t> - </a:t>
            </a:r>
            <a:r>
              <a:rPr dirty="0" err="1">
                <a:solidFill>
                  <a:schemeClr val="bg1"/>
                </a:solidFill>
              </a:rPr>
              <a:t>Avançada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CB171FB8-C044-B944-2505-5884A351481D}"/>
              </a:ext>
            </a:extLst>
          </p:cNvPr>
          <p:cNvSpPr txBox="1">
            <a:spLocks/>
          </p:cNvSpPr>
          <p:nvPr/>
        </p:nvSpPr>
        <p:spPr>
          <a:xfrm>
            <a:off x="464677" y="6492198"/>
            <a:ext cx="383355" cy="1470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3967">
              <a:defRPr/>
            </a:pPr>
            <a:fld id="{6C385236-B7BA-4938-9EA6-6DEC8CA653D7}" type="slidenum">
              <a:rPr lang="en-US" sz="1000" smtClean="0">
                <a:solidFill>
                  <a:srgbClr val="B3BBC5"/>
                </a:solidFill>
                <a:latin typeface="Roboto Light"/>
              </a:rPr>
              <a:pPr defTabSz="1023967">
                <a:defRPr/>
              </a:pPr>
              <a:t>21</a:t>
            </a:fld>
            <a:endParaRPr lang="en-US" sz="1000">
              <a:solidFill>
                <a:srgbClr val="B3BBC5"/>
              </a:solidFill>
              <a:latin typeface="Roboto Light"/>
            </a:endParaRPr>
          </a:p>
        </p:txBody>
      </p:sp>
      <p:pic>
        <p:nvPicPr>
          <p:cNvPr id="4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0E8EDD6-89A8-F454-F2A4-096D60901B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10151" r="14261"/>
          <a:stretch/>
        </p:blipFill>
        <p:spPr>
          <a:xfrm>
            <a:off x="3695471" y="941637"/>
            <a:ext cx="2250148" cy="483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289"/>
    </mc:Choice>
    <mc:Fallback xmlns:asvg="http://schemas.microsoft.com/office/drawing/2016/SVG/main" xmlns:a14="http://schemas.microsoft.com/office/drawing/2010/main" xmlns:a16="http://schemas.microsoft.com/office/drawing/2014/main" xmlns="">
      <p:transition advTm="2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2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B57AEA0E-1F97-7CB1-76D4-5D87794C0D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2544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47" imgH="348" progId="TCLayout.ActiveDocument.1">
                  <p:embed/>
                </p:oleObj>
              </mc:Choice>
              <mc:Fallback>
                <p:oleObj name="Diapositiva think-cell" r:id="rId3" imgW="347" imgH="348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7AEA0E-1F97-7CB1-76D4-5D87794C0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57E0C75-6F46-7ACC-9D44-617DBF96EBCF}"/>
              </a:ext>
            </a:extLst>
          </p:cNvPr>
          <p:cNvSpPr/>
          <p:nvPr/>
        </p:nvSpPr>
        <p:spPr>
          <a:xfrm>
            <a:off x="0" y="1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C1EEB1E4-5AA1-70D1-D992-5CD49B24D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920" y="1"/>
            <a:ext cx="5974080" cy="6283326"/>
          </a:xfrm>
          <a:prstGeom prst="rect">
            <a:avLst/>
          </a:prstGeom>
        </p:spPr>
      </p:pic>
      <p:sp>
        <p:nvSpPr>
          <p:cNvPr id="5" name="文本框 9">
            <a:extLst>
              <a:ext uri="{FF2B5EF4-FFF2-40B4-BE49-F238E27FC236}">
                <a16:creationId xmlns:a16="http://schemas.microsoft.com/office/drawing/2014/main" id="{1512A410-C6F7-DB7A-28E1-F542A6CBE7F4}"/>
              </a:ext>
            </a:extLst>
          </p:cNvPr>
          <p:cNvSpPr txBox="1"/>
          <p:nvPr/>
        </p:nvSpPr>
        <p:spPr>
          <a:xfrm>
            <a:off x="377048" y="2714801"/>
            <a:ext cx="37008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+mj-lt"/>
                <a:cs typeface="+mn-cs"/>
              </a:rPr>
              <a:t>Acesso rápido sem chave</a:t>
            </a:r>
            <a:endParaRPr lang="en-US" altLang="zh-CN" sz="1200" dirty="0">
              <a:solidFill>
                <a:srgbClr val="28313F"/>
              </a:solidFill>
              <a:latin typeface="Roboto Light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Não necessita de manter a chave na máquina. Forma compacta e confortável para guardar no bolso.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B4B96F-3DFA-06C2-E8BB-11E64BD08280}"/>
              </a:ext>
            </a:extLst>
          </p:cNvPr>
          <p:cNvGrpSpPr/>
          <p:nvPr/>
        </p:nvGrpSpPr>
        <p:grpSpPr>
          <a:xfrm>
            <a:off x="300777" y="3862865"/>
            <a:ext cx="7695296" cy="2409532"/>
            <a:chOff x="873166" y="4223384"/>
            <a:chExt cx="6899234" cy="2160271"/>
          </a:xfrm>
        </p:grpSpPr>
        <p:pic>
          <p:nvPicPr>
            <p:cNvPr id="7" name="Picture 6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3F565E0B-67B5-FD0C-5130-69BB8A55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166" y="4458789"/>
              <a:ext cx="3614058" cy="1663337"/>
            </a:xfrm>
            <a:prstGeom prst="rect">
              <a:avLst/>
            </a:prstGeom>
          </p:spPr>
        </p:pic>
        <p:pic>
          <p:nvPicPr>
            <p:cNvPr id="8" name="Picture 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79DF90A4-6DC5-B5DE-5E92-8BEAC0AA1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371" y="4776781"/>
              <a:ext cx="797318" cy="766352"/>
            </a:xfrm>
            <a:prstGeom prst="rect">
              <a:avLst/>
            </a:prstGeom>
          </p:spPr>
        </p:pic>
        <p:pic>
          <p:nvPicPr>
            <p:cNvPr id="9" name="Picture 8" descr="A picture containing projector&#10;&#10;Description automatically generated">
              <a:extLst>
                <a:ext uri="{FF2B5EF4-FFF2-40B4-BE49-F238E27FC236}">
                  <a16:creationId xmlns:a16="http://schemas.microsoft.com/office/drawing/2014/main" id="{872FB382-36CB-C013-CFA7-B2F709FEE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0390" y="4223384"/>
              <a:ext cx="2412010" cy="2160271"/>
            </a:xfrm>
            <a:prstGeom prst="rect">
              <a:avLst/>
            </a:prstGeom>
          </p:spPr>
        </p:pic>
      </p:grpSp>
      <p:sp>
        <p:nvSpPr>
          <p:cNvPr id="10" name="Title 7">
            <a:extLst>
              <a:ext uri="{FF2B5EF4-FFF2-40B4-BE49-F238E27FC236}">
                <a16:creationId xmlns:a16="http://schemas.microsoft.com/office/drawing/2014/main" id="{116802E6-4D3A-960A-1256-A389F6C9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 vert="horz"/>
          <a:lstStyle/>
          <a:p>
            <a:r>
              <a:rPr dirty="0"/>
              <a:t>Control</a:t>
            </a:r>
            <a:r>
              <a:rPr lang="es-ES" dirty="0"/>
              <a:t>e</a:t>
            </a:r>
            <a:r>
              <a:rPr dirty="0"/>
              <a:t> de </a:t>
            </a:r>
            <a:r>
              <a:rPr dirty="0" err="1"/>
              <a:t>acesso</a:t>
            </a:r>
            <a:endParaRPr lang="en-US" dirty="0">
              <a:solidFill>
                <a:srgbClr val="FF0000"/>
              </a:solidFill>
              <a:ea typeface="Roboto Bold"/>
              <a:cs typeface="Roboto Bold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747DA21-B2E1-4F97-40E1-6A42CAA030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t>Acessório opcional</a:t>
            </a:r>
          </a:p>
        </p:txBody>
      </p:sp>
    </p:spTree>
    <p:extLst>
      <p:ext uri="{BB962C8B-B14F-4D97-AF65-F5344CB8AC3E}">
        <p14:creationId xmlns:p14="http://schemas.microsoft.com/office/powerpoint/2010/main" val="38405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v="urn:schemas-microsoft-com:vml" xmlns:a16="http://schemas.microsoft.com/office/drawing/2014/main"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03B592-DDBA-4E54-B79B-0BEAFE605D4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8314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6E7803AC-B422-41AD-90F6-63F8F138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12" y="2619513"/>
            <a:ext cx="4758375" cy="16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8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AFD9A73-1BA2-C440-9746-EA7291A257B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11231198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  <p:txBody>
          <a:bodyPr/>
          <a:lstStyle/>
          <a:p>
            <a:r>
              <a:rPr lang="pt-BR" dirty="0"/>
              <a:t>O painel frontal inferior removível facilita a assistência e a configuração.</a:t>
            </a:r>
          </a:p>
          <a:p>
            <a:endParaRPr dirty="0"/>
          </a:p>
        </p:txBody>
      </p:sp>
      <p:sp>
        <p:nvSpPr>
          <p:cNvPr id="25" name="文本框 9">
            <a:extLst>
              <a:ext uri="{FF2B5EF4-FFF2-40B4-BE49-F238E27FC236}">
                <a16:creationId xmlns:a16="http://schemas.microsoft.com/office/drawing/2014/main" id="{225DCDD6-4F57-934E-A22C-4292D5289C47}"/>
              </a:ext>
            </a:extLst>
          </p:cNvPr>
          <p:cNvSpPr txBox="1"/>
          <p:nvPr/>
        </p:nvSpPr>
        <p:spPr>
          <a:xfrm>
            <a:off x="1495752" y="5174548"/>
            <a:ext cx="1421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600" u="none" strike="noStrike" cap="none" dirty="0">
                <a:solidFill>
                  <a:srgbClr val="28313F"/>
                </a:solidFill>
                <a:effectLst/>
                <a:latin typeface="Roboto Bold"/>
                <a:cs typeface="+mn-cs"/>
              </a:rPr>
              <a:t>Plataforma 1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4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Rotativa</a:t>
            </a:r>
            <a:r>
              <a:rPr sz="14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4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monodisco</a:t>
            </a:r>
            <a:endParaRPr sz="1400" u="none" strike="noStrike" cap="none" dirty="0">
              <a:solidFill>
                <a:srgbClr val="28313F"/>
              </a:solidFill>
              <a:effectLst/>
              <a:latin typeface="Roboto Light"/>
              <a:cs typeface="+mn-cs"/>
            </a:endParaRP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641D2354-FD74-364D-AD73-FC7B1B40F44E}"/>
              </a:ext>
            </a:extLst>
          </p:cNvPr>
          <p:cNvSpPr txBox="1"/>
          <p:nvPr/>
        </p:nvSpPr>
        <p:spPr>
          <a:xfrm>
            <a:off x="7183212" y="5174548"/>
            <a:ext cx="16466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600" u="none" strike="noStrike" cap="none">
                <a:solidFill>
                  <a:srgbClr val="28313F"/>
                </a:solidFill>
                <a:effectLst/>
                <a:latin typeface="Roboto Bold"/>
                <a:cs typeface="+mn-cs"/>
              </a:rPr>
              <a:t>Plataforma 3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Cilíndrica</a:t>
            </a:r>
          </a:p>
        </p:txBody>
      </p:sp>
      <p:sp>
        <p:nvSpPr>
          <p:cNvPr id="27" name="文本框 9">
            <a:extLst>
              <a:ext uri="{FF2B5EF4-FFF2-40B4-BE49-F238E27FC236}">
                <a16:creationId xmlns:a16="http://schemas.microsoft.com/office/drawing/2014/main" id="{E9216CDE-8176-7640-9A89-50F5C35430E7}"/>
              </a:ext>
            </a:extLst>
          </p:cNvPr>
          <p:cNvSpPr txBox="1"/>
          <p:nvPr/>
        </p:nvSpPr>
        <p:spPr>
          <a:xfrm>
            <a:off x="4330923" y="5174548"/>
            <a:ext cx="16466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600" u="none" strike="noStrike" cap="none">
                <a:solidFill>
                  <a:srgbClr val="28313F"/>
                </a:solidFill>
                <a:effectLst/>
                <a:latin typeface="Roboto Bold"/>
                <a:cs typeface="+mn-cs"/>
              </a:rPr>
              <a:t>Plataforma 2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Disco duplo</a:t>
            </a:r>
          </a:p>
        </p:txBody>
      </p:sp>
      <p:sp>
        <p:nvSpPr>
          <p:cNvPr id="28" name="文本框 9">
            <a:extLst>
              <a:ext uri="{FF2B5EF4-FFF2-40B4-BE49-F238E27FC236}">
                <a16:creationId xmlns:a16="http://schemas.microsoft.com/office/drawing/2014/main" id="{B82FC0B1-C1DD-5D48-9B7F-E2F24E5F2390}"/>
              </a:ext>
            </a:extLst>
          </p:cNvPr>
          <p:cNvSpPr txBox="1"/>
          <p:nvPr/>
        </p:nvSpPr>
        <p:spPr>
          <a:xfrm>
            <a:off x="9803452" y="5174548"/>
            <a:ext cx="16466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600" u="none" strike="noStrike" cap="none" dirty="0">
                <a:solidFill>
                  <a:srgbClr val="28313F"/>
                </a:solidFill>
                <a:effectLst/>
                <a:latin typeface="Roboto Bold"/>
                <a:cs typeface="+mn-cs"/>
              </a:rPr>
              <a:t>Plataforma 4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4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Rev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 vert="horz"/>
          <a:lstStyle/>
          <a:p>
            <a:r>
              <a:rPr lang="es-ES" dirty="0"/>
              <a:t>4</a:t>
            </a:r>
            <a:r>
              <a:rPr dirty="0"/>
              <a:t> </a:t>
            </a:r>
            <a:r>
              <a:rPr lang="es-ES" dirty="0"/>
              <a:t>C</a:t>
            </a:r>
            <a:r>
              <a:rPr dirty="0" err="1"/>
              <a:t>onfigurações</a:t>
            </a:r>
            <a:r>
              <a:rPr dirty="0"/>
              <a:t> de</a:t>
            </a:r>
            <a:r>
              <a:rPr lang="es-ES" dirty="0"/>
              <a:t> P</a:t>
            </a:r>
            <a:r>
              <a:rPr dirty="0" err="1"/>
              <a:t>lataforma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49EA9-3094-D1D4-0D15-C1D65A8248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510" y="1984817"/>
            <a:ext cx="2943609" cy="3189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2D3009-E5E1-DDBA-A6F6-14DDDABE3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11" y="1987827"/>
            <a:ext cx="3082690" cy="3247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74893-DAA3-ADAF-D64F-EAC74D85C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7845" y="2274404"/>
            <a:ext cx="2864263" cy="28729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A8C67D-D54E-C54D-9B5C-0E853C1A0C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045" y="1960832"/>
            <a:ext cx="3358455" cy="3159243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063FB6B-CD88-6FE6-AE8E-7F5E8C026EE0}"/>
              </a:ext>
            </a:extLst>
          </p:cNvPr>
          <p:cNvSpPr txBox="1">
            <a:spLocks/>
          </p:cNvSpPr>
          <p:nvPr/>
        </p:nvSpPr>
        <p:spPr>
          <a:xfrm>
            <a:off x="411576" y="873877"/>
            <a:ext cx="4809647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cliente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da SC550</a:t>
            </a:r>
          </a:p>
        </p:txBody>
      </p:sp>
    </p:spTree>
    <p:extLst>
      <p:ext uri="{BB962C8B-B14F-4D97-AF65-F5344CB8AC3E}">
        <p14:creationId xmlns:p14="http://schemas.microsoft.com/office/powerpoint/2010/main" val="20205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74-6AD7-1543-BE35-3EA78BB660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EF7143-5DC4-2041-E35A-B955015ACDBC}"/>
              </a:ext>
            </a:extLst>
          </p:cNvPr>
          <p:cNvSpPr/>
          <p:nvPr/>
        </p:nvSpPr>
        <p:spPr>
          <a:xfrm>
            <a:off x="3363069" y="2309199"/>
            <a:ext cx="2594894" cy="382984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E9ECA3-0CFF-3F45-8ACD-4DF4B13770F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6698DA-9343-BBB6-DD62-622EDA9698BD}"/>
              </a:ext>
            </a:extLst>
          </p:cNvPr>
          <p:cNvSpPr>
            <a:spLocks/>
          </p:cNvSpPr>
          <p:nvPr/>
        </p:nvSpPr>
        <p:spPr>
          <a:xfrm>
            <a:off x="9122859" y="2304927"/>
            <a:ext cx="2594894" cy="382984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F082E24-16A6-8C4B-9BE1-934ADE568D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1586" y="2315338"/>
            <a:ext cx="2594894" cy="382984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934F6-C764-6040-9115-EF7B0DA7797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4917C-AD4D-F855-F95D-7DD896FDD4B8}"/>
              </a:ext>
            </a:extLst>
          </p:cNvPr>
          <p:cNvSpPr/>
          <p:nvPr/>
        </p:nvSpPr>
        <p:spPr>
          <a:xfrm>
            <a:off x="480698" y="2304511"/>
            <a:ext cx="2594894" cy="382984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E39AD-BB94-4D4A-9759-0D6C8A7B64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Pontos de contato coloridos e informativos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EB874-3315-824E-8BF0-A9AAE50059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Ergonomia melhorada para conforto e ajuste ideais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765FF-D71C-AC47-AB68-17636BD3C07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18FA6-769F-6F4C-990A-8CD2CD65F0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5" y="1509163"/>
            <a:ext cx="2586038" cy="775354"/>
          </a:xfr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Interface </a:t>
            </a:r>
            <a:r>
              <a:rPr lang="es-ES" dirty="0">
                <a:solidFill>
                  <a:schemeClr val="tx1"/>
                </a:solidFill>
              </a:rPr>
              <a:t>para o uso </a:t>
            </a:r>
            <a:r>
              <a:rPr dirty="0" err="1">
                <a:solidFill>
                  <a:schemeClr val="tx1"/>
                </a:solidFill>
              </a:rPr>
              <a:t>otimizad</a:t>
            </a:r>
            <a:r>
              <a:rPr lang="es-ES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 para </a:t>
            </a:r>
            <a:r>
              <a:rPr dirty="0" err="1">
                <a:solidFill>
                  <a:schemeClr val="tx1"/>
                </a:solidFill>
              </a:rPr>
              <a:t>diferentes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níveis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competência</a:t>
            </a:r>
            <a:r>
              <a:rPr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3C1265-6CD5-9845-97FB-3EBC044B75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Funcionalidades centradas no utilizador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7CB9BC-A11A-2642-8797-9AF4BA325B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500" y="2370748"/>
            <a:ext cx="2590988" cy="37683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56D3F9-04CF-22B2-9AB9-3170ABD50FA5}"/>
              </a:ext>
            </a:extLst>
          </p:cNvPr>
          <p:cNvSpPr/>
          <p:nvPr/>
        </p:nvSpPr>
        <p:spPr>
          <a:xfrm>
            <a:off x="6234037" y="2315338"/>
            <a:ext cx="2611476" cy="382984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27946B-D79F-CB19-F6D5-DE05526D79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859" y="2635250"/>
            <a:ext cx="2594894" cy="3499518"/>
          </a:xfrm>
          <a:prstGeom prst="rect">
            <a:avLst/>
          </a:prstGeom>
        </p:spPr>
      </p:pic>
      <p:sp>
        <p:nvSpPr>
          <p:cNvPr id="25" name="Title 7">
            <a:extLst>
              <a:ext uri="{FF2B5EF4-FFF2-40B4-BE49-F238E27FC236}">
                <a16:creationId xmlns:a16="http://schemas.microsoft.com/office/drawing/2014/main" id="{6486B799-BC0E-A1B7-3CDE-AB6CEDFA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s-ES" altLang="es-ES" dirty="0"/>
              <a:t>Transformando </a:t>
            </a:r>
            <a:r>
              <a:rPr lang="es-ES" altLang="es-ES" dirty="0" err="1"/>
              <a:t>insights</a:t>
            </a:r>
            <a:r>
              <a:rPr lang="es-ES" altLang="es-ES" dirty="0"/>
              <a:t> em </a:t>
            </a:r>
            <a:r>
              <a:rPr lang="es-ES" altLang="es-ES" dirty="0" err="1"/>
              <a:t>ótimos</a:t>
            </a:r>
            <a:r>
              <a:rPr lang="es-ES" altLang="es-ES" dirty="0"/>
              <a:t> resultados de </a:t>
            </a:r>
            <a:r>
              <a:rPr lang="es-ES" altLang="es-ES" dirty="0" err="1"/>
              <a:t>experiência</a:t>
            </a:r>
            <a:br>
              <a:rPr kumimoji="0" lang="es-ES" altLang="es-E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E9DBBF55-1697-1B42-D2D4-FA946A648456}"/>
              </a:ext>
            </a:extLst>
          </p:cNvPr>
          <p:cNvSpPr txBox="1">
            <a:spLocks/>
          </p:cNvSpPr>
          <p:nvPr/>
        </p:nvSpPr>
        <p:spPr>
          <a:xfrm>
            <a:off x="411576" y="873877"/>
            <a:ext cx="4325015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cliente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da SC550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96D83614-0C88-E8FA-6C70-10D0FCCFA6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6" y="2877799"/>
            <a:ext cx="3023717" cy="343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9369DC-09BA-E189-8078-63CA64DC8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9513"/>
            <a:ext cx="9713626" cy="5493808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dirty="0" err="1"/>
              <a:t>Diferentes</a:t>
            </a:r>
            <a:r>
              <a:rPr dirty="0"/>
              <a:t> </a:t>
            </a:r>
            <a:r>
              <a:rPr lang="es-ES" dirty="0"/>
              <a:t>n</a:t>
            </a:r>
            <a:r>
              <a:rPr dirty="0" err="1"/>
              <a:t>íveis</a:t>
            </a:r>
            <a:r>
              <a:rPr dirty="0"/>
              <a:t> de </a:t>
            </a:r>
            <a:r>
              <a:rPr lang="es-ES" dirty="0"/>
              <a:t>a</a:t>
            </a:r>
            <a:r>
              <a:rPr dirty="0" err="1"/>
              <a:t>cesso</a:t>
            </a:r>
            <a:r>
              <a:rPr dirty="0"/>
              <a:t> </a:t>
            </a:r>
            <a:r>
              <a:rPr lang="es-ES" dirty="0"/>
              <a:t>para utilizar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A6D610BE-D376-41FE-D714-BB1AD5C20CDE}"/>
              </a:ext>
            </a:extLst>
          </p:cNvPr>
          <p:cNvSpPr txBox="1"/>
          <p:nvPr/>
        </p:nvSpPr>
        <p:spPr>
          <a:xfrm>
            <a:off x="8582235" y="3075163"/>
            <a:ext cx="27929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400" dirty="0">
                <a:solidFill>
                  <a:srgbClr val="28313F"/>
                </a:solidFill>
                <a:latin typeface="Roboto Medium"/>
              </a:rPr>
              <a:t>Login com PIN para adaptar a interface do usuário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1400" dirty="0">
              <a:solidFill>
                <a:srgbClr val="28313F"/>
              </a:solidFill>
              <a:latin typeface="Roboto Medium"/>
            </a:endParaRPr>
          </a:p>
          <a:p>
            <a:pPr marL="171450" marR="0" lvl="0" indent="-1714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dirty="0">
                <a:solidFill>
                  <a:srgbClr val="28313F"/>
                </a:solidFill>
                <a:cs typeface="Roboto Medium"/>
              </a:rPr>
              <a:t>Idioma</a:t>
            </a:r>
          </a:p>
          <a:p>
            <a:pPr marL="171450" marR="0" lvl="0" indent="-1714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dirty="0" err="1">
                <a:solidFill>
                  <a:srgbClr val="28313F"/>
                </a:solidFill>
                <a:cs typeface="Roboto Medium"/>
              </a:rPr>
              <a:t>Predefinições</a:t>
            </a:r>
            <a:r>
              <a:rPr sz="1200" dirty="0">
                <a:solidFill>
                  <a:srgbClr val="28313F"/>
                </a:solidFill>
                <a:cs typeface="Roboto Medium"/>
              </a:rPr>
              <a:t> </a:t>
            </a:r>
            <a:r>
              <a:rPr sz="1200" dirty="0" err="1">
                <a:solidFill>
                  <a:srgbClr val="28313F"/>
                </a:solidFill>
                <a:cs typeface="Roboto Medium"/>
              </a:rPr>
              <a:t>relevantes</a:t>
            </a:r>
            <a:endParaRPr sz="1200" dirty="0">
              <a:solidFill>
                <a:srgbClr val="28313F"/>
              </a:solidFill>
              <a:cs typeface="Roboto Medium"/>
            </a:endParaRPr>
          </a:p>
          <a:p>
            <a:pPr marL="171450" marR="0" lvl="0" indent="-1714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dirty="0" err="1">
                <a:solidFill>
                  <a:srgbClr val="28313F"/>
                </a:solidFill>
                <a:cs typeface="Roboto Medium"/>
              </a:rPr>
              <a:t>Definições</a:t>
            </a:r>
            <a:r>
              <a:rPr sz="1200" dirty="0">
                <a:solidFill>
                  <a:srgbClr val="28313F"/>
                </a:solidFill>
                <a:cs typeface="Roboto Medium"/>
              </a:rPr>
              <a:t> </a:t>
            </a:r>
            <a:r>
              <a:rPr sz="1200" dirty="0" err="1">
                <a:solidFill>
                  <a:srgbClr val="28313F"/>
                </a:solidFill>
                <a:cs typeface="Roboto Medium"/>
              </a:rPr>
              <a:t>relevantes</a:t>
            </a:r>
            <a:endParaRPr sz="1200" dirty="0">
              <a:solidFill>
                <a:srgbClr val="28313F"/>
              </a:solidFill>
              <a:cs typeface="Roboto Medium"/>
            </a:endParaRPr>
          </a:p>
          <a:p>
            <a:pPr marL="171450" marR="0" lvl="0" indent="-1714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dirty="0" err="1">
                <a:solidFill>
                  <a:srgbClr val="28313F"/>
                </a:solidFill>
                <a:cs typeface="Roboto Medium"/>
              </a:rPr>
              <a:t>Nível</a:t>
            </a:r>
            <a:r>
              <a:rPr sz="1200" dirty="0">
                <a:solidFill>
                  <a:srgbClr val="28313F"/>
                </a:solidFill>
                <a:cs typeface="Roboto Medium"/>
              </a:rPr>
              <a:t> de </a:t>
            </a:r>
            <a:r>
              <a:rPr sz="1200" dirty="0" err="1">
                <a:solidFill>
                  <a:srgbClr val="28313F"/>
                </a:solidFill>
                <a:cs typeface="Roboto Medium"/>
              </a:rPr>
              <a:t>competência</a:t>
            </a:r>
            <a:endParaRPr sz="1200" dirty="0">
              <a:solidFill>
                <a:srgbClr val="28313F"/>
              </a:solidFill>
              <a:cs typeface="Roboto Medium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A97FB13-0662-4966-3808-EFE6599A5937}"/>
              </a:ext>
            </a:extLst>
          </p:cNvPr>
          <p:cNvSpPr txBox="1">
            <a:spLocks/>
          </p:cNvSpPr>
          <p:nvPr/>
        </p:nvSpPr>
        <p:spPr>
          <a:xfrm>
            <a:off x="411576" y="873877"/>
            <a:ext cx="3876959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cliente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da SC550</a:t>
            </a:r>
          </a:p>
        </p:txBody>
      </p:sp>
    </p:spTree>
    <p:extLst>
      <p:ext uri="{BB962C8B-B14F-4D97-AF65-F5344CB8AC3E}">
        <p14:creationId xmlns:p14="http://schemas.microsoft.com/office/powerpoint/2010/main" val="29520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7">
            <a:extLst>
              <a:ext uri="{FF2B5EF4-FFF2-40B4-BE49-F238E27FC236}">
                <a16:creationId xmlns:a16="http://schemas.microsoft.com/office/drawing/2014/main" id="{320C77F3-6298-6D68-DA2E-62910EAF3267}"/>
              </a:ext>
            </a:extLst>
          </p:cNvPr>
          <p:cNvSpPr txBox="1">
            <a:spLocks/>
          </p:cNvSpPr>
          <p:nvPr/>
        </p:nvSpPr>
        <p:spPr>
          <a:xfrm>
            <a:off x="605017" y="1357996"/>
            <a:ext cx="2738600" cy="2575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1400"/>
              <a:t>OPERADOR EM FORMAÇÃO</a:t>
            </a:r>
            <a:endParaRPr lang="en-US" sz="1400" dirty="0">
              <a:solidFill>
                <a:srgbClr val="10111C"/>
              </a:solidFill>
            </a:endParaRP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158A5FD0-5C67-B32A-CC4B-C4EB624BC8F8}"/>
              </a:ext>
            </a:extLst>
          </p:cNvPr>
          <p:cNvSpPr txBox="1">
            <a:spLocks/>
          </p:cNvSpPr>
          <p:nvPr/>
        </p:nvSpPr>
        <p:spPr>
          <a:xfrm>
            <a:off x="582516" y="1615524"/>
            <a:ext cx="3350176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50" dirty="0"/>
              <a:t>Inicio</a:t>
            </a:r>
            <a:r>
              <a:rPr sz="1050" dirty="0"/>
              <a:t> </a:t>
            </a:r>
            <a:r>
              <a:rPr lang="es-ES" sz="1050" dirty="0"/>
              <a:t>rápido,</a:t>
            </a:r>
            <a:r>
              <a:rPr lang="pt-BR" sz="1050" dirty="0"/>
              <a:t> através da utilização da máquina</a:t>
            </a:r>
            <a:r>
              <a:rPr sz="105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431864-EC0F-8A37-D31E-6973664A62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859" y="1859452"/>
            <a:ext cx="3334654" cy="1953899"/>
          </a:xfrm>
          <a:prstGeom prst="rect">
            <a:avLst/>
          </a:prstGeom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F1605C37-9661-9788-2CD3-A972E7B3D8BF}"/>
              </a:ext>
            </a:extLst>
          </p:cNvPr>
          <p:cNvSpPr txBox="1">
            <a:spLocks/>
          </p:cNvSpPr>
          <p:nvPr/>
        </p:nvSpPr>
        <p:spPr>
          <a:xfrm>
            <a:off x="4323265" y="1593353"/>
            <a:ext cx="3162332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50" dirty="0" err="1"/>
              <a:t>Limpeza</a:t>
            </a:r>
            <a:r>
              <a:rPr lang="es-ES" sz="1050" dirty="0"/>
              <a:t> Inteligente, a</a:t>
            </a:r>
            <a:r>
              <a:rPr sz="1050" dirty="0" err="1"/>
              <a:t>cesso</a:t>
            </a:r>
            <a:r>
              <a:rPr sz="1050" dirty="0"/>
              <a:t> </a:t>
            </a:r>
            <a:r>
              <a:rPr sz="1050" dirty="0" err="1"/>
              <a:t>às</a:t>
            </a:r>
            <a:r>
              <a:rPr sz="1050" dirty="0"/>
              <a:t> </a:t>
            </a:r>
            <a:r>
              <a:rPr sz="1050" dirty="0" err="1"/>
              <a:t>predefinições</a:t>
            </a:r>
            <a:r>
              <a:rPr sz="1050" dirty="0"/>
              <a:t> </a:t>
            </a:r>
            <a:r>
              <a:rPr sz="1050" dirty="0" err="1"/>
              <a:t>básicas</a:t>
            </a:r>
            <a:r>
              <a:rPr sz="1050" dirty="0"/>
              <a:t>.</a:t>
            </a:r>
          </a:p>
        </p:txBody>
      </p:sp>
      <p:pic>
        <p:nvPicPr>
          <p:cNvPr id="4" name="Picture 3" descr="A screen shot of a device&#10;&#10;Description automatically generated">
            <a:extLst>
              <a:ext uri="{FF2B5EF4-FFF2-40B4-BE49-F238E27FC236}">
                <a16:creationId xmlns:a16="http://schemas.microsoft.com/office/drawing/2014/main" id="{FAA7ED7A-C3EE-CC35-AF19-3A60EEE6EE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265" y="1858762"/>
            <a:ext cx="3334655" cy="1953899"/>
          </a:xfrm>
          <a:prstGeom prst="rect">
            <a:avLst/>
          </a:prstGeom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AD923EAC-A9BC-B246-EB85-D3816DC13E58}"/>
              </a:ext>
            </a:extLst>
          </p:cNvPr>
          <p:cNvSpPr txBox="1">
            <a:spLocks/>
          </p:cNvSpPr>
          <p:nvPr/>
        </p:nvSpPr>
        <p:spPr>
          <a:xfrm>
            <a:off x="4392696" y="1357996"/>
            <a:ext cx="2738600" cy="2305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1400" dirty="0"/>
              <a:t>OPERADOR BÁSICO</a:t>
            </a:r>
            <a:endParaRPr lang="en-US" sz="1400" dirty="0">
              <a:solidFill>
                <a:srgbClr val="10111C"/>
              </a:solidFill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97B4F62-F002-83B0-13FA-A2689801CFB8}"/>
              </a:ext>
            </a:extLst>
          </p:cNvPr>
          <p:cNvSpPr txBox="1">
            <a:spLocks/>
          </p:cNvSpPr>
          <p:nvPr/>
        </p:nvSpPr>
        <p:spPr>
          <a:xfrm>
            <a:off x="8188646" y="1593353"/>
            <a:ext cx="2949106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50" dirty="0" err="1"/>
              <a:t>Acesso</a:t>
            </a:r>
            <a:r>
              <a:rPr sz="1050" dirty="0"/>
              <a:t> </a:t>
            </a:r>
            <a:r>
              <a:rPr sz="1050" dirty="0" err="1"/>
              <a:t>às</a:t>
            </a:r>
            <a:r>
              <a:rPr sz="1050" dirty="0"/>
              <a:t> </a:t>
            </a:r>
            <a:r>
              <a:rPr sz="1050" dirty="0" err="1"/>
              <a:t>predefinições</a:t>
            </a:r>
            <a:r>
              <a:rPr sz="1050" dirty="0"/>
              <a:t> </a:t>
            </a:r>
            <a:r>
              <a:rPr sz="1050" dirty="0" err="1"/>
              <a:t>avançadas</a:t>
            </a:r>
            <a:r>
              <a:rPr sz="1050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9E6910-1AD3-527F-13B4-E2FD2DE098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103" y="1848520"/>
            <a:ext cx="3334653" cy="1953899"/>
          </a:xfrm>
          <a:prstGeom prst="rect">
            <a:avLst/>
          </a:prstGeom>
        </p:spPr>
      </p:pic>
      <p:sp>
        <p:nvSpPr>
          <p:cNvPr id="20" name="Title 7">
            <a:extLst>
              <a:ext uri="{FF2B5EF4-FFF2-40B4-BE49-F238E27FC236}">
                <a16:creationId xmlns:a16="http://schemas.microsoft.com/office/drawing/2014/main" id="{2B94153F-4779-E805-224A-1673E824C649}"/>
              </a:ext>
            </a:extLst>
          </p:cNvPr>
          <p:cNvSpPr txBox="1">
            <a:spLocks/>
          </p:cNvSpPr>
          <p:nvPr/>
        </p:nvSpPr>
        <p:spPr>
          <a:xfrm>
            <a:off x="8184510" y="1357996"/>
            <a:ext cx="2738600" cy="250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1400" dirty="0"/>
              <a:t>MANUAL:</a:t>
            </a:r>
            <a:r>
              <a:rPr sz="1400" dirty="0"/>
              <a:t>OPERADOR AVANÇADO</a:t>
            </a:r>
            <a:endParaRPr lang="en-US" sz="1400" dirty="0">
              <a:solidFill>
                <a:srgbClr val="10111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369DC-09BA-E189-8078-63CA64DC85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73717"/>
            <a:ext cx="4437240" cy="2509603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dirty="0" err="1"/>
              <a:t>Diferentes</a:t>
            </a:r>
            <a:r>
              <a:rPr dirty="0"/>
              <a:t> </a:t>
            </a:r>
            <a:r>
              <a:rPr dirty="0" err="1"/>
              <a:t>níveis</a:t>
            </a:r>
            <a:r>
              <a:rPr dirty="0"/>
              <a:t> de </a:t>
            </a:r>
            <a:r>
              <a:rPr dirty="0" err="1"/>
              <a:t>acesso</a:t>
            </a:r>
            <a:r>
              <a:rPr dirty="0"/>
              <a:t> </a:t>
            </a:r>
            <a:r>
              <a:rPr lang="es-ES" dirty="0"/>
              <a:t>para utilizar</a:t>
            </a:r>
            <a:endParaRPr lang="en-US" dirty="0">
              <a:solidFill>
                <a:srgbClr val="10111C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931F3A-6B24-F009-1D6C-10AE155B54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969" y="4454225"/>
            <a:ext cx="3334654" cy="19538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D29BF2-C8A6-5EF6-B71A-D06F9B38C4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495" y="4454226"/>
            <a:ext cx="3334653" cy="1953898"/>
          </a:xfrm>
          <a:prstGeom prst="rect">
            <a:avLst/>
          </a:prstGeom>
        </p:spPr>
      </p:pic>
      <p:sp>
        <p:nvSpPr>
          <p:cNvPr id="37" name="Title 7">
            <a:extLst>
              <a:ext uri="{FF2B5EF4-FFF2-40B4-BE49-F238E27FC236}">
                <a16:creationId xmlns:a16="http://schemas.microsoft.com/office/drawing/2014/main" id="{021FCC34-D141-F96F-78FB-C08D0E365226}"/>
              </a:ext>
            </a:extLst>
          </p:cNvPr>
          <p:cNvSpPr txBox="1">
            <a:spLocks/>
          </p:cNvSpPr>
          <p:nvPr/>
        </p:nvSpPr>
        <p:spPr>
          <a:xfrm>
            <a:off x="10995534" y="1351691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900" dirty="0" err="1">
                <a:latin typeface="+mn-lt"/>
              </a:rPr>
              <a:t>Introdução</a:t>
            </a:r>
            <a:r>
              <a:rPr sz="900" dirty="0">
                <a:latin typeface="+mn-lt"/>
              </a:rPr>
              <a:t> de PIN 3</a:t>
            </a:r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C7AC1757-15C0-503C-403F-AC57F6FA6250}"/>
              </a:ext>
            </a:extLst>
          </p:cNvPr>
          <p:cNvSpPr txBox="1">
            <a:spLocks/>
          </p:cNvSpPr>
          <p:nvPr/>
        </p:nvSpPr>
        <p:spPr>
          <a:xfrm>
            <a:off x="7188157" y="1351691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900">
                <a:latin typeface="+mn-lt"/>
              </a:rPr>
              <a:t>Introdução de PIN 2</a:t>
            </a:r>
          </a:p>
        </p:txBody>
      </p:sp>
      <p:sp>
        <p:nvSpPr>
          <p:cNvPr id="39" name="Title 7">
            <a:extLst>
              <a:ext uri="{FF2B5EF4-FFF2-40B4-BE49-F238E27FC236}">
                <a16:creationId xmlns:a16="http://schemas.microsoft.com/office/drawing/2014/main" id="{1E581891-D62C-798A-A643-5C07F92DC03E}"/>
              </a:ext>
            </a:extLst>
          </p:cNvPr>
          <p:cNvSpPr txBox="1">
            <a:spLocks/>
          </p:cNvSpPr>
          <p:nvPr/>
        </p:nvSpPr>
        <p:spPr>
          <a:xfrm>
            <a:off x="3380780" y="1351691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900">
                <a:latin typeface="+mn-lt"/>
              </a:rPr>
              <a:t>Introdução de PIN 1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1AC91A61-D44B-22EA-5792-75BB60E8AD20}"/>
              </a:ext>
            </a:extLst>
          </p:cNvPr>
          <p:cNvSpPr txBox="1">
            <a:spLocks/>
          </p:cNvSpPr>
          <p:nvPr/>
        </p:nvSpPr>
        <p:spPr>
          <a:xfrm>
            <a:off x="4392696" y="4117475"/>
            <a:ext cx="2949106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50" dirty="0" err="1"/>
              <a:t>Acesso</a:t>
            </a:r>
            <a:r>
              <a:rPr sz="1050" dirty="0"/>
              <a:t> à </a:t>
            </a:r>
            <a:r>
              <a:rPr sz="1050" dirty="0" err="1"/>
              <a:t>configuração</a:t>
            </a:r>
            <a:r>
              <a:rPr sz="1050" dirty="0"/>
              <a:t> </a:t>
            </a:r>
            <a:r>
              <a:rPr lang="es-ES" sz="1050" dirty="0"/>
              <a:t>para o usuario</a:t>
            </a:r>
            <a:r>
              <a:rPr sz="1050" dirty="0"/>
              <a:t>, </a:t>
            </a:r>
            <a:r>
              <a:rPr sz="1050" dirty="0" err="1"/>
              <a:t>todas</a:t>
            </a:r>
            <a:r>
              <a:rPr sz="1050" dirty="0"/>
              <a:t> as </a:t>
            </a:r>
            <a:r>
              <a:rPr sz="1050" dirty="0" err="1"/>
              <a:t>definições</a:t>
            </a:r>
            <a:r>
              <a:rPr sz="1050" dirty="0"/>
              <a:t> da </a:t>
            </a:r>
            <a:r>
              <a:rPr sz="1050" dirty="0" err="1"/>
              <a:t>máquina</a:t>
            </a:r>
            <a:r>
              <a:rPr sz="1050" dirty="0"/>
              <a:t>.</a:t>
            </a:r>
          </a:p>
        </p:txBody>
      </p:sp>
      <p:sp>
        <p:nvSpPr>
          <p:cNvPr id="41" name="Title 7">
            <a:extLst>
              <a:ext uri="{FF2B5EF4-FFF2-40B4-BE49-F238E27FC236}">
                <a16:creationId xmlns:a16="http://schemas.microsoft.com/office/drawing/2014/main" id="{AA57E62A-8F5E-8716-6145-10C728F84A34}"/>
              </a:ext>
            </a:extLst>
          </p:cNvPr>
          <p:cNvSpPr txBox="1">
            <a:spLocks/>
          </p:cNvSpPr>
          <p:nvPr/>
        </p:nvSpPr>
        <p:spPr>
          <a:xfrm>
            <a:off x="4414968" y="3937465"/>
            <a:ext cx="2716327" cy="2305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1400" dirty="0"/>
              <a:t>ACESSO</a:t>
            </a:r>
            <a:r>
              <a:rPr lang="es-ES" sz="1050" dirty="0"/>
              <a:t> </a:t>
            </a:r>
            <a:r>
              <a:rPr lang="es-ES" sz="1400" dirty="0"/>
              <a:t>DO USUÁRIO</a:t>
            </a:r>
            <a:endParaRPr lang="en-US" sz="1400" dirty="0"/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89106596-76A2-4833-4E32-DE6C4D9876DD}"/>
              </a:ext>
            </a:extLst>
          </p:cNvPr>
          <p:cNvSpPr txBox="1">
            <a:spLocks/>
          </p:cNvSpPr>
          <p:nvPr/>
        </p:nvSpPr>
        <p:spPr>
          <a:xfrm>
            <a:off x="8188646" y="4151957"/>
            <a:ext cx="3357619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50" dirty="0" err="1"/>
              <a:t>Acesso</a:t>
            </a:r>
            <a:r>
              <a:rPr sz="1050" dirty="0"/>
              <a:t> </a:t>
            </a:r>
            <a:r>
              <a:rPr sz="1050" dirty="0" err="1"/>
              <a:t>ao</a:t>
            </a:r>
            <a:r>
              <a:rPr sz="1050" dirty="0"/>
              <a:t> menu de </a:t>
            </a:r>
            <a:r>
              <a:rPr sz="1050" dirty="0" err="1"/>
              <a:t>serviço</a:t>
            </a:r>
            <a:r>
              <a:rPr sz="1050" dirty="0"/>
              <a:t>, </a:t>
            </a:r>
            <a:r>
              <a:rPr sz="1050" dirty="0" err="1"/>
              <a:t>configuração</a:t>
            </a:r>
            <a:r>
              <a:rPr sz="1050" dirty="0"/>
              <a:t>, testes, etc.</a:t>
            </a:r>
          </a:p>
        </p:txBody>
      </p:sp>
      <p:sp>
        <p:nvSpPr>
          <p:cNvPr id="43" name="Title 7">
            <a:extLst>
              <a:ext uri="{FF2B5EF4-FFF2-40B4-BE49-F238E27FC236}">
                <a16:creationId xmlns:a16="http://schemas.microsoft.com/office/drawing/2014/main" id="{B267A1C0-50CB-2EDC-2955-477B02E7326A}"/>
              </a:ext>
            </a:extLst>
          </p:cNvPr>
          <p:cNvSpPr txBox="1">
            <a:spLocks/>
          </p:cNvSpPr>
          <p:nvPr/>
        </p:nvSpPr>
        <p:spPr>
          <a:xfrm>
            <a:off x="8184510" y="3937465"/>
            <a:ext cx="2738600" cy="250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1400" dirty="0"/>
              <a:t>MENU </a:t>
            </a:r>
            <a:r>
              <a:rPr sz="1400" dirty="0"/>
              <a:t>SERVIÇO</a:t>
            </a:r>
            <a:endParaRPr lang="en-US" sz="1400" dirty="0">
              <a:solidFill>
                <a:srgbClr val="10111C"/>
              </a:solidFill>
            </a:endParaRPr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id="{90994752-0FE3-BCE7-D829-F713453FC34F}"/>
              </a:ext>
            </a:extLst>
          </p:cNvPr>
          <p:cNvSpPr txBox="1">
            <a:spLocks/>
          </p:cNvSpPr>
          <p:nvPr/>
        </p:nvSpPr>
        <p:spPr>
          <a:xfrm>
            <a:off x="10923110" y="3883230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900" dirty="0" err="1">
                <a:latin typeface="+mn-lt"/>
              </a:rPr>
              <a:t>Introdução</a:t>
            </a:r>
            <a:r>
              <a:rPr sz="900" dirty="0">
                <a:latin typeface="+mn-lt"/>
              </a:rPr>
              <a:t> de PIN 5</a:t>
            </a:r>
          </a:p>
        </p:txBody>
      </p:sp>
      <p:sp>
        <p:nvSpPr>
          <p:cNvPr id="45" name="Title 7">
            <a:extLst>
              <a:ext uri="{FF2B5EF4-FFF2-40B4-BE49-F238E27FC236}">
                <a16:creationId xmlns:a16="http://schemas.microsoft.com/office/drawing/2014/main" id="{9C8EFC4E-A4D7-226F-1041-9F5FB267408B}"/>
              </a:ext>
            </a:extLst>
          </p:cNvPr>
          <p:cNvSpPr txBox="1">
            <a:spLocks/>
          </p:cNvSpPr>
          <p:nvPr/>
        </p:nvSpPr>
        <p:spPr>
          <a:xfrm>
            <a:off x="7175840" y="3885905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900" dirty="0" err="1">
                <a:latin typeface="+mn-lt"/>
              </a:rPr>
              <a:t>Introdução</a:t>
            </a:r>
            <a:r>
              <a:rPr sz="900" dirty="0">
                <a:latin typeface="+mn-lt"/>
              </a:rPr>
              <a:t> de PIN 4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F5389A5F-8DF3-A4E7-B0F7-400E9E2F3627}"/>
              </a:ext>
            </a:extLst>
          </p:cNvPr>
          <p:cNvSpPr txBox="1">
            <a:spLocks/>
          </p:cNvSpPr>
          <p:nvPr/>
        </p:nvSpPr>
        <p:spPr>
          <a:xfrm>
            <a:off x="411576" y="873877"/>
            <a:ext cx="4025663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cliente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da SC550</a:t>
            </a:r>
          </a:p>
        </p:txBody>
      </p:sp>
    </p:spTree>
    <p:extLst>
      <p:ext uri="{BB962C8B-B14F-4D97-AF65-F5344CB8AC3E}">
        <p14:creationId xmlns:p14="http://schemas.microsoft.com/office/powerpoint/2010/main" val="30131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43DCDA7A-266B-CF1D-CEB8-7A95CE7D19EE}"/>
              </a:ext>
            </a:extLst>
          </p:cNvPr>
          <p:cNvSpPr txBox="1"/>
          <p:nvPr/>
        </p:nvSpPr>
        <p:spPr>
          <a:xfrm>
            <a:off x="500118" y="1866992"/>
            <a:ext cx="26882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Concebida para acomodar materiais reciclados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Até 30% de plástico reciclado em 2025.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t>Sustentabilidade</a:t>
            </a:r>
          </a:p>
        </p:txBody>
      </p:sp>
      <p:pic>
        <p:nvPicPr>
          <p:cNvPr id="10" name="Picture 9" descr="A blue circle with a blue border with a planet earth and white symbols&#10;&#10;Description automatically generated">
            <a:extLst>
              <a:ext uri="{FF2B5EF4-FFF2-40B4-BE49-F238E27FC236}">
                <a16:creationId xmlns:a16="http://schemas.microsoft.com/office/drawing/2014/main" id="{AE081771-577A-24A6-0992-EEE90CC32B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713" y="574675"/>
            <a:ext cx="5437643" cy="5266955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753664A5-6396-249D-2DB6-E0C3ECFF4F24}"/>
              </a:ext>
            </a:extLst>
          </p:cNvPr>
          <p:cNvSpPr txBox="1"/>
          <p:nvPr/>
        </p:nvSpPr>
        <p:spPr>
          <a:xfrm>
            <a:off x="9098428" y="1974713"/>
            <a:ext cx="268827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Motor com eficiência energética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Até 27 % menos energia em comparação com os modelos anteriores.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1834DA08-97F7-1E5C-4098-0D57FE2382B1}"/>
              </a:ext>
            </a:extLst>
          </p:cNvPr>
          <p:cNvSpPr txBox="1"/>
          <p:nvPr/>
        </p:nvSpPr>
        <p:spPr>
          <a:xfrm>
            <a:off x="500119" y="3721215"/>
            <a:ext cx="24053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Predefinições inteligentes reduzem o erro do operador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Garantir a simplicidade para os operadores básicos e dar-lhes as definições certas para o trabalho.</a:t>
            </a: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B402AF16-4A68-82B8-28BB-CF28463B1DC1}"/>
              </a:ext>
            </a:extLst>
          </p:cNvPr>
          <p:cNvSpPr txBox="1"/>
          <p:nvPr/>
        </p:nvSpPr>
        <p:spPr>
          <a:xfrm>
            <a:off x="9098428" y="3914765"/>
            <a:ext cx="23315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 dirty="0" err="1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Ecoflex</a:t>
            </a:r>
            <a:r>
              <a:rPr sz="1400" u="none" strike="noStrike" cap="none" dirty="0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 e </a:t>
            </a:r>
            <a:r>
              <a:rPr sz="1400" u="none" strike="noStrike" cap="none" dirty="0" err="1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Smartflow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a SC550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utiliza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até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40%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menos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água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e 60%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menos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detergente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,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em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comparação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com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máquinas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sem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tecnologia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Roboto Medium"/>
              </a:rPr>
              <a:t> semelhante.*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F7932BC-3DA9-EF17-6EE7-96E5B1F8BE73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 ao cliente da SC550</a:t>
            </a:r>
          </a:p>
        </p:txBody>
      </p:sp>
    </p:spTree>
    <p:extLst>
      <p:ext uri="{BB962C8B-B14F-4D97-AF65-F5344CB8AC3E}">
        <p14:creationId xmlns:p14="http://schemas.microsoft.com/office/powerpoint/2010/main" val="10020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6F52AE-C5CF-9667-5190-EE52EB7FF105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4A2D7-0190-BF45-C762-C3BF94C6A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38160" cy="628332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16A6941-BAAA-2A4F-875E-20C5BBF663E2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Apresentação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ao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</a:t>
            </a:r>
            <a:r>
              <a:rPr sz="18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cliente</a:t>
            </a:r>
            <a:r>
              <a:rPr sz="18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da SC550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D5259A1-5B96-666D-3EB0-6651B05F3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t>Função de ajuste da direção</a:t>
            </a: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DCFCE300-71B6-C899-655B-CF858D43933E}"/>
              </a:ext>
            </a:extLst>
          </p:cNvPr>
          <p:cNvSpPr txBox="1"/>
          <p:nvPr/>
        </p:nvSpPr>
        <p:spPr>
          <a:xfrm>
            <a:off x="8582235" y="3075163"/>
            <a:ext cx="268827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Ergonomia</a:t>
            </a:r>
            <a:r>
              <a:rPr sz="1400" dirty="0">
                <a:solidFill>
                  <a:srgbClr val="28313F"/>
                </a:solidFill>
                <a:latin typeface="Roboto Medium"/>
                <a:cs typeface="Roboto Medium"/>
              </a:rPr>
              <a:t> </a:t>
            </a: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melhorada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200" dirty="0"/>
              <a:t>Direção ajustável ao ângulo do ecrã e pega regulável para ajustar a altura, garantindo conforto para uma ampla gama de utilizadores</a:t>
            </a:r>
            <a:endParaRPr sz="1200" dirty="0">
              <a:solidFill>
                <a:srgbClr val="28313F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39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9A6C69-4738-F31A-367C-93CC8395D509}"/>
              </a:ext>
            </a:extLst>
          </p:cNvPr>
          <p:cNvSpPr/>
          <p:nvPr/>
        </p:nvSpPr>
        <p:spPr>
          <a:xfrm>
            <a:off x="0" y="0"/>
            <a:ext cx="12192000" cy="6283320"/>
          </a:xfrm>
          <a:prstGeom prst="rect">
            <a:avLst/>
          </a:prstGeom>
          <a:solidFill>
            <a:srgbClr val="D6D7D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79BD5C3-60B4-C266-FF38-34F47730852B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661144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800" dirty="0" err="1">
                <a:solidFill>
                  <a:srgbClr val="28313F"/>
                </a:solidFill>
                <a:latin typeface="Roboto Light"/>
              </a:rPr>
              <a:t>Apresentação</a:t>
            </a:r>
            <a:r>
              <a:rPr sz="1800" u="none" strike="noStrike" cap="none" dirty="0">
                <a:solidFill>
                  <a:schemeClr val="bg1"/>
                </a:solidFill>
                <a:effectLst/>
                <a:latin typeface="Roboto Light"/>
                <a:cs typeface="+mn-cs"/>
              </a:rPr>
              <a:t> </a:t>
            </a:r>
            <a:r>
              <a:rPr sz="1800" dirty="0" err="1">
                <a:solidFill>
                  <a:srgbClr val="28313F"/>
                </a:solidFill>
                <a:latin typeface="Roboto Light"/>
              </a:rPr>
              <a:t>ao</a:t>
            </a:r>
            <a:r>
              <a:rPr sz="1800" dirty="0">
                <a:solidFill>
                  <a:srgbClr val="28313F"/>
                </a:solidFill>
                <a:latin typeface="Roboto Light"/>
              </a:rPr>
              <a:t> </a:t>
            </a:r>
            <a:r>
              <a:rPr sz="1800" dirty="0" err="1">
                <a:solidFill>
                  <a:srgbClr val="28313F"/>
                </a:solidFill>
                <a:latin typeface="Roboto Light"/>
              </a:rPr>
              <a:t>cliente</a:t>
            </a:r>
            <a:r>
              <a:rPr sz="1800" dirty="0">
                <a:solidFill>
                  <a:srgbClr val="28313F"/>
                </a:solidFill>
                <a:latin typeface="Roboto Light"/>
              </a:rPr>
              <a:t> da SC550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36646C2E-5DCF-8B00-FFE6-862DF4E8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dirty="0" err="1"/>
              <a:t>Funcionalidades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/>
              <a:t>centradas</a:t>
            </a:r>
            <a:r>
              <a:rPr dirty="0"/>
              <a:t> no </a:t>
            </a:r>
            <a:r>
              <a:rPr lang="es-ES" dirty="0" err="1"/>
              <a:t>usuário</a:t>
            </a:r>
            <a:endParaRPr dirty="0"/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BDEF65BD-9DB4-BA6B-C240-39D37ED3A340}"/>
              </a:ext>
            </a:extLst>
          </p:cNvPr>
          <p:cNvSpPr txBox="1"/>
          <p:nvPr/>
        </p:nvSpPr>
        <p:spPr>
          <a:xfrm>
            <a:off x="7756096" y="2312313"/>
            <a:ext cx="26882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Paragem</a:t>
            </a:r>
            <a:r>
              <a:rPr sz="1400" dirty="0">
                <a:solidFill>
                  <a:srgbClr val="28313F"/>
                </a:solidFill>
                <a:latin typeface="Roboto Medium"/>
                <a:cs typeface="Roboto Medium"/>
              </a:rPr>
              <a:t> de </a:t>
            </a: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emergência</a:t>
            </a:r>
            <a:r>
              <a:rPr sz="1400" dirty="0">
                <a:solidFill>
                  <a:srgbClr val="28313F"/>
                </a:solidFill>
                <a:latin typeface="Roboto Medium"/>
                <a:cs typeface="Roboto Medium"/>
              </a:rPr>
              <a:t> </a:t>
            </a:r>
            <a:r>
              <a:rPr sz="1400" dirty="0" err="1">
                <a:solidFill>
                  <a:srgbClr val="28313F"/>
                </a:solidFill>
                <a:latin typeface="Roboto Medium"/>
                <a:cs typeface="Roboto Medium"/>
              </a:rPr>
              <a:t>otimizada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De </a:t>
            </a:r>
            <a:r>
              <a:rPr sz="1200" u="none" strike="noStrike" cap="none" dirty="0" err="1">
                <a:solidFill>
                  <a:srgbClr val="28313F"/>
                </a:solidFill>
                <a:effectLst/>
                <a:latin typeface="Roboto Light"/>
                <a:cs typeface="+mn-cs"/>
              </a:rPr>
              <a:t>acesso</a:t>
            </a:r>
            <a:r>
              <a:rPr lang="es-ES"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 fácil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, </a:t>
            </a:r>
            <a:r>
              <a:rPr lang="es-ES" sz="1200" dirty="0">
                <a:solidFill>
                  <a:srgbClr val="28313F"/>
                </a:solidFill>
                <a:latin typeface="Roboto Light"/>
              </a:rPr>
              <a:t>para evitar 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ac</a:t>
            </a:r>
            <a:r>
              <a:rPr lang="es-ES"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c</a:t>
            </a:r>
            <a:r>
              <a:rPr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ident</a:t>
            </a:r>
            <a:r>
              <a:rPr lang="es-ES" sz="1200" u="none" strike="noStrike" cap="none" dirty="0">
                <a:solidFill>
                  <a:srgbClr val="28313F"/>
                </a:solidFill>
                <a:effectLst/>
                <a:latin typeface="Roboto Light"/>
                <a:cs typeface="+mn-cs"/>
              </a:rPr>
              <a:t>es.</a:t>
            </a:r>
            <a:endParaRPr sz="1200" u="none" strike="noStrike" cap="none" dirty="0">
              <a:solidFill>
                <a:srgbClr val="28313F"/>
              </a:solidFill>
              <a:effectLst/>
              <a:latin typeface="Roboto Light"/>
              <a:cs typeface="+mn-cs"/>
            </a:endParaRP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BB2D73F1-B544-252B-7F9C-5B0FD02F9AE0}"/>
              </a:ext>
            </a:extLst>
          </p:cNvPr>
          <p:cNvSpPr txBox="1"/>
          <p:nvPr/>
        </p:nvSpPr>
        <p:spPr>
          <a:xfrm>
            <a:off x="7756095" y="4080677"/>
            <a:ext cx="334206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400" u="none" strike="noStrike" cap="none">
                <a:solidFill>
                  <a:srgbClr val="28313F"/>
                </a:solidFill>
                <a:effectLst/>
                <a:latin typeface="Roboto Medium"/>
                <a:cs typeface="Roboto Medium"/>
              </a:rPr>
              <a:t>Carregamento e armazenamento de dispositivos pessoais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sz="1200" u="none" strike="noStrike" cap="none">
                <a:solidFill>
                  <a:srgbClr val="28313F"/>
                </a:solidFill>
                <a:effectLst/>
                <a:latin typeface="Roboto Light"/>
                <a:cs typeface="+mn-cs"/>
              </a:rPr>
              <a:t>Carregamento USB e USB-C com espaço de arrumação confortável.</a:t>
            </a:r>
          </a:p>
        </p:txBody>
      </p:sp>
      <p:pic>
        <p:nvPicPr>
          <p:cNvPr id="3" name="Immagine 2" descr="Immagine che contiene giocattolo, automobile, proiettore&#10;&#10;Descrizione generata automaticamente">
            <a:extLst>
              <a:ext uri="{FF2B5EF4-FFF2-40B4-BE49-F238E27FC236}">
                <a16:creationId xmlns:a16="http://schemas.microsoft.com/office/drawing/2014/main" id="{B75C820B-B243-F630-CA66-A07323E9A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3427"/>
            <a:ext cx="6823675" cy="55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6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2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3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4.xml><?xml version="1.0" encoding="utf-8"?>
<a:theme xmlns:a="http://schemas.openxmlformats.org/drawingml/2006/main" name="34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03b321-3545-4bfc-b111-7702843b6d40">
      <Terms xmlns="http://schemas.microsoft.com/office/infopath/2007/PartnerControls"/>
    </lcf76f155ced4ddcb4097134ff3c332f>
    <TaxCatchAll xmlns="c56df868-51cc-4d63-9bd1-3347174802f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6ACC8E258210344A9FE922C0D29B270" ma:contentTypeVersion="15" ma:contentTypeDescription="Crear nuevo documento." ma:contentTypeScope="" ma:versionID="826294b1d43caf0ba846623293373ada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66852e10410c086ae2f135cc15f2687e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184CAC-F065-4044-9110-0829121A4C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B1EEB0-75BC-47C2-9F17-50813340DDD3}">
  <ds:schemaRefs>
    <ds:schemaRef ds:uri="6903b321-3545-4bfc-b111-7702843b6d40"/>
    <ds:schemaRef ds:uri="c56df868-51cc-4d63-9bd1-3347174802f5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2A66996-E349-4F8A-AE7B-7C4C372BBA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893</Words>
  <Application>Microsoft Office PowerPoint</Application>
  <PresentationFormat>Widescreen</PresentationFormat>
  <Paragraphs>152</Paragraphs>
  <Slides>23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Courier New</vt:lpstr>
      <vt:lpstr>Roboto Black</vt:lpstr>
      <vt:lpstr>Roboto Bold</vt:lpstr>
      <vt:lpstr>Roboto Light</vt:lpstr>
      <vt:lpstr>Roboto Medium</vt:lpstr>
      <vt:lpstr>Wingdings</vt:lpstr>
      <vt:lpstr>16_Nilfisk Toolbox_Standard_4-3</vt:lpstr>
      <vt:lpstr>22_Nilfisk Toolbox_Standard_4-3</vt:lpstr>
      <vt:lpstr>32_Nilfisk Toolbox_Standard_4-3</vt:lpstr>
      <vt:lpstr>34_Nilfisk Toolbox_Standard_4-3</vt:lpstr>
      <vt:lpstr>Diapositiva think-cell</vt:lpstr>
      <vt:lpstr>PowerPoint Presentation</vt:lpstr>
      <vt:lpstr>Traduzindo insights em ótimos resultados de experiência </vt:lpstr>
      <vt:lpstr>4 Configurações de Plataforma</vt:lpstr>
      <vt:lpstr>Transformando insights em ótimos resultados de experiência </vt:lpstr>
      <vt:lpstr>Diferentes níveis de acesso para utilizar</vt:lpstr>
      <vt:lpstr>Diferentes níveis de acesso para utilizar</vt:lpstr>
      <vt:lpstr>Sustentabilidade</vt:lpstr>
      <vt:lpstr>Função de ajuste da direção</vt:lpstr>
      <vt:lpstr>Funcionalidades centradas no usuário</vt:lpstr>
      <vt:lpstr>Funcionalidades centradas no usuário</vt:lpstr>
      <vt:lpstr>Funcionalidades centradas no usuário </vt:lpstr>
      <vt:lpstr>Funcionalidades centradas no usuário</vt:lpstr>
      <vt:lpstr>Capacidade de serviço</vt:lpstr>
      <vt:lpstr>Funcionalidades centradas no usuário</vt:lpstr>
      <vt:lpstr>Funcionalidades centradas no usuário</vt:lpstr>
      <vt:lpstr>Funcionalidades centradas no usuário</vt:lpstr>
      <vt:lpstr>PowerPoint Presentation</vt:lpstr>
      <vt:lpstr>Interface do usuário otimizada</vt:lpstr>
      <vt:lpstr>Ajuda a bordo</vt:lpstr>
      <vt:lpstr>Luzes frontais</vt:lpstr>
      <vt:lpstr>Função de luz frontal - Avançada</vt:lpstr>
      <vt:lpstr>Controle de acesso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&amp; Design</dc:title>
  <dc:subject/>
  <dc:creator>Ian Buckle</dc:creator>
  <cp:keywords/>
  <dc:description/>
  <cp:lastModifiedBy>Huy Do</cp:lastModifiedBy>
  <cp:revision>43</cp:revision>
  <dcterms:created xsi:type="dcterms:W3CDTF">2023-02-08T22:45:22Z</dcterms:created>
  <dcterms:modified xsi:type="dcterms:W3CDTF">2024-11-08T09:30:14Z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0x01010066ACC8E258210344A9FE922C0D29B270</vt:lpwstr>
  </property>
  <property fmtid="{D5CDD505-2E9C-101B-9397-08002B2CF9AE}" pid="3" name="MSIP_Label_c1c1fc1b-71f6-4e55-b88d-a4d9044b10bf_Enabled">
    <vt:lpwstr>true</vt:lpwstr>
  </property>
  <property fmtid="{D5CDD505-2E9C-101B-9397-08002B2CF9AE}" pid="4" name="MSIP_Label_c1c1fc1b-71f6-4e55-b88d-a4d9044b10bf_SetDate">
    <vt:lpwstr>2024-04-10T13:55:14Z</vt:lpwstr>
  </property>
  <property fmtid="{D5CDD505-2E9C-101B-9397-08002B2CF9AE}" pid="5" name="MSIP_Label_c1c1fc1b-71f6-4e55-b88d-a4d9044b10bf_Method">
    <vt:lpwstr>Privileged</vt:lpwstr>
  </property>
  <property fmtid="{D5CDD505-2E9C-101B-9397-08002B2CF9AE}" pid="6" name="MSIP_Label_c1c1fc1b-71f6-4e55-b88d-a4d9044b10bf_Name">
    <vt:lpwstr>Nilfisk secret</vt:lpwstr>
  </property>
  <property fmtid="{D5CDD505-2E9C-101B-9397-08002B2CF9AE}" pid="7" name="MSIP_Label_c1c1fc1b-71f6-4e55-b88d-a4d9044b10bf_SiteId">
    <vt:lpwstr>753c5d99-05be-4237-b4c5-fdb2e6b32ab2</vt:lpwstr>
  </property>
  <property fmtid="{D5CDD505-2E9C-101B-9397-08002B2CF9AE}" pid="8" name="MSIP_Label_c1c1fc1b-71f6-4e55-b88d-a4d9044b10bf_ActionId">
    <vt:lpwstr>ff919f2e-97fe-4fe7-a73f-dc052910ba46</vt:lpwstr>
  </property>
  <property fmtid="{D5CDD505-2E9C-101B-9397-08002B2CF9AE}" pid="9" name="MSIP_Label_c1c1fc1b-71f6-4e55-b88d-a4d9044b10bf_ContentBits">
    <vt:lpwstr>2</vt:lpwstr>
  </property>
  <property fmtid="{D5CDD505-2E9C-101B-9397-08002B2CF9AE}" pid="10" name="ClassificationContentMarkingFooterLocations">
    <vt:lpwstr>Nilfisk Toolbox_Standard_4-3:10\3_Nilfisk Toolbox_Standard_4-3:10\1_Nilfisk Toolbox_Standard_4-3:10\2_Nilfisk Toolbox_Standard_4-3:10\4_Nilfisk Toolbox_Standard_4-3:10\5_Nilfisk Toolbox_Standard_4-3:10\6_Nilfisk Toolbox_Standard_4-3:10\10_Nilfisk Toolbox_Standard_4-3:10\7_Nilfisk Toolbox_Standard_4-3:10\8_Nilfisk Toolbox_Standard_4-3:10\9_Nilfisk Toolbox_Standard_4-3:13\11_Nilfisk Toolbox_Standard_4-3:13\12_Nilfisk Toolbox_Standard_4-3:10\13_Nilfisk Toolbox_Standard_4-3:13\14_Nilfisk Toolbox_Standard_4-3:10\15_Nilfisk Toolbox_Standard_4-3:10\16_Nilfisk Toolbox_Standard_4-3:10\17_Nilfisk Toolbox_Standard_4-3:10\18_Nilfisk Toolbox_Standard_4-3:10\19_Nilfisk Toolbox_Standard_4-3:10\20_Nilfisk Toolbox_Standard_4-3:10\21_Nilfisk Toolbox_Standard_4-3:13\22_Nilfisk Toolbox_Standard_4-3:10\23_Nilfisk Toolbox_Standard_4-3:10\24_Nilfisk Toolbox_Standard_4-3:10\25_Nilfisk Toolbox_Standard_4-3:10\26_Nilfisk Toolbox_Standard_4-3:10\27_Nilfisk Toolbox_Standard_4-3:10\28_Nilfisk Toolbox_Standard_4-3:10\29_Nilfisk Toolbox_Standard_4-3:10\30_Nilfisk Toolbox_Standard_4-3:10\31_Nilfisk Toolbox_Standard_4-3:13\32_Nilfisk Toolbox_Standard_4-3:10\33_Nilfisk Toolbox_Standard_4-3:11\34_Nilfisk Toolbox_Standard_4-3:10\37_Nilfisk Toolbox_Standard_4-3:10</vt:lpwstr>
  </property>
  <property fmtid="{D5CDD505-2E9C-101B-9397-08002B2CF9AE}" pid="11" name="ClassificationContentMarkingFooterText">
    <vt:lpwstr>CONFIDENTIAL AND PROPRIETARY</vt:lpwstr>
  </property>
  <property fmtid="{D5CDD505-2E9C-101B-9397-08002B2CF9AE}" pid="12" name="MediaServiceImageTags">
    <vt:lpwstr/>
  </property>
</Properties>
</file>