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sldIdLst>
    <p:sldId id="259" r:id="rId5"/>
    <p:sldId id="286" r:id="rId6"/>
    <p:sldId id="287" r:id="rId7"/>
    <p:sldId id="294" r:id="rId8"/>
    <p:sldId id="288" r:id="rId9"/>
    <p:sldId id="2147483092" r:id="rId10"/>
    <p:sldId id="290" r:id="rId11"/>
    <p:sldId id="2147483093" r:id="rId12"/>
    <p:sldId id="291" r:id="rId13"/>
    <p:sldId id="2147483090" r:id="rId14"/>
    <p:sldId id="2147483091" r:id="rId15"/>
    <p:sldId id="2147473185" r:id="rId16"/>
    <p:sldId id="2147483094" r:id="rId17"/>
    <p:sldId id="2147483095" r:id="rId18"/>
    <p:sldId id="2147481364" r:id="rId19"/>
    <p:sldId id="2147481367" r:id="rId20"/>
    <p:sldId id="2147483096" r:id="rId21"/>
    <p:sldId id="2147483097" r:id="rId22"/>
    <p:sldId id="2147483098" r:id="rId23"/>
    <p:sldId id="2147483099" r:id="rId24"/>
    <p:sldId id="2147483100" r:id="rId25"/>
    <p:sldId id="2147483101" r:id="rId26"/>
  </p:sldIdLst>
  <p:sldSz cx="12192000" cy="6858000"/>
  <p:notesSz cx="6797675" cy="9872663"/>
  <p:custDataLst>
    <p:tags r:id="rId28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97A4"/>
    <a:srgbClr val="7C878E"/>
    <a:srgbClr val="000000"/>
    <a:srgbClr val="979797"/>
    <a:srgbClr val="4B4F54"/>
    <a:srgbClr val="606A70"/>
    <a:srgbClr val="D4CFBE"/>
    <a:srgbClr val="82827E"/>
    <a:srgbClr val="DDCFBF"/>
    <a:srgbClr val="054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65540-F9DC-D2DC-41E5-4C6AD9F2AEC1}" v="6" dt="2025-02-25T10:32:28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Moore" userId="S::omoore@nilfisk.com::c79b40f9-21eb-4631-b2ed-a33620a58e56" providerId="AD" clId="Web-{ACB32393-6479-957D-4176-208E29345F8B}"/>
    <pc:docChg chg="modSld">
      <pc:chgData name="Olivia Moore" userId="S::omoore@nilfisk.com::c79b40f9-21eb-4631-b2ed-a33620a58e56" providerId="AD" clId="Web-{ACB32393-6479-957D-4176-208E29345F8B}" dt="2025-01-03T08:35:14.196" v="0"/>
      <pc:docMkLst>
        <pc:docMk/>
      </pc:docMkLst>
      <pc:sldChg chg="delSp">
        <pc:chgData name="Olivia Moore" userId="S::omoore@nilfisk.com::c79b40f9-21eb-4631-b2ed-a33620a58e56" providerId="AD" clId="Web-{ACB32393-6479-957D-4176-208E29345F8B}" dt="2025-01-03T08:35:14.196" v="0"/>
        <pc:sldMkLst>
          <pc:docMk/>
          <pc:sldMk cId="3787819828" sldId="2147483092"/>
        </pc:sldMkLst>
        <pc:spChg chg="del">
          <ac:chgData name="Olivia Moore" userId="S::omoore@nilfisk.com::c79b40f9-21eb-4631-b2ed-a33620a58e56" providerId="AD" clId="Web-{ACB32393-6479-957D-4176-208E29345F8B}" dt="2025-01-03T08:35:14.196" v="0"/>
          <ac:spMkLst>
            <pc:docMk/>
            <pc:sldMk cId="3787819828" sldId="2147483092"/>
            <ac:spMk id="15" creationId="{B34BA2B4-1083-357E-3701-8B92912B9A82}"/>
          </ac:spMkLst>
        </pc:spChg>
      </pc:sldChg>
    </pc:docChg>
  </pc:docChgLst>
  <pc:docChgLst>
    <pc:chgData name="Olivia Moore" userId="S::omoore@nilfisk.com::c79b40f9-21eb-4631-b2ed-a33620a58e56" providerId="AD" clId="Web-{E8E65540-F9DC-D2DC-41E5-4C6AD9F2AEC1}"/>
    <pc:docChg chg="modSld">
      <pc:chgData name="Olivia Moore" userId="S::omoore@nilfisk.com::c79b40f9-21eb-4631-b2ed-a33620a58e56" providerId="AD" clId="Web-{E8E65540-F9DC-D2DC-41E5-4C6AD9F2AEC1}" dt="2025-02-25T10:32:28.288" v="5" actId="20577"/>
      <pc:docMkLst>
        <pc:docMk/>
      </pc:docMkLst>
      <pc:sldChg chg="addSp delSp modSp addAnim delAnim">
        <pc:chgData name="Olivia Moore" userId="S::omoore@nilfisk.com::c79b40f9-21eb-4631-b2ed-a33620a58e56" providerId="AD" clId="Web-{E8E65540-F9DC-D2DC-41E5-4C6AD9F2AEC1}" dt="2025-02-25T10:32:28.288" v="5" actId="20577"/>
        <pc:sldMkLst>
          <pc:docMk/>
          <pc:sldMk cId="834653872" sldId="2147483094"/>
        </pc:sldMkLst>
        <pc:spChg chg="mod">
          <ac:chgData name="Olivia Moore" userId="S::omoore@nilfisk.com::c79b40f9-21eb-4631-b2ed-a33620a58e56" providerId="AD" clId="Web-{E8E65540-F9DC-D2DC-41E5-4C6AD9F2AEC1}" dt="2025-02-25T10:32:28.288" v="5" actId="20577"/>
          <ac:spMkLst>
            <pc:docMk/>
            <pc:sldMk cId="834653872" sldId="2147483094"/>
            <ac:spMk id="8" creationId="{F880E776-EF4E-D185-1017-25BD12BC0FF7}"/>
          </ac:spMkLst>
        </pc:spChg>
        <pc:picChg chg="del">
          <ac:chgData name="Olivia Moore" userId="S::omoore@nilfisk.com::c79b40f9-21eb-4631-b2ed-a33620a58e56" providerId="AD" clId="Web-{E8E65540-F9DC-D2DC-41E5-4C6AD9F2AEC1}" dt="2025-02-25T10:24:18.147" v="0"/>
          <ac:picMkLst>
            <pc:docMk/>
            <pc:sldMk cId="834653872" sldId="2147483094"/>
            <ac:picMk id="2" creationId="{0D2E4467-902D-AEBB-5B26-C1511E965287}"/>
          </ac:picMkLst>
        </pc:picChg>
        <pc:picChg chg="add mod">
          <ac:chgData name="Olivia Moore" userId="S::omoore@nilfisk.com::c79b40f9-21eb-4631-b2ed-a33620a58e56" providerId="AD" clId="Web-{E8E65540-F9DC-D2DC-41E5-4C6AD9F2AEC1}" dt="2025-02-25T10:24:36.366" v="3" actId="1076"/>
          <ac:picMkLst>
            <pc:docMk/>
            <pc:sldMk cId="834653872" sldId="2147483094"/>
            <ac:picMk id="3" creationId="{8FC951C5-2A8E-89A8-1F68-1C7FE2BDDA61}"/>
          </ac:picMkLst>
        </pc:picChg>
      </pc:sldChg>
    </pc:docChg>
  </pc:docChgLst>
  <pc:docChgLst>
    <pc:chgData name="Olivia Moore" userId="S::omoore@nilfisk.com::c79b40f9-21eb-4631-b2ed-a33620a58e56" providerId="AD" clId="Web-{A2CC24D0-D6CB-59ED-5B67-AF9DAD40C579}"/>
    <pc:docChg chg="modSld">
      <pc:chgData name="Olivia Moore" userId="S::omoore@nilfisk.com::c79b40f9-21eb-4631-b2ed-a33620a58e56" providerId="AD" clId="Web-{A2CC24D0-D6CB-59ED-5B67-AF9DAD40C579}" dt="2025-01-31T13:23:09.227" v="9"/>
      <pc:docMkLst>
        <pc:docMk/>
      </pc:docMkLst>
      <pc:sldChg chg="addSp delSp modSp addAnim">
        <pc:chgData name="Olivia Moore" userId="S::omoore@nilfisk.com::c79b40f9-21eb-4631-b2ed-a33620a58e56" providerId="AD" clId="Web-{A2CC24D0-D6CB-59ED-5B67-AF9DAD40C579}" dt="2025-01-31T13:19:08.156" v="4" actId="20577"/>
        <pc:sldMkLst>
          <pc:docMk/>
          <pc:sldMk cId="834653872" sldId="2147483094"/>
        </pc:sldMkLst>
        <pc:spChg chg="mod">
          <ac:chgData name="Olivia Moore" userId="S::omoore@nilfisk.com::c79b40f9-21eb-4631-b2ed-a33620a58e56" providerId="AD" clId="Web-{A2CC24D0-D6CB-59ED-5B67-AF9DAD40C579}" dt="2025-01-31T13:19:08.156" v="4" actId="20577"/>
          <ac:spMkLst>
            <pc:docMk/>
            <pc:sldMk cId="834653872" sldId="2147483094"/>
            <ac:spMk id="9" creationId="{E56C669D-4C74-727F-4515-C8A108860E1F}"/>
          </ac:spMkLst>
        </pc:spChg>
        <pc:spChg chg="del">
          <ac:chgData name="Olivia Moore" userId="S::omoore@nilfisk.com::c79b40f9-21eb-4631-b2ed-a33620a58e56" providerId="AD" clId="Web-{A2CC24D0-D6CB-59ED-5B67-AF9DAD40C579}" dt="2025-01-31T13:18:43.608" v="0"/>
          <ac:spMkLst>
            <pc:docMk/>
            <pc:sldMk cId="834653872" sldId="2147483094"/>
            <ac:spMk id="10" creationId="{46B57EEA-8452-778A-D9FD-632B3625C95A}"/>
          </ac:spMkLst>
        </pc:spChg>
        <pc:picChg chg="add mod">
          <ac:chgData name="Olivia Moore" userId="S::omoore@nilfisk.com::c79b40f9-21eb-4631-b2ed-a33620a58e56" providerId="AD" clId="Web-{A2CC24D0-D6CB-59ED-5B67-AF9DAD40C579}" dt="2025-01-31T13:19:04.875" v="3" actId="1076"/>
          <ac:picMkLst>
            <pc:docMk/>
            <pc:sldMk cId="834653872" sldId="2147483094"/>
            <ac:picMk id="2" creationId="{0D2E4467-902D-AEBB-5B26-C1511E965287}"/>
          </ac:picMkLst>
        </pc:picChg>
      </pc:sldChg>
      <pc:sldChg chg="addSp delSp modSp">
        <pc:chgData name="Olivia Moore" userId="S::omoore@nilfisk.com::c79b40f9-21eb-4631-b2ed-a33620a58e56" providerId="AD" clId="Web-{A2CC24D0-D6CB-59ED-5B67-AF9DAD40C579}" dt="2025-01-31T13:23:09.227" v="9"/>
        <pc:sldMkLst>
          <pc:docMk/>
          <pc:sldMk cId="3889187586" sldId="2147483096"/>
        </pc:sldMkLst>
        <pc:graphicFrameChg chg="add del modGraphic">
          <ac:chgData name="Olivia Moore" userId="S::omoore@nilfisk.com::c79b40f9-21eb-4631-b2ed-a33620a58e56" providerId="AD" clId="Web-{A2CC24D0-D6CB-59ED-5B67-AF9DAD40C579}" dt="2025-01-31T13:23:09.227" v="9"/>
          <ac:graphicFrameMkLst>
            <pc:docMk/>
            <pc:sldMk cId="3889187586" sldId="2147483096"/>
            <ac:graphicFrameMk id="17" creationId="{B6230B9C-D8B1-6D3D-50D0-0486AC18AE02}"/>
          </ac:graphicFrameMkLst>
        </pc:graphicFrameChg>
      </pc:sldChg>
    </pc:docChg>
  </pc:docChgLst>
  <pc:docChgLst>
    <pc:chgData name="Olivia Moore" userId="S::omoore@nilfisk.com::c79b40f9-21eb-4631-b2ed-a33620a58e56" providerId="AD" clId="Web-{5129EB5C-FFD2-4ED1-ABB2-834906DBBDA8}"/>
    <pc:docChg chg="modSld">
      <pc:chgData name="Olivia Moore" userId="S::omoore@nilfisk.com::c79b40f9-21eb-4631-b2ed-a33620a58e56" providerId="AD" clId="Web-{5129EB5C-FFD2-4ED1-ABB2-834906DBBDA8}" dt="2025-01-31T13:30:39.137" v="4531"/>
      <pc:docMkLst>
        <pc:docMk/>
      </pc:docMkLst>
      <pc:sldChg chg="addSp delSp modSp">
        <pc:chgData name="Olivia Moore" userId="S::omoore@nilfisk.com::c79b40f9-21eb-4631-b2ed-a33620a58e56" providerId="AD" clId="Web-{5129EB5C-FFD2-4ED1-ABB2-834906DBBDA8}" dt="2025-01-31T13:24:53.781" v="1982" actId="1076"/>
        <pc:sldMkLst>
          <pc:docMk/>
          <pc:sldMk cId="3889187586" sldId="2147483096"/>
        </pc:sldMkLst>
        <pc:graphicFrameChg chg="add del mod">
          <ac:chgData name="Olivia Moore" userId="S::omoore@nilfisk.com::c79b40f9-21eb-4631-b2ed-a33620a58e56" providerId="AD" clId="Web-{5129EB5C-FFD2-4ED1-ABB2-834906DBBDA8}" dt="2025-01-31T13:24:25.827" v="1143"/>
          <ac:graphicFrameMkLst>
            <pc:docMk/>
            <pc:sldMk cId="3889187586" sldId="2147483096"/>
            <ac:graphicFrameMk id="7" creationId="{4C7B177C-736C-B283-2EEE-1B4E4F71F168}"/>
          </ac:graphicFrameMkLst>
        </pc:graphicFrameChg>
        <pc:graphicFrameChg chg="mod modGraphic">
          <ac:chgData name="Olivia Moore" userId="S::omoore@nilfisk.com::c79b40f9-21eb-4631-b2ed-a33620a58e56" providerId="AD" clId="Web-{5129EB5C-FFD2-4ED1-ABB2-834906DBBDA8}" dt="2025-01-31T13:24:53.781" v="1982" actId="1076"/>
          <ac:graphicFrameMkLst>
            <pc:docMk/>
            <pc:sldMk cId="3889187586" sldId="2147483096"/>
            <ac:graphicFrameMk id="17" creationId="{B6230B9C-D8B1-6D3D-50D0-0486AC18AE02}"/>
          </ac:graphicFrameMkLst>
        </pc:graphicFrameChg>
      </pc:sldChg>
      <pc:sldChg chg="modSp">
        <pc:chgData name="Olivia Moore" userId="S::omoore@nilfisk.com::c79b40f9-21eb-4631-b2ed-a33620a58e56" providerId="AD" clId="Web-{5129EB5C-FFD2-4ED1-ABB2-834906DBBDA8}" dt="2025-01-31T13:26:11.612" v="2947" actId="1076"/>
        <pc:sldMkLst>
          <pc:docMk/>
          <pc:sldMk cId="3129396617" sldId="2147483097"/>
        </pc:sldMkLst>
        <pc:graphicFrameChg chg="mod modGraphic">
          <ac:chgData name="Olivia Moore" userId="S::omoore@nilfisk.com::c79b40f9-21eb-4631-b2ed-a33620a58e56" providerId="AD" clId="Web-{5129EB5C-FFD2-4ED1-ABB2-834906DBBDA8}" dt="2025-01-31T13:26:11.612" v="2947" actId="1076"/>
          <ac:graphicFrameMkLst>
            <pc:docMk/>
            <pc:sldMk cId="3129396617" sldId="2147483097"/>
            <ac:graphicFrameMk id="9" creationId="{AD1D3B1C-1C61-7BCA-9BEE-A3B815A3EEF6}"/>
          </ac:graphicFrameMkLst>
        </pc:graphicFrameChg>
      </pc:sldChg>
      <pc:sldChg chg="modSp">
        <pc:chgData name="Olivia Moore" userId="S::omoore@nilfisk.com::c79b40f9-21eb-4631-b2ed-a33620a58e56" providerId="AD" clId="Web-{5129EB5C-FFD2-4ED1-ABB2-834906DBBDA8}" dt="2025-01-31T13:26:34.956" v="3583" actId="1076"/>
        <pc:sldMkLst>
          <pc:docMk/>
          <pc:sldMk cId="4123267977" sldId="2147483098"/>
        </pc:sldMkLst>
        <pc:graphicFrameChg chg="mod modGraphic">
          <ac:chgData name="Olivia Moore" userId="S::omoore@nilfisk.com::c79b40f9-21eb-4631-b2ed-a33620a58e56" providerId="AD" clId="Web-{5129EB5C-FFD2-4ED1-ABB2-834906DBBDA8}" dt="2025-01-31T13:26:34.956" v="3583" actId="1076"/>
          <ac:graphicFrameMkLst>
            <pc:docMk/>
            <pc:sldMk cId="4123267977" sldId="2147483098"/>
            <ac:graphicFrameMk id="15" creationId="{70525598-6121-DE00-11D6-FF59DB7A0E89}"/>
          </ac:graphicFrameMkLst>
        </pc:graphicFrameChg>
      </pc:sldChg>
      <pc:sldChg chg="modSp">
        <pc:chgData name="Olivia Moore" userId="S::omoore@nilfisk.com::c79b40f9-21eb-4631-b2ed-a33620a58e56" providerId="AD" clId="Web-{5129EB5C-FFD2-4ED1-ABB2-834906DBBDA8}" dt="2025-01-31T13:27:19.552" v="4293" actId="1076"/>
        <pc:sldMkLst>
          <pc:docMk/>
          <pc:sldMk cId="765431188" sldId="2147483099"/>
        </pc:sldMkLst>
        <pc:graphicFrameChg chg="mod modGraphic">
          <ac:chgData name="Olivia Moore" userId="S::omoore@nilfisk.com::c79b40f9-21eb-4631-b2ed-a33620a58e56" providerId="AD" clId="Web-{5129EB5C-FFD2-4ED1-ABB2-834906DBBDA8}" dt="2025-01-31T13:27:19.552" v="4293" actId="1076"/>
          <ac:graphicFrameMkLst>
            <pc:docMk/>
            <pc:sldMk cId="765431188" sldId="2147483099"/>
            <ac:graphicFrameMk id="7" creationId="{0E797CDD-7CEB-8B6C-18C8-48D79E6937C6}"/>
          </ac:graphicFrameMkLst>
        </pc:graphicFrameChg>
      </pc:sldChg>
      <pc:sldChg chg="modSp">
        <pc:chgData name="Olivia Moore" userId="S::omoore@nilfisk.com::c79b40f9-21eb-4631-b2ed-a33620a58e56" providerId="AD" clId="Web-{5129EB5C-FFD2-4ED1-ABB2-834906DBBDA8}" dt="2025-01-31T13:30:17.058" v="4530" actId="1076"/>
        <pc:sldMkLst>
          <pc:docMk/>
          <pc:sldMk cId="1384906191" sldId="2147483100"/>
        </pc:sldMkLst>
        <pc:spChg chg="mod">
          <ac:chgData name="Olivia Moore" userId="S::omoore@nilfisk.com::c79b40f9-21eb-4631-b2ed-a33620a58e56" providerId="AD" clId="Web-{5129EB5C-FFD2-4ED1-ABB2-834906DBBDA8}" dt="2025-01-31T13:30:08.261" v="4527" actId="1076"/>
          <ac:spMkLst>
            <pc:docMk/>
            <pc:sldMk cId="1384906191" sldId="2147483100"/>
            <ac:spMk id="2" creationId="{AA4BDFD2-7180-C45D-C005-39E2D84DEC91}"/>
          </ac:spMkLst>
        </pc:spChg>
        <pc:graphicFrameChg chg="mod modGraphic">
          <ac:chgData name="Olivia Moore" userId="S::omoore@nilfisk.com::c79b40f9-21eb-4631-b2ed-a33620a58e56" providerId="AD" clId="Web-{5129EB5C-FFD2-4ED1-ABB2-834906DBBDA8}" dt="2025-01-31T13:30:17.058" v="4530" actId="1076"/>
          <ac:graphicFrameMkLst>
            <pc:docMk/>
            <pc:sldMk cId="1384906191" sldId="2147483100"/>
            <ac:graphicFrameMk id="10" creationId="{26EE3458-A28C-B948-960B-FCE1FB46C265}"/>
          </ac:graphicFrameMkLst>
        </pc:graphicFrameChg>
      </pc:sldChg>
      <pc:sldChg chg="modSp">
        <pc:chgData name="Olivia Moore" userId="S::omoore@nilfisk.com::c79b40f9-21eb-4631-b2ed-a33620a58e56" providerId="AD" clId="Web-{5129EB5C-FFD2-4ED1-ABB2-834906DBBDA8}" dt="2025-01-31T13:30:39.137" v="4531"/>
        <pc:sldMkLst>
          <pc:docMk/>
          <pc:sldMk cId="4118619159" sldId="2147483101"/>
        </pc:sldMkLst>
        <pc:graphicFrameChg chg="modGraphic">
          <ac:chgData name="Olivia Moore" userId="S::omoore@nilfisk.com::c79b40f9-21eb-4631-b2ed-a33620a58e56" providerId="AD" clId="Web-{5129EB5C-FFD2-4ED1-ABB2-834906DBBDA8}" dt="2025-01-31T13:30:39.137" v="4531"/>
          <ac:graphicFrameMkLst>
            <pc:docMk/>
            <pc:sldMk cId="4118619159" sldId="2147483101"/>
            <ac:graphicFrameMk id="10" creationId="{26EE3458-A28C-B948-960B-FCE1FB46C265}"/>
          </ac:graphicFrameMkLst>
        </pc:graphicFrameChg>
      </pc:sldChg>
    </pc:docChg>
  </pc:docChgLst>
  <pc:docChgLst>
    <pc:chgData name="Olivia Moore" userId="S::omoore@nilfisk.com::c79b40f9-21eb-4631-b2ed-a33620a58e56" providerId="AD" clId="Web-{F0BD044F-F766-1C43-F9E2-F57A17999121}"/>
    <pc:docChg chg="modSld">
      <pc:chgData name="Olivia Moore" userId="S::omoore@nilfisk.com::c79b40f9-21eb-4631-b2ed-a33620a58e56" providerId="AD" clId="Web-{F0BD044F-F766-1C43-F9E2-F57A17999121}" dt="2025-02-17T10:44:52.557" v="57" actId="20577"/>
      <pc:docMkLst>
        <pc:docMk/>
      </pc:docMkLst>
      <pc:sldChg chg="modSp">
        <pc:chgData name="Olivia Moore" userId="S::omoore@nilfisk.com::c79b40f9-21eb-4631-b2ed-a33620a58e56" providerId="AD" clId="Web-{F0BD044F-F766-1C43-F9E2-F57A17999121}" dt="2025-02-17T10:42:20.208" v="1" actId="20577"/>
        <pc:sldMkLst>
          <pc:docMk/>
          <pc:sldMk cId="1996270453" sldId="259"/>
        </pc:sldMkLst>
        <pc:spChg chg="mod">
          <ac:chgData name="Olivia Moore" userId="S::omoore@nilfisk.com::c79b40f9-21eb-4631-b2ed-a33620a58e56" providerId="AD" clId="Web-{F0BD044F-F766-1C43-F9E2-F57A17999121}" dt="2025-02-17T10:42:20.208" v="1" actId="20577"/>
          <ac:spMkLst>
            <pc:docMk/>
            <pc:sldMk cId="1996270453" sldId="259"/>
            <ac:spMk id="9" creationId="{136521AC-99D9-18E7-7863-0F25AC3E01A1}"/>
          </ac:spMkLst>
        </pc:spChg>
      </pc:sldChg>
      <pc:sldChg chg="modSp">
        <pc:chgData name="Olivia Moore" userId="S::omoore@nilfisk.com::c79b40f9-21eb-4631-b2ed-a33620a58e56" providerId="AD" clId="Web-{F0BD044F-F766-1C43-F9E2-F57A17999121}" dt="2025-02-17T10:42:49.537" v="4" actId="20577"/>
        <pc:sldMkLst>
          <pc:docMk/>
          <pc:sldMk cId="3582336861" sldId="286"/>
        </pc:sldMkLst>
        <pc:spChg chg="mod">
          <ac:chgData name="Olivia Moore" userId="S::omoore@nilfisk.com::c79b40f9-21eb-4631-b2ed-a33620a58e56" providerId="AD" clId="Web-{F0BD044F-F766-1C43-F9E2-F57A17999121}" dt="2025-02-17T10:42:49.537" v="4" actId="20577"/>
          <ac:spMkLst>
            <pc:docMk/>
            <pc:sldMk cId="3582336861" sldId="286"/>
            <ac:spMk id="35" creationId="{B6BB82AE-EF9A-2478-A45C-FD525D405235}"/>
          </ac:spMkLst>
        </pc:spChg>
      </pc:sldChg>
      <pc:sldChg chg="modSp">
        <pc:chgData name="Olivia Moore" userId="S::omoore@nilfisk.com::c79b40f9-21eb-4631-b2ed-a33620a58e56" providerId="AD" clId="Web-{F0BD044F-F766-1C43-F9E2-F57A17999121}" dt="2025-02-17T10:43:24.945" v="13" actId="20577"/>
        <pc:sldMkLst>
          <pc:docMk/>
          <pc:sldMk cId="3027436694" sldId="287"/>
        </pc:sldMkLst>
        <pc:spChg chg="mod">
          <ac:chgData name="Olivia Moore" userId="S::omoore@nilfisk.com::c79b40f9-21eb-4631-b2ed-a33620a58e56" providerId="AD" clId="Web-{F0BD044F-F766-1C43-F9E2-F57A17999121}" dt="2025-02-17T10:43:24.945" v="13" actId="20577"/>
          <ac:spMkLst>
            <pc:docMk/>
            <pc:sldMk cId="3027436694" sldId="287"/>
            <ac:spMk id="5" creationId="{54BC2C5C-26DE-A0DB-8CDA-663A459BC80E}"/>
          </ac:spMkLst>
        </pc:spChg>
        <pc:spChg chg="mod">
          <ac:chgData name="Olivia Moore" userId="S::omoore@nilfisk.com::c79b40f9-21eb-4631-b2ed-a33620a58e56" providerId="AD" clId="Web-{F0BD044F-F766-1C43-F9E2-F57A17999121}" dt="2025-02-17T10:43:11.273" v="6" actId="20577"/>
          <ac:spMkLst>
            <pc:docMk/>
            <pc:sldMk cId="3027436694" sldId="287"/>
            <ac:spMk id="8" creationId="{0B6911FA-3949-F8F4-2DE6-ECC3C347161F}"/>
          </ac:spMkLst>
        </pc:spChg>
      </pc:sldChg>
      <pc:sldChg chg="modSp">
        <pc:chgData name="Olivia Moore" userId="S::omoore@nilfisk.com::c79b40f9-21eb-4631-b2ed-a33620a58e56" providerId="AD" clId="Web-{F0BD044F-F766-1C43-F9E2-F57A17999121}" dt="2025-02-17T10:43:39.793" v="15" actId="20577"/>
        <pc:sldMkLst>
          <pc:docMk/>
          <pc:sldMk cId="3787819828" sldId="2147483092"/>
        </pc:sldMkLst>
        <pc:spChg chg="mod">
          <ac:chgData name="Olivia Moore" userId="S::omoore@nilfisk.com::c79b40f9-21eb-4631-b2ed-a33620a58e56" providerId="AD" clId="Web-{F0BD044F-F766-1C43-F9E2-F57A17999121}" dt="2025-02-17T10:43:39.793" v="15" actId="20577"/>
          <ac:spMkLst>
            <pc:docMk/>
            <pc:sldMk cId="3787819828" sldId="2147483092"/>
            <ac:spMk id="10" creationId="{6050F285-F0C2-7D25-1A53-0257E136EFCE}"/>
          </ac:spMkLst>
        </pc:spChg>
      </pc:sldChg>
      <pc:sldChg chg="modSp">
        <pc:chgData name="Olivia Moore" userId="S::omoore@nilfisk.com::c79b40f9-21eb-4631-b2ed-a33620a58e56" providerId="AD" clId="Web-{F0BD044F-F766-1C43-F9E2-F57A17999121}" dt="2025-02-17T10:44:52.557" v="57" actId="20577"/>
        <pc:sldMkLst>
          <pc:docMk/>
          <pc:sldMk cId="834653872" sldId="2147483094"/>
        </pc:sldMkLst>
        <pc:spChg chg="mod">
          <ac:chgData name="Olivia Moore" userId="S::omoore@nilfisk.com::c79b40f9-21eb-4631-b2ed-a33620a58e56" providerId="AD" clId="Web-{F0BD044F-F766-1C43-F9E2-F57A17999121}" dt="2025-02-17T10:44:52.557" v="57" actId="20577"/>
          <ac:spMkLst>
            <pc:docMk/>
            <pc:sldMk cId="834653872" sldId="2147483094"/>
            <ac:spMk id="8" creationId="{F880E776-EF4E-D185-1017-25BD12BC0FF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8T09:20:28.0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266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5A3E0D-4618-B0AF-3B9F-098754B4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and black gradient&#10;&#10;Description automatically generated">
            <a:extLst>
              <a:ext uri="{FF2B5EF4-FFF2-40B4-BE49-F238E27FC236}">
                <a16:creationId xmlns:a16="http://schemas.microsoft.com/office/drawing/2014/main" id="{28A0FD9C-F44A-78F4-17FF-9ABCAF945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D3F473-5985-4D68-3687-762BB96ACB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36521AC-99D9-18E7-7863-0F25AC3E01A1}"/>
              </a:ext>
            </a:extLst>
          </p:cNvPr>
          <p:cNvSpPr txBox="1"/>
          <p:nvPr/>
        </p:nvSpPr>
        <p:spPr>
          <a:xfrm>
            <a:off x="975686" y="1817394"/>
            <a:ext cx="7711114" cy="89255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Compact </a:t>
            </a:r>
            <a:r>
              <a:rPr lang="en-DK" sz="4000">
                <a:solidFill>
                  <a:schemeClr val="bg1"/>
                </a:solidFill>
              </a:rPr>
              <a:t>Dry</a:t>
            </a:r>
            <a:r>
              <a:rPr lang="en-US" sz="4000" dirty="0">
                <a:solidFill>
                  <a:schemeClr val="bg1"/>
                </a:solidFill>
              </a:rPr>
              <a:t> Vacuums</a:t>
            </a:r>
          </a:p>
          <a:p>
            <a:pPr algn="l"/>
            <a:r>
              <a:rPr lang="en-DK" sz="1800" dirty="0">
                <a:solidFill>
                  <a:schemeClr val="accent3"/>
                </a:solidFill>
              </a:rPr>
              <a:t>Sales presentation</a:t>
            </a:r>
            <a:endParaRPr lang="en-US" sz="1800" dirty="0">
              <a:solidFill>
                <a:schemeClr val="accent3"/>
              </a:solidFill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41C9539-8C3B-D049-E9A0-552C34E22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95" y="398313"/>
            <a:ext cx="1606693" cy="546656"/>
          </a:xfrm>
          <a:prstGeom prst="rect">
            <a:avLst/>
          </a:prstGeom>
        </p:spPr>
      </p:pic>
      <p:pic>
        <p:nvPicPr>
          <p:cNvPr id="11" name="Picture 10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CDF830B9-8855-3E1D-0D0C-1AC644EDC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5017" y="2552212"/>
            <a:ext cx="13235859" cy="4303988"/>
          </a:xfrm>
          <a:prstGeom prst="rect">
            <a:avLst/>
          </a:prstGeom>
        </p:spPr>
      </p:pic>
      <p:pic>
        <p:nvPicPr>
          <p:cNvPr id="12" name="Picture 11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961FDD2B-0274-63A8-290A-33487781DB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044" y="2686757"/>
            <a:ext cx="12611951" cy="41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132C4FF0-E6B0-CA16-DFD4-278C58FE5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570" y="123027"/>
            <a:ext cx="4712818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/>
              <a:t>VP300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/>
              <a:t>Key features and design 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8262622" y="2496691"/>
            <a:ext cx="344490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Ergonomic machine handle </a:t>
            </a: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Kept possibility to tube storage during ”transport”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8944866" y="3910087"/>
            <a:ext cx="276265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b="1">
                <a:latin typeface="+mj-lt"/>
              </a:rPr>
              <a:t>Bag &amp; Prefilter access</a:t>
            </a:r>
            <a:endParaRPr lang="en-DK" sz="1100" b="1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Easy ergo access to bag &amp; prefilter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8509000" y="3252265"/>
            <a:ext cx="3198525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>
                <a:latin typeface="+mj-lt"/>
              </a:rPr>
              <a:t>Durable foot-operated</a:t>
            </a:r>
            <a:r>
              <a:rPr lang="en-DK" sz="1100">
                <a:latin typeface="+mj-lt"/>
              </a:rPr>
              <a:t> </a:t>
            </a:r>
            <a:r>
              <a:rPr lang="en-GB" sz="1100">
                <a:latin typeface="+mj-lt"/>
              </a:rPr>
              <a:t>power switch</a:t>
            </a:r>
            <a:br>
              <a:rPr lang="da-DK" sz="1100"/>
            </a:br>
            <a:r>
              <a:rPr lang="en-GB" sz="1050"/>
              <a:t>Easier and more ergonomic to use</a:t>
            </a:r>
            <a:endParaRPr lang="en-GB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675096" y="5698613"/>
            <a:ext cx="303242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Compact</a:t>
            </a:r>
            <a:r>
              <a:rPr lang="da-DK" sz="1100">
                <a:latin typeface="+mj-lt"/>
              </a:rPr>
              <a:t>,</a:t>
            </a:r>
            <a:r>
              <a:rPr lang="en-DK" sz="1100">
                <a:latin typeface="+mj-lt"/>
              </a:rPr>
              <a:t> </a:t>
            </a:r>
            <a:r>
              <a:rPr lang="da-DK" sz="1100">
                <a:latin typeface="+mj-lt"/>
              </a:rPr>
              <a:t>light-</a:t>
            </a:r>
            <a:r>
              <a:rPr lang="da-DK" sz="1100" err="1">
                <a:latin typeface="+mj-lt"/>
              </a:rPr>
              <a:t>weight</a:t>
            </a:r>
            <a:r>
              <a:rPr lang="da-DK" sz="1100">
                <a:latin typeface="+mj-lt"/>
              </a:rPr>
              <a:t> design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/>
              <a:t>Easy to transport and reduces strain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3047446"/>
            <a:ext cx="4373726" cy="602079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Detachable power cord *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No-tool cord exchange with durable locking </a:t>
            </a:r>
            <a:r>
              <a:rPr lang="en-DK" sz="1100"/>
              <a:t>for</a:t>
            </a:r>
            <a:r>
              <a:rPr lang="en-GB" sz="1100"/>
              <a:t> time and cost saving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8997A4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Most VP300’s, all VP400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691122" y="4619592"/>
            <a:ext cx="401640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>
                <a:latin typeface="+mj-lt"/>
              </a:rPr>
              <a:t>Certified HEPA filter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DK" sz="1100"/>
              <a:t>Q</a:t>
            </a:r>
            <a:r>
              <a:rPr lang="en-GB" sz="1100" err="1"/>
              <a:t>uick</a:t>
            </a:r>
            <a:r>
              <a:rPr lang="en-GB" sz="1100"/>
              <a:t>, tool-free</a:t>
            </a:r>
            <a:r>
              <a:rPr lang="en-DK" sz="1100"/>
              <a:t> </a:t>
            </a:r>
            <a:r>
              <a:rPr lang="en-GB" sz="1100"/>
              <a:t>checks and</a:t>
            </a:r>
            <a:r>
              <a:rPr lang="en-DK" sz="1100"/>
              <a:t> </a:t>
            </a:r>
            <a:r>
              <a:rPr lang="en-GB" sz="1100"/>
              <a:t>replacements,</a:t>
            </a:r>
            <a:endParaRPr lang="en-DK" sz="1100"/>
          </a:p>
          <a:p>
            <a:pPr algn="r">
              <a:lnSpc>
                <a:spcPct val="120000"/>
              </a:lnSpc>
            </a:pPr>
            <a:r>
              <a:rPr lang="en-DK" sz="1100"/>
              <a:t> </a:t>
            </a:r>
            <a:r>
              <a:rPr lang="en-GB" sz="1100"/>
              <a:t>ensuring optimal air quality</a:t>
            </a:r>
            <a:r>
              <a:rPr lang="en-DK" sz="1100"/>
              <a:t> </a:t>
            </a:r>
            <a:r>
              <a:rPr lang="en-GB" sz="1100"/>
              <a:t>while saving time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>
            <a:off x="7861808" y="6141247"/>
            <a:ext cx="38457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2882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5" y="3881251"/>
            <a:ext cx="323994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Tube parking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Fast and easy tube</a:t>
            </a:r>
            <a:r>
              <a:rPr lang="en-DK" sz="1100"/>
              <a:t> </a:t>
            </a:r>
            <a:r>
              <a:rPr lang="en-GB" sz="1100"/>
              <a:t>parking when needed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High performance dust bags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High net filling capacity prolonging working time</a:t>
            </a:r>
          </a:p>
          <a:p>
            <a:pPr algn="l">
              <a:lnSpc>
                <a:spcPct val="120000"/>
              </a:lnSpc>
            </a:pPr>
            <a:r>
              <a:rPr lang="en-GB" sz="1100"/>
              <a:t>and keeping performance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513241"/>
            <a:ext cx="6079688" cy="648823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>
                <a:latin typeface="+mj-lt"/>
              </a:rPr>
              <a:t>L</a:t>
            </a:r>
            <a:r>
              <a:rPr lang="en-DK" sz="1100">
                <a:latin typeface="+mj-lt"/>
              </a:rPr>
              <a:t>ow noi</a:t>
            </a:r>
            <a:r>
              <a:rPr lang="da-DK" sz="1100">
                <a:latin typeface="+mj-lt"/>
              </a:rPr>
              <a:t>se</a:t>
            </a:r>
            <a:r>
              <a:rPr lang="en-DK" sz="1100">
                <a:latin typeface="+mj-lt"/>
              </a:rPr>
              <a:t> level</a:t>
            </a:r>
            <a:br>
              <a:rPr lang="da-DK" sz="1100"/>
            </a:br>
            <a:r>
              <a:rPr lang="en-GB" sz="1050"/>
              <a:t>Powerful cleaning with one of</a:t>
            </a:r>
            <a:r>
              <a:rPr lang="en-DK" sz="1050"/>
              <a:t> </a:t>
            </a:r>
            <a:r>
              <a:rPr lang="en-GB" sz="1050"/>
              <a:t>the quietest vacuum cleaners</a:t>
            </a:r>
          </a:p>
          <a:p>
            <a:pPr>
              <a:lnSpc>
                <a:spcPct val="120000"/>
              </a:lnSpc>
            </a:pPr>
            <a:r>
              <a:rPr lang="en-GB" sz="1050"/>
              <a:t>in its class, allowing you to</a:t>
            </a:r>
            <a:r>
              <a:rPr lang="en-DK" sz="1050"/>
              <a:t> </a:t>
            </a:r>
            <a:r>
              <a:rPr lang="en-GB" sz="1050"/>
              <a:t>operate without disturbing others</a:t>
            </a:r>
            <a:endParaRPr lang="en-GB" sz="11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1B942F-C2C2-7F8B-7962-64F5FD5ED80E}"/>
              </a:ext>
            </a:extLst>
          </p:cNvPr>
          <p:cNvSpPr txBox="1"/>
          <p:nvPr/>
        </p:nvSpPr>
        <p:spPr>
          <a:xfrm>
            <a:off x="7235428" y="1599985"/>
            <a:ext cx="4472097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da-DK" sz="1100">
                <a:latin typeface="+mj-lt"/>
              </a:rPr>
              <a:t>C</a:t>
            </a:r>
            <a:r>
              <a:rPr lang="en-DK" sz="1100" err="1">
                <a:latin typeface="+mj-lt"/>
              </a:rPr>
              <a:t>ord</a:t>
            </a:r>
            <a:r>
              <a:rPr lang="en-DK" sz="1100">
                <a:latin typeface="+mj-lt"/>
              </a:rPr>
              <a:t> storage</a:t>
            </a:r>
            <a:r>
              <a:rPr lang="da-DK" sz="1100">
                <a:latin typeface="+mj-lt"/>
              </a:rPr>
              <a:t> – 3 options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New smart EOB cord storage</a:t>
            </a:r>
            <a:r>
              <a:rPr lang="en-DK" sz="1100" b="0" i="0" u="none" strike="noStrike">
                <a:effectLst/>
              </a:rPr>
              <a:t> </a:t>
            </a:r>
            <a:r>
              <a:rPr lang="en-GB" sz="1100" b="0" i="0" u="none" strike="noStrike">
                <a:effectLst/>
              </a:rPr>
              <a:t>ensuring uptime by no mess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New designed Bent-ends 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Improved ergonomics, grip &amp; durability </a:t>
            </a:r>
            <a:endParaRPr lang="en-GB" sz="110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660A90-F962-5152-9B87-82E80927D63A}"/>
              </a:ext>
            </a:extLst>
          </p:cNvPr>
          <p:cNvCxnSpPr>
            <a:cxnSpLocks/>
          </p:cNvCxnSpPr>
          <p:nvPr/>
        </p:nvCxnSpPr>
        <p:spPr>
          <a:xfrm>
            <a:off x="6480705" y="2040353"/>
            <a:ext cx="5226820" cy="43902"/>
          </a:xfrm>
          <a:prstGeom prst="line">
            <a:avLst/>
          </a:prstGeom>
          <a:ln w="9525">
            <a:solidFill>
              <a:srgbClr val="38A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20B6260-DC8E-FD7C-0A8B-115F0D3316B3}"/>
              </a:ext>
            </a:extLst>
          </p:cNvPr>
          <p:cNvCxnSpPr>
            <a:cxnSpLocks/>
          </p:cNvCxnSpPr>
          <p:nvPr/>
        </p:nvCxnSpPr>
        <p:spPr>
          <a:xfrm flipH="1">
            <a:off x="6480705" y="2055684"/>
            <a:ext cx="7353" cy="83424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3320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5332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2FA20-5846-2CA4-2EB4-6F9B5E6C1F6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79D62F-07AC-B97C-B000-E532EF08FB5B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997FFC-1F39-A4EB-9712-75EE4B492C62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78469F3F-C5B8-A4A5-FDC3-C815809AF496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8048E3-2194-CCFB-A3B2-34C8C7375473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8FB46D-6011-8C22-4D7B-5390FF2ADF3C}"/>
              </a:ext>
            </a:extLst>
          </p:cNvPr>
          <p:cNvSpPr txBox="1"/>
          <p:nvPr/>
        </p:nvSpPr>
        <p:spPr>
          <a:xfrm>
            <a:off x="479425" y="2281436"/>
            <a:ext cx="409754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Cord quick-release 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Cord quick-release (turn knob) immediate start of working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C4BC7C-E6E6-9DF6-317D-4D2C1E470AD8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91802B8-A4AE-7E6F-E37E-9C3C87268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25" y="122857"/>
            <a:ext cx="4554245" cy="68505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/>
              <a:t>VP400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/>
          <a:lstStyle/>
          <a:p>
            <a:r>
              <a:rPr lang="en-DK"/>
              <a:t>Key features and design 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8184829" y="2293558"/>
            <a:ext cx="3523574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Ergonomic machine handle </a:t>
            </a: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Ergonomic handle designed for comfort, accommodating smaller hands as well.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9425" y="2281436"/>
            <a:ext cx="4097543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Reliable cord rewind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Durable and smooth rewind system eliminates cord issues</a:t>
            </a:r>
            <a:endParaRPr lang="en-GB" sz="11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8940324" y="3887887"/>
            <a:ext cx="2762659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 b="1">
                <a:latin typeface="+mj-lt"/>
              </a:rPr>
              <a:t>Bag &amp; Prefilter access</a:t>
            </a:r>
            <a:endParaRPr lang="en-DK" sz="1100" b="1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 b="0" i="0" u="none" strike="noStrike">
                <a:effectLst/>
              </a:rPr>
              <a:t>Easy ergo access to bag &amp; prefilter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8509000" y="3253941"/>
            <a:ext cx="3198525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>
                <a:latin typeface="+mj-lt"/>
              </a:rPr>
              <a:t>Durable foot-operated</a:t>
            </a:r>
            <a:r>
              <a:rPr lang="en-DK" sz="1100">
                <a:latin typeface="+mj-lt"/>
              </a:rPr>
              <a:t> </a:t>
            </a:r>
            <a:r>
              <a:rPr lang="en-GB" sz="1100">
                <a:latin typeface="+mj-lt"/>
              </a:rPr>
              <a:t>powers witch</a:t>
            </a:r>
            <a:br>
              <a:rPr lang="da-DK" sz="1100"/>
            </a:br>
            <a:r>
              <a:rPr lang="en-GB" sz="1050"/>
              <a:t>Easier and more ergonomic to use</a:t>
            </a:r>
            <a:endParaRPr lang="en-GB" sz="11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8819468" y="5688204"/>
            <a:ext cx="286773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DK" sz="1100">
                <a:latin typeface="+mj-lt"/>
              </a:rPr>
              <a:t>Compact</a:t>
            </a:r>
            <a:r>
              <a:rPr lang="da-DK" sz="1100">
                <a:latin typeface="+mj-lt"/>
              </a:rPr>
              <a:t>,</a:t>
            </a:r>
            <a:r>
              <a:rPr lang="en-DK" sz="1100">
                <a:latin typeface="+mj-lt"/>
              </a:rPr>
              <a:t> </a:t>
            </a:r>
            <a:r>
              <a:rPr lang="da-DK" sz="1100">
                <a:latin typeface="+mj-lt"/>
              </a:rPr>
              <a:t>light-</a:t>
            </a:r>
            <a:r>
              <a:rPr lang="da-DK" sz="1100" err="1">
                <a:latin typeface="+mj-lt"/>
              </a:rPr>
              <a:t>weight</a:t>
            </a:r>
            <a:r>
              <a:rPr lang="da-DK" sz="1100">
                <a:latin typeface="+mj-lt"/>
              </a:rPr>
              <a:t> design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/>
              <a:t>Easy to transport and reduces strain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9425" y="3047446"/>
            <a:ext cx="4145156" cy="602079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Detachable power cord *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No-tool cord exchange with durable locking </a:t>
            </a:r>
            <a:r>
              <a:rPr lang="en-DK" sz="1100"/>
              <a:t>for</a:t>
            </a:r>
            <a:r>
              <a:rPr lang="en-GB" sz="1100"/>
              <a:t> time and cost saving</a:t>
            </a:r>
          </a:p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Most VP300’s, all VP400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670800" y="4619592"/>
            <a:ext cx="401640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1100">
                <a:latin typeface="+mj-lt"/>
              </a:rPr>
              <a:t>Certified HEPA filter</a:t>
            </a:r>
            <a:endParaRPr lang="en-DK" sz="1100">
              <a:latin typeface="+mj-lt"/>
            </a:endParaRPr>
          </a:p>
          <a:p>
            <a:pPr algn="r">
              <a:lnSpc>
                <a:spcPct val="120000"/>
              </a:lnSpc>
            </a:pPr>
            <a:r>
              <a:rPr lang="en-GB" sz="1100"/>
              <a:t>Quick, tool-free</a:t>
            </a:r>
            <a:r>
              <a:rPr lang="en-DK" sz="1100"/>
              <a:t> </a:t>
            </a:r>
            <a:r>
              <a:rPr lang="en-GB" sz="1100"/>
              <a:t>checks and</a:t>
            </a:r>
            <a:r>
              <a:rPr lang="en-DK" sz="1100"/>
              <a:t> </a:t>
            </a:r>
            <a:r>
              <a:rPr lang="en-GB" sz="1100"/>
              <a:t>replacements,</a:t>
            </a:r>
            <a:endParaRPr lang="en-DK" sz="1100"/>
          </a:p>
          <a:p>
            <a:pPr algn="r">
              <a:lnSpc>
                <a:spcPct val="120000"/>
              </a:lnSpc>
            </a:pPr>
            <a:r>
              <a:rPr lang="en-DK" sz="1100"/>
              <a:t> </a:t>
            </a:r>
            <a:r>
              <a:rPr lang="en-GB" sz="1100"/>
              <a:t>ensuring optimal air quality</a:t>
            </a:r>
            <a:r>
              <a:rPr lang="en-DK" sz="1100"/>
              <a:t> </a:t>
            </a:r>
            <a:r>
              <a:rPr lang="en-GB" sz="1100"/>
              <a:t>while saving time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363835" y="3693359"/>
            <a:ext cx="432336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521" y="3658678"/>
            <a:ext cx="47187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 flipV="1">
            <a:off x="7861808" y="6141247"/>
            <a:ext cx="3825395" cy="20817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6678701" y="2960142"/>
            <a:ext cx="500850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521" y="2746659"/>
            <a:ext cx="533714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9425" y="3881251"/>
            <a:ext cx="323994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Tube parking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Fast and easy tube</a:t>
            </a:r>
            <a:r>
              <a:rPr lang="en-DK" sz="1100"/>
              <a:t> </a:t>
            </a:r>
            <a:r>
              <a:rPr lang="en-GB" sz="1100"/>
              <a:t>parking when needed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521" y="4344702"/>
            <a:ext cx="46044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9425" y="4619592"/>
            <a:ext cx="3239941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High performance dust bags</a:t>
            </a:r>
            <a:endParaRPr lang="en-DK" sz="1100"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en-GB" sz="1100"/>
              <a:t>High net filling capacity prolonging working time</a:t>
            </a:r>
          </a:p>
          <a:p>
            <a:pPr algn="l">
              <a:lnSpc>
                <a:spcPct val="120000"/>
              </a:lnSpc>
            </a:pPr>
            <a:r>
              <a:rPr lang="en-GB" sz="1100"/>
              <a:t>and keeping performance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521" y="5286176"/>
            <a:ext cx="532826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9425" y="5513241"/>
            <a:ext cx="6079688" cy="648823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>
                <a:latin typeface="+mj-lt"/>
              </a:rPr>
              <a:t>L</a:t>
            </a:r>
            <a:r>
              <a:rPr lang="en-DK" sz="1100">
                <a:latin typeface="+mj-lt"/>
              </a:rPr>
              <a:t>ow noi</a:t>
            </a:r>
            <a:r>
              <a:rPr lang="da-DK" sz="1100">
                <a:latin typeface="+mj-lt"/>
              </a:rPr>
              <a:t>s</a:t>
            </a:r>
            <a:r>
              <a:rPr lang="en-DK" sz="1100">
                <a:latin typeface="+mj-lt"/>
              </a:rPr>
              <a:t>e level</a:t>
            </a:r>
            <a:br>
              <a:rPr lang="da-DK" sz="1100"/>
            </a:br>
            <a:r>
              <a:rPr lang="en-GB" sz="1050"/>
              <a:t>Powerful cleaning with one of</a:t>
            </a:r>
            <a:r>
              <a:rPr lang="en-DK" sz="1050"/>
              <a:t> </a:t>
            </a:r>
            <a:r>
              <a:rPr lang="en-GB" sz="1050"/>
              <a:t>the quietest vacuum cleaners</a:t>
            </a:r>
          </a:p>
          <a:p>
            <a:pPr>
              <a:lnSpc>
                <a:spcPct val="120000"/>
              </a:lnSpc>
            </a:pPr>
            <a:r>
              <a:rPr lang="en-GB" sz="1050"/>
              <a:t>in its class, allowing you to</a:t>
            </a:r>
            <a:r>
              <a:rPr lang="en-DK" sz="1050"/>
              <a:t> </a:t>
            </a:r>
            <a:r>
              <a:rPr lang="en-GB" sz="1050"/>
              <a:t>operate without disturbing others</a:t>
            </a:r>
            <a:endParaRPr lang="en-GB" sz="11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F26CA3-6EC8-80BC-8A33-59CBB195045F}"/>
              </a:ext>
            </a:extLst>
          </p:cNvPr>
          <p:cNvSpPr txBox="1"/>
          <p:nvPr/>
        </p:nvSpPr>
        <p:spPr>
          <a:xfrm>
            <a:off x="479425" y="1554091"/>
            <a:ext cx="2696381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100">
                <a:latin typeface="+mj-lt"/>
              </a:rPr>
              <a:t>New designed Bent-ends </a:t>
            </a:r>
            <a:br>
              <a:rPr lang="en-GB" sz="1100" b="0" i="0" u="none" strike="noStrike">
                <a:effectLst/>
              </a:rPr>
            </a:br>
            <a:r>
              <a:rPr lang="en-GB" sz="1100" b="0" i="0" u="none" strike="noStrike">
                <a:effectLst/>
              </a:rPr>
              <a:t>Improved ergonomics, grip &amp; durability </a:t>
            </a:r>
            <a:endParaRPr lang="en-GB" sz="1100"/>
          </a:p>
        </p:txBody>
      </p: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42D1DDA0-5215-6892-2F86-63D926F63C63}"/>
              </a:ext>
            </a:extLst>
          </p:cNvPr>
          <p:cNvCxnSpPr>
            <a:cxnSpLocks/>
          </p:cNvCxnSpPr>
          <p:nvPr/>
        </p:nvCxnSpPr>
        <p:spPr>
          <a:xfrm flipV="1">
            <a:off x="483515" y="1040986"/>
            <a:ext cx="5320271" cy="976574"/>
          </a:xfrm>
          <a:prstGeom prst="bentConnector3">
            <a:avLst>
              <a:gd name="adj1" fmla="val 865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454205" y="4344702"/>
            <a:ext cx="4256418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521" y="6162064"/>
            <a:ext cx="515057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454205" y="5286176"/>
            <a:ext cx="4232998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9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19D1F199-E270-B2E9-5CC7-9941E25AF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798" y="1629720"/>
            <a:ext cx="3290250" cy="3362722"/>
          </a:xfrm>
          <a:prstGeom prst="rect">
            <a:avLst/>
          </a:prstGeom>
        </p:spPr>
      </p:pic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Improved serviceability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Filter; easy access/no tools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Detachable cord on majority of range*</a:t>
            </a:r>
          </a:p>
          <a:p>
            <a:pPr marL="144000" indent="-144000">
              <a:spcBef>
                <a:spcPts val="0"/>
              </a:spcBef>
            </a:pPr>
            <a:endParaRPr lang="en-US" sz="100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en-GB" sz="1000">
                <a:solidFill>
                  <a:srgbClr val="28313F"/>
                </a:solidFill>
                <a:latin typeface="+mj-lt"/>
                <a:ea typeface="Roboto Light"/>
              </a:rPr>
              <a:t>Performance/Efficiency/Durability</a:t>
            </a:r>
            <a:endParaRPr lang="en-DK" sz="100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Improved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performance +10%,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whilst also 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reducing energy consumption by -12,5%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Best in class sound level — Reduced 3-4dB</a:t>
            </a:r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New rewind tested to outlive VAC life**</a:t>
            </a:r>
          </a:p>
          <a:p>
            <a:pPr marL="144000" indent="-144000">
              <a:spcBef>
                <a:spcPts val="0"/>
              </a:spcBef>
            </a:pPr>
            <a:endParaRPr lang="en-US" sz="100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>
                <a:solidFill>
                  <a:srgbClr val="28313F"/>
                </a:solidFill>
                <a:latin typeface="+mj-lt"/>
                <a:ea typeface="Roboto Light"/>
              </a:rPr>
              <a:t>Enhanced UX/Convenience</a:t>
            </a:r>
            <a:endParaRPr lang="en-DK" sz="100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New VP300 similar weight &amp; size as old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Highlighted touch points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Ergonomic shaped touch points (Handle, bent-end, latch)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Multiple cord storage options (triple on VP300)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Cord Quick-release (VP300; fast start up every day)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Durable large power switch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Icon &amp; illustration guidance</a:t>
            </a:r>
            <a:endParaRPr kumimoji="0" lang="en-DK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lang="en-DK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Easy</a:t>
            </a:r>
            <a:r>
              <a:rPr lang="da-DK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hose</a:t>
            </a:r>
            <a:r>
              <a:rPr lang="en-DK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repair</a:t>
            </a:r>
            <a:r>
              <a:rPr lang="da-DK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/</a:t>
            </a:r>
            <a:r>
              <a:rPr lang="en-DK" sz="100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replacement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>
              <a:spcBef>
                <a:spcPts val="0"/>
              </a:spcBef>
            </a:pPr>
            <a:endParaRPr lang="en-US" sz="1000"/>
          </a:p>
          <a:p>
            <a:pPr marL="144000" indent="-144000">
              <a:spcBef>
                <a:spcPts val="0"/>
              </a:spcBef>
              <a:buNone/>
              <a:defRPr/>
            </a:pPr>
            <a:r>
              <a:rPr lang="da-DK" sz="1000">
                <a:solidFill>
                  <a:srgbClr val="28313F"/>
                </a:solidFill>
                <a:latin typeface="+mj-lt"/>
                <a:ea typeface="Roboto Light"/>
              </a:rPr>
              <a:t>Modernised design </a:t>
            </a:r>
            <a:endParaRPr lang="en-DK" sz="1000">
              <a:solidFill>
                <a:srgbClr val="28313F"/>
              </a:solidFill>
              <a:latin typeface="+mj-lt"/>
              <a:ea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Keeping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ref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to old </a:t>
            </a: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despite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new design and branding</a:t>
            </a:r>
            <a:endParaRPr kumimoji="0" lang="en-DK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Improved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</a:t>
            </a:r>
            <a:r>
              <a:rPr kumimoji="0" lang="da-DK" sz="1000" b="0" i="0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packaging</a:t>
            </a:r>
            <a:r>
              <a: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content </a:t>
            </a:r>
            <a:r>
              <a:rPr kumimoji="0" lang="da-DK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</a:t>
            </a:r>
            <a:r>
              <a:rPr kumimoji="0" lang="da-DK" sz="1000" b="0" i="1" u="none" strike="noStrike" kern="1200" cap="none" spc="0" normalizeH="0" baseline="0" noProof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selling</a:t>
            </a:r>
            <a:r>
              <a:rPr kumimoji="0" lang="da-DK" sz="1000" b="0" i="1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points)</a:t>
            </a:r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144000" indent="-144000">
              <a:spcBef>
                <a:spcPts val="0"/>
              </a:spcBef>
            </a:pPr>
            <a:endParaRPr lang="en-US" sz="1000"/>
          </a:p>
          <a:p>
            <a:pPr marL="144000" marR="0" lvl="0" indent="-14400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en-GB" sz="1000">
                <a:solidFill>
                  <a:srgbClr val="28313F"/>
                </a:solidFill>
                <a:latin typeface="+mj-lt"/>
                <a:ea typeface="Roboto Light"/>
              </a:rPr>
              <a:t>Service/maintenance kits</a:t>
            </a: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Light (5x bags, 1x HEPA, 1x Motor filter)</a:t>
            </a:r>
            <a:endParaRPr kumimoji="0" lang="en-DK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(20x bags, 1x HEPA, 1x Motor filter)</a:t>
            </a:r>
          </a:p>
          <a:p>
            <a:pPr marL="144000" indent="-144000">
              <a:spcBef>
                <a:spcPts val="0"/>
              </a:spcBef>
            </a:pPr>
            <a:endParaRPr lang="en-US" sz="100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 Light"/>
              </a:rPr>
              <a:t>VP300 &amp; VP400</a:t>
            </a:r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New range upgrades</a:t>
            </a:r>
            <a:endParaRPr lang="da-DK"/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89931" y="4226834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 /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15.55 in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 / </a:t>
            </a:r>
            <a:b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13.38 in</a:t>
            </a:r>
            <a:endParaRPr sz="1100">
              <a:solidFill>
                <a:srgbClr val="252526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41023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 / </a:t>
            </a:r>
            <a:b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en-GB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15.66 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37DB9-C54F-6A1B-A72E-C349C92DF352}"/>
              </a:ext>
            </a:extLst>
          </p:cNvPr>
          <p:cNvSpPr txBox="1"/>
          <p:nvPr/>
        </p:nvSpPr>
        <p:spPr>
          <a:xfrm>
            <a:off x="6205537" y="5824568"/>
            <a:ext cx="5507037" cy="4587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en-US" sz="900">
                <a:latin typeface="Roboto Light italic" panose="02000000000000000000" pitchFamily="2" charset="0"/>
                <a:ea typeface="Roboto Light italic" panose="02000000000000000000" pitchFamily="2" charset="0"/>
              </a:rPr>
              <a:t>* All VP400 models, most VP300</a:t>
            </a:r>
          </a:p>
          <a:p>
            <a:r>
              <a:rPr lang="en-US" sz="900">
                <a:latin typeface="Roboto Light italic" panose="02000000000000000000" pitchFamily="2" charset="0"/>
                <a:ea typeface="Roboto Light italic" panose="02000000000000000000" pitchFamily="2" charset="0"/>
              </a:rPr>
              <a:t>** by “normal use”</a:t>
            </a: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6C669D-4C74-727F-4515-C8A108860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Press play to start video</a:t>
            </a:r>
            <a:endParaRPr lang="en-US">
              <a:solidFill>
                <a:srgbClr val="FF0000"/>
              </a:solidFill>
              <a:ea typeface="Roboto Light"/>
              <a:cs typeface="Roboto Ligh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880E776-EF4E-D185-1017-25BD12BC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2800" dirty="0"/>
              <a:t>Sales demo</a:t>
            </a:r>
            <a:r>
              <a:rPr lang="en-DK" dirty="0"/>
              <a:t> – </a:t>
            </a:r>
            <a:r>
              <a:rPr lang="en-DK" sz="2000" dirty="0"/>
              <a:t>VIDEO TO BE REPLACED WITH THE ONE THAT DOESN'T SAY CANISTER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D8408-3744-CCA7-2F7F-9ADE2A02DE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81EA6-B842-780A-0126-E8AB85A218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N113_0067_V1_VP300-400-Sales-demo-video-15429_4K_EN-UK_PROOF1">
            <a:hlinkClick r:id="" action="ppaction://media"/>
            <a:extLst>
              <a:ext uri="{FF2B5EF4-FFF2-40B4-BE49-F238E27FC236}">
                <a16:creationId xmlns:a16="http://schemas.microsoft.com/office/drawing/2014/main" id="{8FC951C5-2A8E-89A8-1F68-1C7FE2BDD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262" y="1310880"/>
            <a:ext cx="8258908" cy="46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B875-8C5B-5C29-70D1-3E929CB8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1B88F0-FA8A-C4DE-869C-F5E4D7DC5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0B0004-B218-3A28-56DA-DCD540C91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Technical specifications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A16A0-9ACE-7DE6-D57E-BAAF2DDA2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EFC2C-F590-4DA5-3AED-C3A3239A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acuum cleaner on wheels&#10;&#10;Description automatically generated">
            <a:extLst>
              <a:ext uri="{FF2B5EF4-FFF2-40B4-BE49-F238E27FC236}">
                <a16:creationId xmlns:a16="http://schemas.microsoft.com/office/drawing/2014/main" id="{0E480920-662F-12C9-D3E2-DCCF29CC2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6" y="1236914"/>
            <a:ext cx="4744995" cy="3906410"/>
          </a:xfrm>
          <a:prstGeom prst="rect">
            <a:avLst/>
          </a:prstGeom>
        </p:spPr>
      </p:pic>
      <p:pic>
        <p:nvPicPr>
          <p:cNvPr id="8" name="Picture 7" descr="A black and orange vacuum cleaner&#10;&#10;Description automatically generated">
            <a:extLst>
              <a:ext uri="{FF2B5EF4-FFF2-40B4-BE49-F238E27FC236}">
                <a16:creationId xmlns:a16="http://schemas.microsoft.com/office/drawing/2014/main" id="{0684409B-CE20-8002-21FE-E80AEFA86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319" y="1921613"/>
            <a:ext cx="2691543" cy="2750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AB3B9-848F-0060-D091-99B2ADBA8019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</a:t>
            </a:r>
            <a:endParaRPr lang="en-US" sz="13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E68D2-A51A-582A-0B58-A8295E2B096A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VP300 (New)</a:t>
            </a:r>
            <a:endParaRPr lang="en-US" sz="1300">
              <a:latin typeface="+mj-lt"/>
            </a:endParaRP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Old vs New (upgrade colored area)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VP300 Summary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44FB1182-AFB0-EA92-9205-0D8E50D0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720250"/>
              </p:ext>
            </p:extLst>
          </p:nvPr>
        </p:nvGraphicFramePr>
        <p:xfrm>
          <a:off x="475521" y="1791511"/>
          <a:ext cx="5220000" cy="442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VP300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VP300 (New)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Machine bumper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Lightweight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Tube parking position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HEPA filter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Accessories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Good functioning container lock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517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831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No-tool HEPA Filter access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Protected lock mechanism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Detachable cord standard on most models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Robust foot operated on / off switch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Ergonomic handle + Ergo latch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accessory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cord storage/management (time optimize)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Quick-release cord management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Easier prefilter removal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2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blue vacuum cleaner&#10;&#10;Description automatically generated">
            <a:extLst>
              <a:ext uri="{FF2B5EF4-FFF2-40B4-BE49-F238E27FC236}">
                <a16:creationId xmlns:a16="http://schemas.microsoft.com/office/drawing/2014/main" id="{1B9FBB36-33D6-AEB7-0591-8DEDBBA08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092" y="1901063"/>
            <a:ext cx="2744177" cy="2854905"/>
          </a:xfrm>
          <a:prstGeom prst="rect">
            <a:avLst/>
          </a:prstGeom>
        </p:spPr>
      </p:pic>
      <p:pic>
        <p:nvPicPr>
          <p:cNvPr id="17" name="Picture 16" descr="A grey and white vacuum cleaner&#10;&#10;Description automatically generated">
            <a:extLst>
              <a:ext uri="{FF2B5EF4-FFF2-40B4-BE49-F238E27FC236}">
                <a16:creationId xmlns:a16="http://schemas.microsoft.com/office/drawing/2014/main" id="{D91B88C6-4337-5BE1-47A8-1B9DE5A85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4335" y="1839806"/>
            <a:ext cx="3685565" cy="3252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276C3D-F644-6009-2F70-FBE5CD687BE3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VP600</a:t>
            </a:r>
            <a:endParaRPr lang="en-US" sz="13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FB8B2-1868-2052-558C-094892CB3680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300">
                <a:latin typeface="+mj-lt"/>
              </a:rPr>
              <a:t>VP400 (New)</a:t>
            </a:r>
            <a:endParaRPr lang="en-US" sz="1300">
              <a:latin typeface="+mj-lt"/>
            </a:endParaRP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C8856BF1-11F6-4068-BE7C-AD7F05E5CE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C8856BF1-11F6-4068-BE7C-AD7F05E5CE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07A86-922E-4A25-8EAF-AC0BA370B4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4E9E-DF65-49B8-A707-1740173ADC3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6211875-350E-32BF-8C21-EAA0449B3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Old vs New (upgrade colored area)</a:t>
            </a:r>
            <a:endParaRPr lang="da-DK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C4DFAD-B5C4-4FC3-AF88-4C68A1E3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VP400 Summary</a:t>
            </a:r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3F5072D-1ED8-03BA-E2B5-28D2BC243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34310"/>
              </p:ext>
            </p:extLst>
          </p:nvPr>
        </p:nvGraphicFramePr>
        <p:xfrm>
          <a:off x="475521" y="1791511"/>
          <a:ext cx="5220000" cy="393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Feature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VP600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chemeClr val="tx1"/>
                          </a:solidFill>
                          <a:latin typeface="+mj-lt"/>
                        </a:rPr>
                        <a:t>VP400 (New)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Machine bumper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Foot operated power switch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Tube parking position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HEPA filter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Accessories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5930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Highlighted touchpoints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No-tool HEPA Filter access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Protected lock mechanism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0605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Detachable cord standard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5819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Reliable and durable rewind system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Lightweight &amp; Compact footprint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Ergonomic foldable handle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121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Improved accessory storage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Cord hook for quick park/shift of location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Technical specification of range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VP300 Technical spec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230B9C-D8B1-6D3D-50D0-0486AC18A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787056"/>
              </p:ext>
            </p:extLst>
          </p:nvPr>
        </p:nvGraphicFramePr>
        <p:xfrm>
          <a:off x="4373444" y="523875"/>
          <a:ext cx="4736275" cy="5877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874">
                  <a:extLst>
                    <a:ext uri="{9D8B030D-6E8A-4147-A177-3AD203B41FA5}">
                      <a16:colId xmlns:a16="http://schemas.microsoft.com/office/drawing/2014/main" val="1447464768"/>
                    </a:ext>
                  </a:extLst>
                </a:gridCol>
                <a:gridCol w="664797">
                  <a:extLst>
                    <a:ext uri="{9D8B030D-6E8A-4147-A177-3AD203B41FA5}">
                      <a16:colId xmlns:a16="http://schemas.microsoft.com/office/drawing/2014/main" val="2159894705"/>
                    </a:ext>
                  </a:extLst>
                </a:gridCol>
                <a:gridCol w="664797">
                  <a:extLst>
                    <a:ext uri="{9D8B030D-6E8A-4147-A177-3AD203B41FA5}">
                      <a16:colId xmlns:a16="http://schemas.microsoft.com/office/drawing/2014/main" val="2214318731"/>
                    </a:ext>
                  </a:extLst>
                </a:gridCol>
                <a:gridCol w="88264">
                  <a:extLst>
                    <a:ext uri="{9D8B030D-6E8A-4147-A177-3AD203B41FA5}">
                      <a16:colId xmlns:a16="http://schemas.microsoft.com/office/drawing/2014/main" val="1587782192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2536747962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3373029119"/>
                    </a:ext>
                  </a:extLst>
                </a:gridCol>
                <a:gridCol w="576157">
                  <a:extLst>
                    <a:ext uri="{9D8B030D-6E8A-4147-A177-3AD203B41FA5}">
                      <a16:colId xmlns:a16="http://schemas.microsoft.com/office/drawing/2014/main" val="3586489337"/>
                    </a:ext>
                  </a:extLst>
                </a:gridCol>
                <a:gridCol w="83072">
                  <a:extLst>
                    <a:ext uri="{9D8B030D-6E8A-4147-A177-3AD203B41FA5}">
                      <a16:colId xmlns:a16="http://schemas.microsoft.com/office/drawing/2014/main" val="25017924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8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Country variant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UK</a:t>
                      </a:r>
                      <a:endParaRPr lang="da-DK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62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Item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number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69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Description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Note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 UK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  <a:endParaRPr lang="nl-NL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988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Technical data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52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Voltage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Frequency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V/Hz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220-240/</a:t>
                      </a:r>
                      <a:br>
                        <a:rPr lang="en-US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50-60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54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Protection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class / IP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protection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 / IP20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494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Rated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Power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524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Suction Power (end of tube)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131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Airflow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(end of tube)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l/s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35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Vacuum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at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nozzle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kPa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94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Working sound level @2m </a:t>
                      </a:r>
                      <a:br>
                        <a:rPr lang="en-US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(IEC 60335-2-69)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dB(A)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Sound pressure level at working position; 2m distance</a:t>
                      </a:r>
                      <a:endParaRPr lang="en-US" sz="7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843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Sound pressure level @1m </a:t>
                      </a:r>
                      <a:br>
                        <a:rPr lang="en-US" sz="700" u="none" strike="noStrike">
                          <a:solidFill>
                            <a:srgbClr val="28313F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(IEC 60335-2-69)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dB(A)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3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bag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capacity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69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filter type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13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82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filter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area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cm²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2400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333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length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295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Working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radius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378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Weight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Kg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only</a:t>
                      </a:r>
                      <a:endParaRPr lang="da-DK" sz="7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281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Dimensions (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LxWxH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398x340x395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219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07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Features</a:t>
                      </a:r>
                      <a:endParaRPr lang="da-DK" sz="7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36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Detachable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cord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344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HEPA Filtration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853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Recycled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material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/>
                        </a:rPr>
                        <a:t>•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Roboto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443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Durable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rewind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system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71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Silent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mode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(Dual speed)</a:t>
                      </a:r>
                      <a:endParaRPr lang="da-DK" sz="7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/>
                        </a:rPr>
                        <a:t>•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Roboto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18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Dual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storage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61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Triple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cord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storage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  <a:endParaRPr kumimoji="0" lang="da-DK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38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Tube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24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storage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35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Ergonomic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handle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60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-end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/>
                        </a:rPr>
                        <a:t>•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Roboto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  <a:endParaRPr kumimoji="0" lang="da-DK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/>
                        </a:rPr>
                        <a:t>•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Roboto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43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Ergo+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-end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2k/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soft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overmold</a:t>
                      </a:r>
                      <a:endParaRPr lang="da-DK" sz="700" b="0" i="1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"/>
                        </a:rPr>
                        <a:t>•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Roboto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601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771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bags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7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1-P</a:t>
                      </a:r>
                      <a:endParaRPr lang="da-DK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87692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D1229E-2298-202A-FF76-EBEFBA4CDD30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38891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are the machines equipped?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VP300 Configuration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1D3B1C-1C61-7BCA-9BEE-A3B815A3E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51883"/>
              </p:ext>
            </p:extLst>
          </p:nvPr>
        </p:nvGraphicFramePr>
        <p:xfrm>
          <a:off x="4437915" y="604238"/>
          <a:ext cx="5269958" cy="5686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711">
                  <a:extLst>
                    <a:ext uri="{9D8B030D-6E8A-4147-A177-3AD203B41FA5}">
                      <a16:colId xmlns:a16="http://schemas.microsoft.com/office/drawing/2014/main" val="2512805307"/>
                    </a:ext>
                  </a:extLst>
                </a:gridCol>
                <a:gridCol w="738843">
                  <a:extLst>
                    <a:ext uri="{9D8B030D-6E8A-4147-A177-3AD203B41FA5}">
                      <a16:colId xmlns:a16="http://schemas.microsoft.com/office/drawing/2014/main" val="729922073"/>
                    </a:ext>
                  </a:extLst>
                </a:gridCol>
                <a:gridCol w="738843">
                  <a:extLst>
                    <a:ext uri="{9D8B030D-6E8A-4147-A177-3AD203B41FA5}">
                      <a16:colId xmlns:a16="http://schemas.microsoft.com/office/drawing/2014/main" val="725341614"/>
                    </a:ext>
                  </a:extLst>
                </a:gridCol>
                <a:gridCol w="98060">
                  <a:extLst>
                    <a:ext uri="{9D8B030D-6E8A-4147-A177-3AD203B41FA5}">
                      <a16:colId xmlns:a16="http://schemas.microsoft.com/office/drawing/2014/main" val="1249632896"/>
                    </a:ext>
                  </a:extLst>
                </a:gridCol>
                <a:gridCol w="640330">
                  <a:extLst>
                    <a:ext uri="{9D8B030D-6E8A-4147-A177-3AD203B41FA5}">
                      <a16:colId xmlns:a16="http://schemas.microsoft.com/office/drawing/2014/main" val="1773449690"/>
                    </a:ext>
                  </a:extLst>
                </a:gridCol>
                <a:gridCol w="640330">
                  <a:extLst>
                    <a:ext uri="{9D8B030D-6E8A-4147-A177-3AD203B41FA5}">
                      <a16:colId xmlns:a16="http://schemas.microsoft.com/office/drawing/2014/main" val="1930302023"/>
                    </a:ext>
                  </a:extLst>
                </a:gridCol>
                <a:gridCol w="640330">
                  <a:extLst>
                    <a:ext uri="{9D8B030D-6E8A-4147-A177-3AD203B41FA5}">
                      <a16:colId xmlns:a16="http://schemas.microsoft.com/office/drawing/2014/main" val="1750084186"/>
                    </a:ext>
                  </a:extLst>
                </a:gridCol>
                <a:gridCol w="98511">
                  <a:extLst>
                    <a:ext uri="{9D8B030D-6E8A-4147-A177-3AD203B41FA5}">
                      <a16:colId xmlns:a16="http://schemas.microsoft.com/office/drawing/2014/main" val="3510368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Country variant</a:t>
                      </a:r>
                      <a:endParaRPr lang="da-DK" sz="8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a-DK" sz="8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UK</a:t>
                      </a:r>
                      <a:endParaRPr lang="da-DK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23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Item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number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effectLst/>
                          <a:latin typeface="+mn-lt"/>
                        </a:rPr>
                        <a:t>107421146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effectLst/>
                          <a:latin typeface="+mn-lt"/>
                        </a:rPr>
                        <a:t>107421147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700" u="none" strike="noStrike">
                          <a:effectLst/>
                          <a:latin typeface="+mn-lt"/>
                        </a:rPr>
                        <a:t>107421159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0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67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Description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Note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700" u="none" strike="noStrike">
                          <a:effectLst/>
                          <a:latin typeface="+mn-lt"/>
                        </a:rPr>
                        <a:t>VP300 HEPA </a:t>
                      </a:r>
                      <a:br>
                        <a:rPr lang="da-DK" sz="700" u="none" strike="noStrike">
                          <a:effectLst/>
                          <a:latin typeface="+mn-lt"/>
                        </a:rPr>
                      </a:br>
                      <a:r>
                        <a:rPr lang="da-DK" sz="700" u="none" strike="noStrike">
                          <a:effectLst/>
                          <a:latin typeface="+mn-lt"/>
                        </a:rPr>
                        <a:t>C UK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700" u="none" strike="noStrike">
                          <a:effectLst/>
                          <a:latin typeface="+mn-lt"/>
                        </a:rPr>
                        <a:t>VP300 HEPA ECP S2 UK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700" u="none" strike="noStrike">
                          <a:effectLst/>
                          <a:latin typeface="+mn-lt"/>
                        </a:rPr>
                        <a:t>VP300 R HEPA EC UK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rgbClr val="EA350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Accessories 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56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j-lt"/>
                        </a:rPr>
                        <a:t>Tubes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298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latin typeface="+mn-lt"/>
                        </a:rPr>
                        <a:t>Extension tube steel D32 – Black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140 8246 040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113393"/>
                  </a:ext>
                </a:extLst>
              </a:tr>
              <a:tr h="105833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Extension tube aluminium – Black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107421471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new PN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58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latin typeface="+mn-lt"/>
                        </a:rPr>
                        <a:t>Telescopic tube </a:t>
                      </a:r>
                      <a:r>
                        <a:rPr lang="en-US" sz="700" u="none" strike="noStrike" err="1">
                          <a:effectLst/>
                          <a:latin typeface="+mn-lt"/>
                        </a:rPr>
                        <a:t>aluminium</a:t>
                      </a:r>
                      <a:r>
                        <a:rPr lang="en-US" sz="700" u="none" strike="noStrike">
                          <a:effectLst/>
                          <a:latin typeface="+mn-lt"/>
                        </a:rPr>
                        <a:t> – Black/Blue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107421463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new PN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434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  <a:latin typeface="+mn-lt"/>
                        </a:rPr>
                        <a:t>Extension tube steel 450 mm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b="0" i="0" u="none" strike="noStrike">
                          <a:effectLst/>
                          <a:latin typeface="+mn-lt"/>
                        </a:rPr>
                        <a:t>140 8246 050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06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j-lt"/>
                        </a:rPr>
                        <a:t>Hose &amp; Bent-end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959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Hose CPL W Bent-end D32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107421450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081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Hose CPL W Bent-end PREM D32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107421451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358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Bent-end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107421446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83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Bent-end PREM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107421445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273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Hose W Connectors 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107421449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56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j-lt"/>
                        </a:rPr>
                        <a:t>Floor </a:t>
                      </a:r>
                      <a:r>
                        <a:rPr lang="da-DK" sz="700" u="none" strike="noStrike" err="1">
                          <a:effectLst/>
                          <a:latin typeface="+mj-lt"/>
                        </a:rPr>
                        <a:t>Nozzles</a:t>
                      </a:r>
                      <a:r>
                        <a:rPr lang="da-DK" sz="700" u="none" strike="noStrike">
                          <a:effectLst/>
                          <a:latin typeface="+mj-lt"/>
                        </a:rPr>
                        <a:t> 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223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Multi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surface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140 6700 540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067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Combi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RD295P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W.Clip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107417790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6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Combi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RD295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140 8492 520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970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Combi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RD277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107411677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122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Combi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JP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107405141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657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j-lt"/>
                        </a:rPr>
                        <a:t>Filters &amp; Bags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09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HEPA 13 filter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147 1250 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6</a:t>
                      </a:r>
                      <a:r>
                        <a:rPr lang="en-DK" sz="700" u="none" strike="noStrike">
                          <a:effectLst/>
                          <a:latin typeface="+mn-lt"/>
                        </a:rPr>
                        <a:t>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11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HEPA 14 filter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107421443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954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Standard filter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107421444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83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Sack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prefilter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147 1432 500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29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Motor filter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140 1535 510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843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Fleece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bag 10-P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82367820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80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Paper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bag 5-P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82367810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343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Paper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bag 10-P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140 8618 000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63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Reusable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dust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bag 1-P (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cloth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)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22251800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2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Maintenance Kit VP300 – LIGHT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107421454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fits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also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VP400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6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Maintenance Kit VP300 – PLUS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107421455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fits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also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VP400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365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j-lt"/>
                        </a:rPr>
                        <a:t>Other</a:t>
                      </a:r>
                      <a:r>
                        <a:rPr lang="da-DK" sz="700" u="none" strike="noStrike">
                          <a:effectLst/>
                          <a:latin typeface="+mj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j-lt"/>
                        </a:rPr>
                        <a:t>accessories</a:t>
                      </a:r>
                      <a:endParaRPr lang="da-DK" sz="7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72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Round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brush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140 8244 500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  <a:endParaRPr kumimoji="0" lang="da-DK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510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Crevice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147 0146 500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1" u="none" strike="noStrike">
                        <a:solidFill>
                          <a:srgbClr val="F79646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  <a:endParaRPr kumimoji="0" lang="da-DK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  <a:endParaRPr kumimoji="0" lang="da-DK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730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Premium HF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350mm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107413080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grey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currently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854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Premium HF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nozzle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495mm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107413081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grey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currently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61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  <a:latin typeface="+mn-lt"/>
                        </a:rPr>
                        <a:t>Radiator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crevice</a:t>
                      </a:r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700" u="none" strike="noStrike">
                          <a:effectLst/>
                          <a:latin typeface="+mn-lt"/>
                        </a:rPr>
                        <a:t>81530400</a:t>
                      </a:r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err="1">
                          <a:effectLst/>
                          <a:latin typeface="+mn-lt"/>
                        </a:rPr>
                        <a:t>grey</a:t>
                      </a:r>
                      <a:r>
                        <a:rPr lang="da-DK" sz="70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da-DK" sz="700" u="none" strike="noStrike" err="1">
                          <a:effectLst/>
                          <a:latin typeface="+mn-lt"/>
                        </a:rPr>
                        <a:t>currently</a:t>
                      </a:r>
                      <a:endParaRPr lang="da-DK" sz="7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964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E6B01F-01BD-382A-81CE-F104C3028436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31293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Technical specification of range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VP400 Technical Spec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525598-6121-DE00-11D6-FF59DB7A0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18039"/>
              </p:ext>
            </p:extLst>
          </p:nvPr>
        </p:nvGraphicFramePr>
        <p:xfrm>
          <a:off x="4748579" y="494567"/>
          <a:ext cx="3796093" cy="580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370855195"/>
                    </a:ext>
                  </a:extLst>
                </a:gridCol>
                <a:gridCol w="614375">
                  <a:extLst>
                    <a:ext uri="{9D8B030D-6E8A-4147-A177-3AD203B41FA5}">
                      <a16:colId xmlns:a16="http://schemas.microsoft.com/office/drawing/2014/main" val="1848593103"/>
                    </a:ext>
                  </a:extLst>
                </a:gridCol>
                <a:gridCol w="106395">
                  <a:extLst>
                    <a:ext uri="{9D8B030D-6E8A-4147-A177-3AD203B41FA5}">
                      <a16:colId xmlns:a16="http://schemas.microsoft.com/office/drawing/2014/main" val="2921893804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802723143"/>
                    </a:ext>
                  </a:extLst>
                </a:gridCol>
                <a:gridCol w="879323">
                  <a:extLst>
                    <a:ext uri="{9D8B030D-6E8A-4147-A177-3AD203B41FA5}">
                      <a16:colId xmlns:a16="http://schemas.microsoft.com/office/drawing/2014/main" val="2785794791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31297864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  <a:latin typeface="+mj-lt"/>
                        </a:rPr>
                        <a:t>Country variant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>
                          <a:effectLst/>
                          <a:latin typeface="+mj-lt"/>
                        </a:rPr>
                        <a:t>UK</a:t>
                      </a:r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761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Item </a:t>
                      </a:r>
                      <a:r>
                        <a:rPr lang="da-DK" sz="800" u="none" strike="noStrike" err="1">
                          <a:effectLst/>
                        </a:rPr>
                        <a:t>number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800" u="none" strike="noStrike">
                          <a:effectLst/>
                        </a:rPr>
                        <a:t>107421170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0" i="0" u="none" strike="noStrike">
                        <a:solidFill>
                          <a:srgbClr val="EA350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77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Description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800" u="none" strike="noStrike">
                          <a:effectLst/>
                        </a:rPr>
                        <a:t>VP400 HEPA XECP UK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1" i="0" u="none" strike="noStrike">
                        <a:solidFill>
                          <a:srgbClr val="EA350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47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Technical data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  <a:latin typeface="+mn-lt"/>
                        </a:rPr>
                        <a:t>Voltage</a:t>
                      </a:r>
                      <a:r>
                        <a:rPr lang="da-DK" sz="800" u="none" strike="noStrike">
                          <a:effectLst/>
                          <a:latin typeface="+mn-lt"/>
                        </a:rPr>
                        <a:t>/</a:t>
                      </a:r>
                      <a:r>
                        <a:rPr lang="da-DK" sz="800" u="none" strike="noStrike" err="1">
                          <a:effectLst/>
                          <a:latin typeface="+mn-lt"/>
                        </a:rPr>
                        <a:t>Frequency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V/Hz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220-240/50-60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21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Protection</a:t>
                      </a:r>
                      <a:r>
                        <a:rPr lang="da-DK" sz="800" u="none" strike="noStrike">
                          <a:effectLst/>
                        </a:rPr>
                        <a:t> class / IP </a:t>
                      </a:r>
                      <a:r>
                        <a:rPr lang="da-DK" sz="800" u="none" strike="noStrike" err="1">
                          <a:effectLst/>
                        </a:rPr>
                        <a:t>protection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u="none" strike="noStrike">
                          <a:effectLst/>
                        </a:rPr>
                        <a:t>II / IP20</a:t>
                      </a:r>
                      <a:endParaRPr lang="da-DK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730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Rated</a:t>
                      </a:r>
                      <a:r>
                        <a:rPr lang="da-DK" sz="800" u="none" strike="noStrike">
                          <a:effectLst/>
                        </a:rPr>
                        <a:t> Power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W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700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55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Suction Power (end of tube)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W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225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03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Airflow</a:t>
                      </a:r>
                      <a:r>
                        <a:rPr lang="da-DK" sz="800" u="none" strike="noStrike">
                          <a:effectLst/>
                        </a:rPr>
                        <a:t> (end of tube)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l/s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32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97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Vacuum</a:t>
                      </a:r>
                      <a:r>
                        <a:rPr lang="da-DK" sz="800" u="none" strike="noStrike">
                          <a:effectLst/>
                        </a:rPr>
                        <a:t> at </a:t>
                      </a:r>
                      <a:r>
                        <a:rPr lang="da-DK" sz="800" u="none" strike="noStrike" err="1">
                          <a:effectLst/>
                        </a:rPr>
                        <a:t>nozzle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kPa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22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68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Working sound level @2m (IEC 60335-2-69)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dB(A)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51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60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Sound pressure level @1m (IEC 60335-2-69)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dB(A)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56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248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 </a:t>
                      </a:r>
                      <a:r>
                        <a:rPr lang="da-DK" sz="800" u="none" strike="noStrike" err="1">
                          <a:effectLst/>
                        </a:rPr>
                        <a:t>capacity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L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71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Main filter type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u="none" strike="noStrike">
                          <a:effectLst/>
                        </a:rPr>
                        <a:t>HEPA 13</a:t>
                      </a:r>
                      <a:endParaRPr lang="da-DK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27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Main filter </a:t>
                      </a:r>
                      <a:r>
                        <a:rPr lang="da-DK" sz="800" u="none" strike="noStrike" err="1">
                          <a:effectLst/>
                        </a:rPr>
                        <a:t>area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cm²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2400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5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Cord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length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0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Working</a:t>
                      </a:r>
                      <a:r>
                        <a:rPr lang="da-DK" sz="800" u="none" strike="noStrike">
                          <a:effectLst/>
                        </a:rPr>
                        <a:t> radius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17,5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01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Weight</a:t>
                      </a:r>
                      <a:r>
                        <a:rPr lang="da-DK" sz="800" u="none" strike="noStrike">
                          <a:effectLst/>
                        </a:rPr>
                        <a:t> (</a:t>
                      </a:r>
                      <a:r>
                        <a:rPr lang="da-DK" sz="800" u="none" strike="noStrike" err="1">
                          <a:effectLst/>
                        </a:rPr>
                        <a:t>machine</a:t>
                      </a:r>
                      <a:r>
                        <a:rPr lang="da-DK" sz="800" u="none" strike="noStrike">
                          <a:effectLst/>
                        </a:rPr>
                        <a:t>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Kg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K" sz="800" u="none" strike="noStrike">
                          <a:effectLst/>
                        </a:rPr>
                        <a:t>5,5</a:t>
                      </a:r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9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Dimensions (</a:t>
                      </a:r>
                      <a:r>
                        <a:rPr lang="da-DK" sz="800" u="none" strike="noStrike" err="1">
                          <a:effectLst/>
                        </a:rPr>
                        <a:t>LxWxH</a:t>
                      </a:r>
                      <a:r>
                        <a:rPr lang="da-DK" sz="800" u="none" strike="noStrike">
                          <a:effectLst/>
                        </a:rPr>
                        <a:t>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u="none" strike="noStrike">
                          <a:effectLst/>
                        </a:rPr>
                        <a:t>398x340x395</a:t>
                      </a:r>
                      <a:endParaRPr lang="da-DK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719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54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Features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06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Detachable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cord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57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HEPA Filtration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630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Recycled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material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271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Durable </a:t>
                      </a:r>
                      <a:r>
                        <a:rPr lang="da-DK" sz="800" u="none" strike="noStrike" err="1">
                          <a:effectLst/>
                        </a:rPr>
                        <a:t>rewind</a:t>
                      </a:r>
                      <a:r>
                        <a:rPr lang="da-DK" sz="800" u="none" strike="noStrike">
                          <a:effectLst/>
                        </a:rPr>
                        <a:t> system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20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Silent</a:t>
                      </a:r>
                      <a:r>
                        <a:rPr lang="da-DK" sz="800" u="none" strike="noStrike">
                          <a:effectLst/>
                        </a:rPr>
                        <a:t> mode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42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Dual </a:t>
                      </a:r>
                      <a:r>
                        <a:rPr lang="da-DK" sz="800" u="none" strike="noStrike" err="1">
                          <a:effectLst/>
                        </a:rPr>
                        <a:t>cord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storage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18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Triple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cord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storage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42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Tube </a:t>
                      </a:r>
                      <a:r>
                        <a:rPr lang="da-DK" sz="800" u="none" strike="noStrike" err="1">
                          <a:effectLst/>
                        </a:rPr>
                        <a:t>parking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2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Tool </a:t>
                      </a:r>
                      <a:r>
                        <a:rPr lang="da-DK" sz="800" u="none" strike="noStrike" err="1">
                          <a:effectLst/>
                        </a:rPr>
                        <a:t>storage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  <a:endParaRPr kumimoji="0" lang="da-DK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43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Ergonomic</a:t>
                      </a:r>
                      <a:r>
                        <a:rPr lang="da-DK" sz="800" u="none" strike="noStrike">
                          <a:effectLst/>
                        </a:rPr>
                        <a:t> handle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  <a:endParaRPr kumimoji="0" lang="da-DK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815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Ergo </a:t>
                      </a:r>
                      <a:r>
                        <a:rPr lang="da-DK" sz="800" u="none" strike="noStrike" err="1">
                          <a:effectLst/>
                        </a:rPr>
                        <a:t>bent</a:t>
                      </a:r>
                      <a:r>
                        <a:rPr lang="da-DK" sz="800" u="none" strike="noStrike">
                          <a:effectLst/>
                        </a:rPr>
                        <a:t>-end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655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Ergo+ </a:t>
                      </a:r>
                      <a:r>
                        <a:rPr lang="da-DK" sz="800" u="none" strike="noStrike" err="1">
                          <a:effectLst/>
                        </a:rPr>
                        <a:t>bent</a:t>
                      </a:r>
                      <a:r>
                        <a:rPr lang="da-DK" sz="800" u="none" strike="noStrike">
                          <a:effectLst/>
                        </a:rPr>
                        <a:t>-end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  <a:endParaRPr kumimoji="0" lang="da-DK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589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58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bags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u="none" strike="noStrike">
                          <a:effectLst/>
                        </a:rPr>
                        <a:t>1-P</a:t>
                      </a:r>
                      <a:endParaRPr lang="da-DK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4424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7B73D4-631A-1CDD-BA06-47C0DE82D05A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41232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49B961A-E898-7274-0DCA-FFFF1F28E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9D96D15-7BE0-A6F2-F44D-0BF394D7C0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4C2F0BF-8D97-91DF-0B15-AD7931D934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4" name="Picture 33" descr="A blue and black gradient&#10;&#10;Description automatically generated">
            <a:extLst>
              <a:ext uri="{FF2B5EF4-FFF2-40B4-BE49-F238E27FC236}">
                <a16:creationId xmlns:a16="http://schemas.microsoft.com/office/drawing/2014/main" id="{0049FFD4-51D0-1E02-9E1C-773D0F012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6BB82AE-EF9A-2478-A45C-FD525D405235}"/>
              </a:ext>
            </a:extLst>
          </p:cNvPr>
          <p:cNvSpPr txBox="1"/>
          <p:nvPr/>
        </p:nvSpPr>
        <p:spPr>
          <a:xfrm>
            <a:off x="3033087" y="3152000"/>
            <a:ext cx="6125827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DK" sz="1800" dirty="0">
                <a:solidFill>
                  <a:schemeClr val="bg1"/>
                </a:solidFill>
              </a:rPr>
              <a:t>Introducing the new Compact Dry Vacuum range 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A </a:t>
            </a:r>
            <a:r>
              <a:rPr lang="en-DK" sz="3600" dirty="0">
                <a:solidFill>
                  <a:schemeClr val="bg1"/>
                </a:solidFill>
              </a:rPr>
              <a:t>new formula for </a:t>
            </a:r>
            <a:r>
              <a:rPr lang="en-US" sz="3600" dirty="0">
                <a:solidFill>
                  <a:schemeClr val="bg1"/>
                </a:solidFill>
              </a:rPr>
              <a:t>simplicity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1C86A25C-46D8-F12B-00FC-4C0EAD7E9DCD}"/>
              </a:ext>
            </a:extLst>
          </p:cNvPr>
          <p:cNvSpPr txBox="1">
            <a:spLocks/>
          </p:cNvSpPr>
          <p:nvPr/>
        </p:nvSpPr>
        <p:spPr>
          <a:xfrm>
            <a:off x="369888" y="476250"/>
            <a:ext cx="11233150" cy="406253"/>
          </a:xfrm>
          <a:prstGeom prst="rect">
            <a:avLst/>
          </a:prstGeom>
        </p:spPr>
        <p:txBody>
          <a:bodyPr/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>
                <a:solidFill>
                  <a:schemeClr val="bg1"/>
                </a:solidFill>
                <a:latin typeface="+mn-lt"/>
              </a:rPr>
              <a:t>Key messaging</a:t>
            </a:r>
          </a:p>
        </p:txBody>
      </p:sp>
    </p:spTree>
    <p:extLst>
      <p:ext uri="{BB962C8B-B14F-4D97-AF65-F5344CB8AC3E}">
        <p14:creationId xmlns:p14="http://schemas.microsoft.com/office/powerpoint/2010/main" val="35823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6C85F93-3220-05A7-2E0C-86CCF797AF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C85F93-3220-05A7-2E0C-86CCF797AF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3CA8A8F-46BB-82F4-9AF2-DA239F1C45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How are the machines equipped?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VP400 Configuration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97CDD-7CEB-8B6C-18C8-48D79E693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68017"/>
              </p:ext>
            </p:extLst>
          </p:nvPr>
        </p:nvGraphicFramePr>
        <p:xfrm>
          <a:off x="4543425" y="113567"/>
          <a:ext cx="4545778" cy="643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6039">
                  <a:extLst>
                    <a:ext uri="{9D8B030D-6E8A-4147-A177-3AD203B41FA5}">
                      <a16:colId xmlns:a16="http://schemas.microsoft.com/office/drawing/2014/main" val="543905876"/>
                    </a:ext>
                  </a:extLst>
                </a:gridCol>
                <a:gridCol w="643715">
                  <a:extLst>
                    <a:ext uri="{9D8B030D-6E8A-4147-A177-3AD203B41FA5}">
                      <a16:colId xmlns:a16="http://schemas.microsoft.com/office/drawing/2014/main" val="253498475"/>
                    </a:ext>
                  </a:extLst>
                </a:gridCol>
                <a:gridCol w="723655">
                  <a:extLst>
                    <a:ext uri="{9D8B030D-6E8A-4147-A177-3AD203B41FA5}">
                      <a16:colId xmlns:a16="http://schemas.microsoft.com/office/drawing/2014/main" val="171605684"/>
                    </a:ext>
                  </a:extLst>
                </a:gridCol>
                <a:gridCol w="122877">
                  <a:extLst>
                    <a:ext uri="{9D8B030D-6E8A-4147-A177-3AD203B41FA5}">
                      <a16:colId xmlns:a16="http://schemas.microsoft.com/office/drawing/2014/main" val="856117550"/>
                    </a:ext>
                  </a:extLst>
                </a:gridCol>
                <a:gridCol w="966615">
                  <a:extLst>
                    <a:ext uri="{9D8B030D-6E8A-4147-A177-3AD203B41FA5}">
                      <a16:colId xmlns:a16="http://schemas.microsoft.com/office/drawing/2014/main" val="957907716"/>
                    </a:ext>
                  </a:extLst>
                </a:gridCol>
                <a:gridCol w="122877">
                  <a:extLst>
                    <a:ext uri="{9D8B030D-6E8A-4147-A177-3AD203B41FA5}">
                      <a16:colId xmlns:a16="http://schemas.microsoft.com/office/drawing/2014/main" val="21805939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  <a:latin typeface="+mj-lt"/>
                        </a:rPr>
                        <a:t>Country variant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b="1" u="none" strike="noStrike">
                          <a:effectLst/>
                          <a:latin typeface="+mj-lt"/>
                        </a:rPr>
                        <a:t>UK</a:t>
                      </a:r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40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Item </a:t>
                      </a:r>
                      <a:r>
                        <a:rPr lang="da-DK" sz="800" u="none" strike="noStrike" err="1">
                          <a:effectLst/>
                        </a:rPr>
                        <a:t>number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K" sz="800" u="none" strike="noStrike">
                          <a:effectLst/>
                        </a:rPr>
                        <a:t>107421170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0" i="0" u="none" strike="noStrike">
                        <a:solidFill>
                          <a:srgbClr val="EA350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393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Description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Note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800" u="none" strike="noStrike">
                          <a:effectLst/>
                        </a:rPr>
                        <a:t>VP400 HEPA XECP UK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800" b="1" i="0" u="none" strike="noStrike">
                        <a:solidFill>
                          <a:srgbClr val="EA350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872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b="0" u="none" strike="noStrike">
                          <a:effectLst/>
                          <a:latin typeface="+mn-lt"/>
                        </a:rPr>
                        <a:t>Accessories 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218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Tubes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3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Extension Tube Steel D32 – Black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140 8246 040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Extension Tube Aluminium – Black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107421471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new PN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817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Telescopic Tube </a:t>
                      </a:r>
                      <a:r>
                        <a:rPr lang="en-US" sz="800" u="none" strike="noStrike" err="1">
                          <a:effectLst/>
                        </a:rPr>
                        <a:t>Aluminium</a:t>
                      </a:r>
                      <a:r>
                        <a:rPr lang="en-US" sz="800" u="none" strike="noStrike">
                          <a:effectLst/>
                        </a:rPr>
                        <a:t> – Black/Blue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107421463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new PN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9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Extension Tube Steel 450mm (short)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b="0" i="0" u="none" strike="noStrike">
                          <a:effectLst/>
                          <a:latin typeface="+mn-lt"/>
                        </a:rPr>
                        <a:t>140 8246 050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9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Hose &amp; Bent-end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40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Hose CPL W Bent-end D32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107421450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52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Hose CPL W Bent-end PREM D32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107421451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10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Bent-end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107421446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6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Bent-end PREM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107421445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39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Hose W Connectors 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107421449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41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Floor </a:t>
                      </a:r>
                      <a:r>
                        <a:rPr lang="da-DK" sz="800" u="none" strike="noStrike" err="1">
                          <a:effectLst/>
                          <a:latin typeface="+mj-lt"/>
                        </a:rPr>
                        <a:t>Nozzles</a:t>
                      </a:r>
                      <a:r>
                        <a:rPr lang="da-DK" sz="800" u="none" strike="noStrike">
                          <a:effectLst/>
                          <a:latin typeface="+mj-lt"/>
                        </a:rPr>
                        <a:t> 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748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MULTI SURFACE NOZZLE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140 6700 540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016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COMBI NOZZLE RD295P W.CLIP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107417790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17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COMBI NOZZLE RD295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140 8492 520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98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COMBI NOZZLE RD277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107411677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571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COMBI NOZZLE JP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107405141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73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  <a:latin typeface="+mj-lt"/>
                        </a:rPr>
                        <a:t>Filters &amp; Bags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748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HEPA 13 filter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147 1250 </a:t>
                      </a:r>
                      <a:r>
                        <a:rPr lang="da-DK" sz="800" u="none" strike="noStrike">
                          <a:effectLst/>
                          <a:latin typeface="+mn-lt"/>
                        </a:rPr>
                        <a:t>6</a:t>
                      </a:r>
                      <a:r>
                        <a:rPr lang="en-DK" sz="800" u="none" strike="noStrike">
                          <a:effectLst/>
                          <a:latin typeface="+mn-lt"/>
                        </a:rPr>
                        <a:t>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215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HEPA 14 filter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107421443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9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Standard filter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107421444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01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Sack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Prefilter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147 1432 500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006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Motor Filter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140 1535 510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24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Fleece </a:t>
                      </a:r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 10-P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82367820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7964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9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Paper </a:t>
                      </a:r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 5-P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82367810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75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Paper </a:t>
                      </a:r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 10-P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140 8618 000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35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Reusable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dust</a:t>
                      </a:r>
                      <a:r>
                        <a:rPr lang="da-DK" sz="800" u="none" strike="noStrike">
                          <a:effectLst/>
                        </a:rPr>
                        <a:t> bag 1-P (</a:t>
                      </a:r>
                      <a:r>
                        <a:rPr lang="da-DK" sz="800" u="none" strike="noStrike" err="1">
                          <a:effectLst/>
                        </a:rPr>
                        <a:t>cloth</a:t>
                      </a:r>
                      <a:r>
                        <a:rPr lang="da-DK" sz="800" u="none" strike="noStrike">
                          <a:effectLst/>
                        </a:rPr>
                        <a:t>)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22251800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5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Maintenance Kit VP300 – LIGHT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107421454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fits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also</a:t>
                      </a:r>
                      <a:r>
                        <a:rPr lang="da-DK" sz="800" u="none" strike="noStrike">
                          <a:effectLst/>
                        </a:rPr>
                        <a:t> VP400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41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Maintenance Kit VP300 – PLUS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107421455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fits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also</a:t>
                      </a:r>
                      <a:r>
                        <a:rPr lang="da-DK" sz="800" u="none" strike="noStrike">
                          <a:effectLst/>
                        </a:rPr>
                        <a:t> VP400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006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  <a:latin typeface="+mj-lt"/>
                        </a:rPr>
                        <a:t>Other</a:t>
                      </a:r>
                      <a:r>
                        <a:rPr lang="da-DK" sz="800" u="none" strike="noStrike">
                          <a:effectLst/>
                          <a:latin typeface="+mj-lt"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  <a:latin typeface="+mj-lt"/>
                        </a:rPr>
                        <a:t>accessories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Round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brush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140 8244 500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6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Crevice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Nozzle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147 0146 500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800" b="0" i="1" u="none" strike="noStrike">
                        <a:solidFill>
                          <a:srgbClr val="F7964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Roboto"/>
                          <a:cs typeface="+mn-cs"/>
                        </a:rPr>
                        <a:t>•</a:t>
                      </a: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59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Premium HF </a:t>
                      </a:r>
                      <a:r>
                        <a:rPr lang="da-DK" sz="800" u="none" strike="noStrike" err="1">
                          <a:effectLst/>
                        </a:rPr>
                        <a:t>nozzle</a:t>
                      </a:r>
                      <a:r>
                        <a:rPr lang="da-DK" sz="800" u="none" strike="noStrike">
                          <a:effectLst/>
                        </a:rPr>
                        <a:t> 350mm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107413080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grey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currently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560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Premium HF </a:t>
                      </a:r>
                      <a:r>
                        <a:rPr lang="da-DK" sz="800" u="none" strike="noStrike" err="1">
                          <a:effectLst/>
                        </a:rPr>
                        <a:t>nozzle</a:t>
                      </a:r>
                      <a:r>
                        <a:rPr lang="da-DK" sz="800" u="none" strike="noStrike">
                          <a:effectLst/>
                        </a:rPr>
                        <a:t> 495mm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107413081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grey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currently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3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>
                          <a:effectLst/>
                        </a:rPr>
                        <a:t>Radiator </a:t>
                      </a:r>
                      <a:r>
                        <a:rPr lang="da-DK" sz="800" u="none" strike="noStrike" err="1">
                          <a:effectLst/>
                        </a:rPr>
                        <a:t>crevice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DK" sz="800" u="none" strike="noStrike">
                          <a:effectLst/>
                          <a:latin typeface="+mn-lt"/>
                        </a:rPr>
                        <a:t>81530400</a:t>
                      </a:r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800" u="none" strike="noStrike" err="1">
                          <a:effectLst/>
                        </a:rPr>
                        <a:t>grey</a:t>
                      </a:r>
                      <a:r>
                        <a:rPr lang="da-DK" sz="800" u="none" strike="noStrike">
                          <a:effectLst/>
                        </a:rPr>
                        <a:t> </a:t>
                      </a:r>
                      <a:r>
                        <a:rPr lang="da-DK" sz="800" u="none" strike="noStrike" err="1">
                          <a:effectLst/>
                        </a:rPr>
                        <a:t>currently</a:t>
                      </a:r>
                      <a:endParaRPr lang="da-DK" sz="800" b="0" i="1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2895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2BD4B-A2DB-697B-2604-CF8EFE0403B0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7654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New Global PNs*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VP300 Hierarchy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75145"/>
              </p:ext>
            </p:extLst>
          </p:nvPr>
        </p:nvGraphicFramePr>
        <p:xfrm>
          <a:off x="478692" y="1250461"/>
          <a:ext cx="5646749" cy="4808040"/>
        </p:xfrm>
        <a:graphic>
          <a:graphicData uri="http://schemas.openxmlformats.org/drawingml/2006/table">
            <a:tbl>
              <a:tblPr firstRow="1"/>
              <a:tblGrid>
                <a:gridCol w="1312543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1162008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1038066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2134132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24573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Platform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Variant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Machine Level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236282">
                <a:tc rowSpan="19"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97452 – VP300 ll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ZA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 C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BASIC XC JP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107421158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EC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EP S2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154211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087459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PINK 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805351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TC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593173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Basic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BASIC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615295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98239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S2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107421147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l-NL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HEPA ECP S2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769734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  <a:endParaRPr lang="en-US" sz="1100"/>
                    </a:p>
                  </a:txBody>
                  <a:tcPr marL="0" marR="0" marT="36000" marB="36000"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107421157</a:t>
                      </a:r>
                      <a:endParaRPr lang="en-US" sz="1100"/>
                    </a:p>
                  </a:txBody>
                  <a:tcPr marL="0" marR="0" marT="36000" marB="36000"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de-DE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T EU</a:t>
                      </a:r>
                      <a:endParaRPr lang="en-US" sz="1100"/>
                    </a:p>
                  </a:txBody>
                  <a:tcPr marL="0" marR="0" marT="36000" marB="36000" anchor="ctr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745948"/>
                  </a:ext>
                </a:extLst>
              </a:tr>
              <a:tr h="236282">
                <a:tc vMerge="1"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107421159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VP300 R HEPA EC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483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BDFD2-7180-C45D-C005-39E2D84DEC91}"/>
              </a:ext>
            </a:extLst>
          </p:cNvPr>
          <p:cNvSpPr txBox="1"/>
          <p:nvPr/>
        </p:nvSpPr>
        <p:spPr>
          <a:xfrm>
            <a:off x="475520" y="6233507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1384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BD2A058-3B3F-B3DC-B621-8EF62D24E5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D2A058-3B3F-B3DC-B621-8EF62D24E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6F35A-7257-A764-570F-24AE4544FF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76AF4-76DB-9CF0-A0D1-7EFA6FC84B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93DB7-18D8-7025-D233-9183D6660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New Global PNs*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9DB6AC-CAB3-0E0C-5ECF-D4B9A8AB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/>
              <a:t>VP400 Hierarchy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6EE3458-A28C-B948-960B-FCE1FB46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435052"/>
              </p:ext>
            </p:extLst>
          </p:nvPr>
        </p:nvGraphicFramePr>
        <p:xfrm>
          <a:off x="479424" y="1412875"/>
          <a:ext cx="11232000" cy="2734320"/>
        </p:xfrm>
        <a:graphic>
          <a:graphicData uri="http://schemas.openxmlformats.org/drawingml/2006/table">
            <a:tbl>
              <a:tblPr firstRow="1"/>
              <a:tblGrid>
                <a:gridCol w="2160000">
                  <a:extLst>
                    <a:ext uri="{9D8B030D-6E8A-4147-A177-3AD203B41FA5}">
                      <a16:colId xmlns:a16="http://schemas.microsoft.com/office/drawing/2014/main" val="103734834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018176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68763889"/>
                    </a:ext>
                  </a:extLst>
                </a:gridCol>
                <a:gridCol w="4752000">
                  <a:extLst>
                    <a:ext uri="{9D8B030D-6E8A-4147-A177-3AD203B41FA5}">
                      <a16:colId xmlns:a16="http://schemas.microsoft.com/office/drawing/2014/main" val="18684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Platform – L4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Variant – L5 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Machine Level – L6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14391"/>
                  </a:ext>
                </a:extLst>
              </a:tr>
              <a:tr h="0">
                <a:tc rowSpan="12">
                  <a:txBody>
                    <a:bodyPr/>
                    <a:lstStyle/>
                    <a:p>
                      <a:pPr algn="l" fontAlgn="b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97454 – 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75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85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139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107421177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R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797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107421173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CH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956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107421170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XECP UK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241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107421174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CP US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48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107421175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XTCP AU/NZ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7042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107421176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 CN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7224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107421169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5509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107421171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XT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7843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107421172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VP400 HEPA EC EU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1032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9C4341-1E77-3B02-B9E9-337DA911EA0F}"/>
              </a:ext>
            </a:extLst>
          </p:cNvPr>
          <p:cNvSpPr txBox="1"/>
          <p:nvPr/>
        </p:nvSpPr>
        <p:spPr>
          <a:xfrm>
            <a:off x="475520" y="6301954"/>
            <a:ext cx="32766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K" sz="800"/>
              <a:t>*C</a:t>
            </a:r>
            <a:r>
              <a:rPr lang="en-GB" sz="800">
                <a:effectLst/>
              </a:rPr>
              <a:t>o-branded/private label models not included in sales presentation</a:t>
            </a:r>
            <a:endParaRPr lang="en-DK" sz="800"/>
          </a:p>
        </p:txBody>
      </p:sp>
    </p:spTree>
    <p:extLst>
      <p:ext uri="{BB962C8B-B14F-4D97-AF65-F5344CB8AC3E}">
        <p14:creationId xmlns:p14="http://schemas.microsoft.com/office/powerpoint/2010/main" val="41186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6911FA-3949-F8F4-2DE6-ECC3C34716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300" dirty="0"/>
              <a:t>Introducing the new </a:t>
            </a:r>
            <a:r>
              <a:rPr lang="en-GB" sz="1300" dirty="0">
                <a:latin typeface="Roboto Medium"/>
                <a:ea typeface="Roboto Medium"/>
                <a:cs typeface="Roboto Medium"/>
              </a:rPr>
              <a:t>Nilfisk VP300 and VP400 </a:t>
            </a:r>
            <a:r>
              <a:rPr lang="en-GB" sz="1300"/>
              <a:t>— Commercial dry  </a:t>
            </a:r>
            <a:r>
              <a:rPr lang="en-GB" sz="1300" dirty="0"/>
              <a:t>vacuums targeted</a:t>
            </a:r>
            <a:r>
              <a:rPr lang="en-DK" sz="1300" dirty="0"/>
              <a:t> for the entry-level area and </a:t>
            </a:r>
            <a:r>
              <a:rPr lang="en-GB" sz="1300" dirty="0"/>
              <a:t>designed for delivering best-in-class performance across key parameters.</a:t>
            </a:r>
            <a:endParaRPr lang="en-DK" sz="1300" dirty="0"/>
          </a:p>
          <a:p>
            <a:pPr marL="0" indent="0">
              <a:buNone/>
            </a:pPr>
            <a:endParaRPr lang="en-GB" sz="1300"/>
          </a:p>
          <a:p>
            <a:pPr marL="198755" indent="-198755">
              <a:buFont typeface="Arial" panose="020B0604020202020204" pitchFamily="34" charset="0"/>
              <a:buChar char="•"/>
            </a:pPr>
            <a:r>
              <a:rPr lang="en-GB" sz="1300" dirty="0">
                <a:latin typeface="Roboto Medium"/>
                <a:ea typeface="Roboto Medium"/>
                <a:cs typeface="Roboto Medium"/>
              </a:rPr>
              <a:t>VP300</a:t>
            </a:r>
            <a:r>
              <a:rPr lang="en-GB" sz="1300" dirty="0"/>
              <a:t>: An enhanced version of the trusted VP300 model.</a:t>
            </a:r>
            <a:endParaRPr lang="en-GB" sz="1300" dirty="0">
              <a:ea typeface="Roboto Light"/>
              <a:cs typeface="Roboto Light"/>
            </a:endParaRPr>
          </a:p>
          <a:p>
            <a:pPr marL="198755" indent="-198755">
              <a:buFont typeface="Arial" panose="020B0604020202020204" pitchFamily="34" charset="0"/>
              <a:buChar char="•"/>
            </a:pPr>
            <a:r>
              <a:rPr lang="en-GB" sz="1300" dirty="0">
                <a:latin typeface="Roboto Medium"/>
                <a:ea typeface="Roboto Medium"/>
                <a:cs typeface="Roboto Medium"/>
              </a:rPr>
              <a:t>VP400</a:t>
            </a:r>
            <a:r>
              <a:rPr lang="en-GB" sz="1300" dirty="0"/>
              <a:t>: A durable new addition featuring a convenient cord rewind system, expanding the product range.</a:t>
            </a:r>
            <a:endParaRPr lang="en-DK" sz="1300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GB" sz="1300"/>
          </a:p>
          <a:p>
            <a:pPr marL="0" indent="0">
              <a:buNone/>
            </a:pPr>
            <a:r>
              <a:rPr lang="en-GB" sz="1300" dirty="0"/>
              <a:t>Both models are thoughtfully engineered with the operator in mind:</a:t>
            </a:r>
            <a:endParaRPr lang="en-GB" sz="1300" dirty="0">
              <a:ea typeface="Roboto Light"/>
              <a:cs typeface="Roboto Light"/>
            </a:endParaRPr>
          </a:p>
          <a:p>
            <a:pPr marL="198755" indent="-198755"/>
            <a:r>
              <a:rPr lang="en-GB" sz="1300" dirty="0"/>
              <a:t>Compact &amp; lightweight for effortless handling.</a:t>
            </a:r>
            <a:endParaRPr lang="en-DK" sz="1300" dirty="0">
              <a:ea typeface="Roboto Light"/>
              <a:cs typeface="Roboto Light"/>
            </a:endParaRPr>
          </a:p>
          <a:p>
            <a:pPr marL="198755" indent="-198755"/>
            <a:r>
              <a:rPr lang="en-GB" sz="1300" dirty="0"/>
              <a:t>High versatility to adapt to specific customer needs.</a:t>
            </a:r>
            <a:endParaRPr lang="en-DK" sz="1300" dirty="0">
              <a:ea typeface="Roboto Light"/>
              <a:cs typeface="Roboto Light"/>
            </a:endParaRPr>
          </a:p>
          <a:p>
            <a:pPr marL="198755" indent="-198755"/>
            <a:r>
              <a:rPr lang="en-GB" sz="1300" dirty="0"/>
              <a:t>Reliability for multiple hours of daily use, delivering consistent high performance.</a:t>
            </a:r>
            <a:endParaRPr lang="en-DK" sz="1300" dirty="0">
              <a:ea typeface="Roboto Light"/>
              <a:cs typeface="Roboto Light"/>
            </a:endParaRPr>
          </a:p>
          <a:p>
            <a:pPr marL="198755" indent="-198755"/>
            <a:r>
              <a:rPr lang="en-GB" sz="1300" dirty="0"/>
              <a:t>A user-friendly interface, ensuring intuitive operation even for first-time users.</a:t>
            </a:r>
            <a:endParaRPr lang="en-DK" sz="1300" dirty="0">
              <a:ea typeface="Roboto Light"/>
              <a:cs typeface="Roboto Light"/>
            </a:endParaRPr>
          </a:p>
          <a:p>
            <a:pPr marL="198755" indent="-198755"/>
            <a:endParaRPr lang="en-GB" sz="1300">
              <a:ea typeface="Roboto Light"/>
              <a:cs typeface="Roboto Light"/>
            </a:endParaRPr>
          </a:p>
          <a:p>
            <a:pPr marL="0" indent="0">
              <a:buNone/>
            </a:pPr>
            <a:r>
              <a:rPr lang="en-GB" sz="1300" dirty="0"/>
              <a:t>The VP300 and VP400 combine power and convenience in a small footprint, making them ideal for professionals seeking efficient and reliable cleaning solutions.</a:t>
            </a:r>
            <a:endParaRPr lang="en-US" sz="13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36C89-5A53-2D14-7475-D7CB90A7C6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AF1CB-5C73-5100-2D67-61126371045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75F00-C887-B0F1-203E-62B3755475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new formula for simplicity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BC2C5C-26DE-A0DB-8CDA-663A459B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Dry Vacuum</a:t>
            </a:r>
          </a:p>
        </p:txBody>
      </p:sp>
      <p:pic>
        <p:nvPicPr>
          <p:cNvPr id="9" name="Picture Placeholder 7" descr="A person vacuuming a room&#10;&#10;Description automatically generated">
            <a:extLst>
              <a:ext uri="{FF2B5EF4-FFF2-40B4-BE49-F238E27FC236}">
                <a16:creationId xmlns:a16="http://schemas.microsoft.com/office/drawing/2014/main" id="{4E4AB057-C478-F6C0-A9F2-C378523094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" b="5"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187709-31D8-35A4-5888-D0526FFFE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BD1002-61D2-567F-3288-602C666DC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Primary application and use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CCD52-8DA8-1371-F88F-B797EFA49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AAC7D-11A7-AFB3-DA60-26F2209C97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7258-2D22-BD88-0C0C-A09375124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9A4F-2F2C-3B77-3B82-1BE269B42C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5531487-FB54-E59F-89DD-CEDDF3C76B1E}"/>
              </a:ext>
            </a:extLst>
          </p:cNvPr>
          <p:cNvSpPr txBox="1">
            <a:spLocks/>
          </p:cNvSpPr>
          <p:nvPr/>
        </p:nvSpPr>
        <p:spPr>
          <a:xfrm>
            <a:off x="488051" y="1620773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Contract Cleaners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4A75E69-3F2C-A092-50EF-178FCA952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da-DK"/>
              <a:t>Primary customers | CC&amp;I</a:t>
            </a: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0EA9AF8E-35DE-47CE-E504-52AC68CA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vert="horz"/>
          <a:lstStyle/>
          <a:p>
            <a:r>
              <a:rPr lang="en-US"/>
              <a:t>Target segments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8B77A281-0965-AB65-06F4-FB1E483F6B70}"/>
              </a:ext>
            </a:extLst>
          </p:cNvPr>
          <p:cNvSpPr txBox="1">
            <a:spLocks/>
          </p:cNvSpPr>
          <p:nvPr/>
        </p:nvSpPr>
        <p:spPr>
          <a:xfrm>
            <a:off x="333145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Institutions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5CE48DB-D73F-3F08-CBDA-8272E2CF4068}"/>
              </a:ext>
            </a:extLst>
          </p:cNvPr>
          <p:cNvSpPr txBox="1">
            <a:spLocks/>
          </p:cNvSpPr>
          <p:nvPr/>
        </p:nvSpPr>
        <p:spPr>
          <a:xfrm>
            <a:off x="6177135" y="1629719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Hospitality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AFB1FAE5-E06B-C8C7-091A-8BA1FDC800CF}"/>
              </a:ext>
            </a:extLst>
          </p:cNvPr>
          <p:cNvSpPr txBox="1">
            <a:spLocks/>
          </p:cNvSpPr>
          <p:nvPr/>
        </p:nvSpPr>
        <p:spPr>
          <a:xfrm>
            <a:off x="9022814" y="1629720"/>
            <a:ext cx="2696110" cy="225164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Public administration </a:t>
            </a:r>
            <a:br>
              <a:rPr lang="en-US"/>
            </a:br>
            <a:r>
              <a:rPr lang="en-US"/>
              <a:t>and offices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C78734-C080-31D3-5CDF-31799C23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75" y="1629720"/>
            <a:ext cx="2696111" cy="14011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A453B-37E5-A5A7-6C41-6EB816244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455" y="1629720"/>
            <a:ext cx="2696111" cy="1401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D304B9-1BA0-FF78-7EDC-6CFB55CF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814" y="1629719"/>
            <a:ext cx="2696111" cy="1401123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F0CEB8A-FBCD-263B-C3C1-CA46D526FC46}"/>
              </a:ext>
            </a:extLst>
          </p:cNvPr>
          <p:cNvSpPr txBox="1">
            <a:spLocks/>
          </p:cNvSpPr>
          <p:nvPr/>
        </p:nvSpPr>
        <p:spPr>
          <a:xfrm>
            <a:off x="1903295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Education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D1EA3E9C-824B-9503-EAA9-BBDCC33811C2}"/>
              </a:ext>
            </a:extLst>
          </p:cNvPr>
          <p:cNvSpPr txBox="1">
            <a:spLocks/>
          </p:cNvSpPr>
          <p:nvPr/>
        </p:nvSpPr>
        <p:spPr>
          <a:xfrm>
            <a:off x="475287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Health care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0272F387-A5C9-0F13-2592-28A8BB34C431}"/>
              </a:ext>
            </a:extLst>
          </p:cNvPr>
          <p:cNvSpPr txBox="1">
            <a:spLocks/>
          </p:cNvSpPr>
          <p:nvPr/>
        </p:nvSpPr>
        <p:spPr>
          <a:xfrm>
            <a:off x="7598559" y="4016990"/>
            <a:ext cx="2696110" cy="2251641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/>
              <a:t>Retail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B9A5-C964-2893-B959-3C0681C7E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199" y="4016991"/>
            <a:ext cx="2696111" cy="14011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5A2409-D2C7-FB94-D7B2-F9141A4375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879" y="4016991"/>
            <a:ext cx="2696111" cy="14011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7793F9-41D5-AFAC-D0B7-3EB2019965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58" y="4016988"/>
            <a:ext cx="2696111" cy="1401123"/>
          </a:xfrm>
          <a:prstGeom prst="rect">
            <a:avLst/>
          </a:prstGeom>
        </p:spPr>
      </p:pic>
      <p:pic>
        <p:nvPicPr>
          <p:cNvPr id="41" name="Picture 40" descr="A person holding a suitcase and looking at his phone&#10;&#10;Description automatically generated">
            <a:extLst>
              <a:ext uri="{FF2B5EF4-FFF2-40B4-BE49-F238E27FC236}">
                <a16:creationId xmlns:a16="http://schemas.microsoft.com/office/drawing/2014/main" id="{7EDBDFA1-4866-757C-C048-E29E17ED3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039" y="1629718"/>
            <a:ext cx="2692206" cy="1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21540CD-7CEE-79AE-8EA7-46DD9076358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da-DK" sz="180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Arial"/>
              </a:rPr>
              <a:t>VP300</a:t>
            </a:r>
            <a:r>
              <a:rPr lang="en-US" sz="1800" kern="100">
                <a:effectLst/>
                <a:latin typeface="+mj-lt"/>
                <a:ea typeface="Roboto Light"/>
                <a:cs typeface="Roboto"/>
              </a:rPr>
              <a:t> – an improved </a:t>
            </a:r>
            <a:r>
              <a:rPr lang="en-US" sz="1800" kern="100">
                <a:latin typeface="+mj-lt"/>
                <a:ea typeface="Roboto Light"/>
                <a:cs typeface="Roboto"/>
              </a:rPr>
              <a:t>success</a:t>
            </a:r>
            <a:endParaRPr kumimoji="0" lang="en-DK" sz="180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+mj-lt"/>
              <a:ea typeface="Roboto Light"/>
              <a:cs typeface="Arial"/>
            </a:endParaRP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Compact &amp; Lightweight</a:t>
            </a:r>
            <a:endParaRPr lang="da-DK" sz="1400">
              <a:solidFill>
                <a:srgbClr val="28313F"/>
              </a:solidFill>
              <a:latin typeface="Roboto Light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400" err="1">
                <a:solidFill>
                  <a:srgbClr val="28313F"/>
                </a:solidFill>
                <a:latin typeface="Roboto Light"/>
                <a:ea typeface="Roboto Light" panose="02000000000000000000" pitchFamily="2" charset="0"/>
                <a:cs typeface="Arial" panose="020B0604020202020204" pitchFamily="34" charset="0"/>
              </a:rPr>
              <a:t>Reliable</a:t>
            </a:r>
            <a:endParaRPr lang="da-DK" sz="1400">
              <a:solidFill>
                <a:srgbClr val="28313F"/>
              </a:solidFill>
              <a:latin typeface="Roboto Light"/>
              <a:ea typeface="Roboto Light"/>
              <a:cs typeface="Arial"/>
            </a:endParaRPr>
          </a:p>
          <a:p>
            <a:pPr marL="252000" indent="-25200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Simple</a:t>
            </a:r>
            <a:r>
              <a:rPr lang="en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 </a:t>
            </a: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–</a:t>
            </a:r>
            <a:r>
              <a:rPr lang="en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 </a:t>
            </a: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Hig</a:t>
            </a:r>
            <a:r>
              <a:rPr lang="en-DK" kern="1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h </a:t>
            </a:r>
            <a:r>
              <a:rPr lang="da-DK" kern="100" err="1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productivity</a:t>
            </a:r>
            <a:endParaRPr lang="da-DK" sz="1400">
              <a:solidFill>
                <a:srgbClr val="28313F"/>
              </a:solidFill>
              <a:latin typeface="Roboto Light"/>
              <a:ea typeface="Roboto Light"/>
              <a:cs typeface="Arial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79D7C5E0-C62C-F8BA-03F6-69185729C36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>
                <a:solidFill>
                  <a:srgbClr val="28313F"/>
                </a:solidFill>
                <a:latin typeface="+mj-lt"/>
                <a:ea typeface="Roboto Light"/>
                <a:cs typeface="Arial"/>
              </a:rPr>
              <a:t>VP400 – new (and best) in class</a:t>
            </a:r>
            <a:endParaRPr lang="en-US" sz="1400" kern="100">
              <a:effectLst/>
              <a:latin typeface="Roboto Light"/>
              <a:ea typeface="Roboto Light"/>
              <a:cs typeface="Roboto"/>
            </a:endParaRP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Arial"/>
              </a:rPr>
              <a:t>Efficient</a:t>
            </a:r>
            <a:endParaRPr kumimoji="0" lang="en-DK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Arial"/>
            </a:endParaRP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Durable rewind</a:t>
            </a:r>
          </a:p>
          <a:p>
            <a:pPr marL="252000" marR="0" lvl="0" indent="-252000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No </a:t>
            </a:r>
            <a:r>
              <a:rPr lang="da-DK" sz="1400" err="1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struggle</a:t>
            </a:r>
            <a:r>
              <a:rPr lang="da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 – </a:t>
            </a:r>
            <a:r>
              <a:rPr lang="en-DK" sz="1400">
                <a:solidFill>
                  <a:srgbClr val="28313F"/>
                </a:solidFill>
                <a:latin typeface="Roboto Light"/>
                <a:ea typeface="Roboto Light"/>
                <a:cs typeface="Arial"/>
              </a:rPr>
              <a:t>Save time and cost</a:t>
            </a: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68390"/>
            <a:ext cx="11233150" cy="388013"/>
          </a:xfrm>
        </p:spPr>
        <p:txBody>
          <a:bodyPr vert="horz"/>
          <a:lstStyle/>
          <a:p>
            <a:r>
              <a:rPr lang="en-DK"/>
              <a:t>VP300 &amp; VP400 at a glance</a:t>
            </a:r>
          </a:p>
        </p:txBody>
      </p:sp>
      <p:pic>
        <p:nvPicPr>
          <p:cNvPr id="3" name="Picture 2" descr="A vacuum cleaner with a black background&#10;&#10;Description automatically generated">
            <a:extLst>
              <a:ext uri="{FF2B5EF4-FFF2-40B4-BE49-F238E27FC236}">
                <a16:creationId xmlns:a16="http://schemas.microsoft.com/office/drawing/2014/main" id="{0423DB1E-3240-378C-800B-19E0B1110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2143672"/>
            <a:ext cx="2781300" cy="4047293"/>
          </a:xfrm>
          <a:prstGeom prst="rect">
            <a:avLst/>
          </a:prstGeom>
        </p:spPr>
      </p:pic>
      <p:pic>
        <p:nvPicPr>
          <p:cNvPr id="4" name="Picture 3" descr="A vacuum cleaner with a black handle&#10;&#10;Description automatically generated">
            <a:extLst>
              <a:ext uri="{FF2B5EF4-FFF2-40B4-BE49-F238E27FC236}">
                <a16:creationId xmlns:a16="http://schemas.microsoft.com/office/drawing/2014/main" id="{6A7261BC-3B55-38AF-6E69-D63802A2D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820" y="2090041"/>
            <a:ext cx="2765195" cy="4159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D7394-AC30-F56F-CFF6-68B0D367088A}"/>
              </a:ext>
            </a:extLst>
          </p:cNvPr>
          <p:cNvSpPr txBox="1"/>
          <p:nvPr/>
        </p:nvSpPr>
        <p:spPr>
          <a:xfrm>
            <a:off x="749596" y="3103395"/>
            <a:ext cx="2902447" cy="2307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1400" kern="100">
                <a:effectLst/>
                <a:latin typeface="Roboto Light"/>
                <a:ea typeface="Roboto Light"/>
                <a:cs typeface="Roboto"/>
              </a:rPr>
              <a:t>VP300 excels with its new, </a:t>
            </a:r>
            <a:br>
              <a:rPr lang="en-US" sz="1400" kern="100">
                <a:effectLst/>
                <a:latin typeface="Roboto Light"/>
                <a:ea typeface="Roboto Light"/>
                <a:cs typeface="Roboto"/>
              </a:rPr>
            </a:br>
            <a:r>
              <a:rPr lang="en-US" sz="1400" kern="100">
                <a:effectLst/>
                <a:latin typeface="Roboto Light"/>
                <a:ea typeface="Roboto Light"/>
                <a:cs typeface="Roboto"/>
              </a:rPr>
              <a:t>vibrant, next-generation design. </a:t>
            </a:r>
            <a:r>
              <a:rPr lang="en-DK" sz="1400" kern="100">
                <a:effectLst/>
                <a:latin typeface="Roboto Light"/>
                <a:ea typeface="Roboto Light"/>
                <a:cs typeface="Roboto"/>
              </a:rPr>
              <a:t>The lightweight design</a:t>
            </a:r>
            <a:r>
              <a:rPr lang="en-US" sz="1400" kern="100">
                <a:effectLst/>
                <a:latin typeface="Roboto Light"/>
                <a:ea typeface="Roboto Light"/>
                <a:cs typeface="Roboto"/>
              </a:rPr>
              <a:t> features improved ergonomics on the handle, lock, and bent end, reducing strain. It also has best-in-class filling capacity and seamless cord management. Furthermore, its quiet operation expands cleaning hours. </a:t>
            </a:r>
            <a:endParaRPr lang="en-DK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0F285-F0C2-7D25-1A53-0257E136EFCE}"/>
              </a:ext>
            </a:extLst>
          </p:cNvPr>
          <p:cNvSpPr txBox="1"/>
          <p:nvPr/>
        </p:nvSpPr>
        <p:spPr>
          <a:xfrm>
            <a:off x="6511815" y="3103395"/>
            <a:ext cx="2963537" cy="25655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kern="100" dirty="0">
                <a:effectLst/>
                <a:latin typeface="Roboto Light"/>
                <a:ea typeface="Roboto Light"/>
                <a:cs typeface="Roboto"/>
              </a:rPr>
              <a:t>The VP400 excels with outstanding performance and convenience, </a:t>
            </a:r>
            <a:r>
              <a:rPr lang="en-GB" sz="1400" kern="100">
                <a:effectLst/>
                <a:latin typeface="Roboto Light"/>
                <a:ea typeface="Roboto Light"/>
                <a:cs typeface="Roboto"/>
              </a:rPr>
              <a:t>packed into a compact </a:t>
            </a:r>
            <a:r>
              <a:rPr lang="en-GB" sz="1400" kern="100">
                <a:latin typeface="Roboto Light"/>
                <a:ea typeface="Roboto Light"/>
                <a:cs typeface="Roboto"/>
              </a:rPr>
              <a:t>dry vacuum</a:t>
            </a:r>
            <a:r>
              <a:rPr lang="en-GB" sz="1400" kern="100">
                <a:effectLst/>
                <a:latin typeface="Roboto Light"/>
                <a:ea typeface="Roboto Light"/>
                <a:cs typeface="Roboto"/>
              </a:rPr>
              <a:t> for </a:t>
            </a:r>
            <a:r>
              <a:rPr lang="en-GB" sz="1400" kern="100" dirty="0">
                <a:effectLst/>
                <a:latin typeface="Roboto Light"/>
                <a:ea typeface="Roboto Light"/>
                <a:cs typeface="Roboto"/>
              </a:rPr>
              <a:t>time-saving productivity. A top feature is its smooth cord rewind, eliminating the risk of time-consuming cord mess. Combined with the foot-reachable power switch, it ensures seamless transitions to other areas.</a:t>
            </a:r>
            <a:endParaRPr lang="en-DK" sz="1400" dirty="0"/>
          </a:p>
        </p:txBody>
      </p:sp>
    </p:spTree>
    <p:extLst>
      <p:ext uri="{BB962C8B-B14F-4D97-AF65-F5344CB8AC3E}">
        <p14:creationId xmlns:p14="http://schemas.microsoft.com/office/powerpoint/2010/main" val="37878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2085C-66C4-4B4A-E202-3712CCC1E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DK" sz="1300">
                <a:latin typeface="Roboto Medium" panose="02000000000000000000" pitchFamily="2" charset="0"/>
                <a:ea typeface="Roboto Medium" panose="02000000000000000000" pitchFamily="2" charset="0"/>
              </a:rPr>
              <a:t>Daily cleaning</a:t>
            </a: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:</a:t>
            </a:r>
            <a:r>
              <a:rPr lang="en-GB" sz="1300" b="1"/>
              <a:t> </a:t>
            </a:r>
            <a:r>
              <a:rPr lang="en-GB" sz="1300"/>
              <a:t>Efficiently clean high-traffic areas like office spaces, hotel rooms and retail stores with the lightweight and portable design.</a:t>
            </a:r>
            <a:endParaRPr lang="en-DK" sz="1300"/>
          </a:p>
          <a:p>
            <a:pPr>
              <a:spcAft>
                <a:spcPts val="1200"/>
              </a:spcAft>
            </a:pP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Tight Space Cleaning: </a:t>
            </a:r>
            <a:r>
              <a:rPr lang="en-GB" sz="1300"/>
              <a:t>Compact size and manoeuvrability make them ideal for cleaning under desks, furniture, or tight corners.</a:t>
            </a:r>
            <a:endParaRPr lang="en-DK" sz="1300"/>
          </a:p>
          <a:p>
            <a:pPr>
              <a:spcAft>
                <a:spcPts val="1200"/>
              </a:spcAft>
            </a:pP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Long Shifts: </a:t>
            </a:r>
            <a:r>
              <a:rPr lang="en-GB" sz="1300"/>
              <a:t>Durable construction supports extended use, for cleaning teams working multiple hours daily without performance degradation.</a:t>
            </a:r>
            <a:endParaRPr lang="en-DK" sz="1300"/>
          </a:p>
          <a:p>
            <a:pPr>
              <a:spcAft>
                <a:spcPts val="1200"/>
              </a:spcAft>
            </a:pP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Cord Management: </a:t>
            </a:r>
            <a:r>
              <a:rPr lang="en-GB" sz="1300"/>
              <a:t>The VP400’s durable rewind system ensures easy cable storage and reduces setup/teardown time during daily operations.</a:t>
            </a:r>
          </a:p>
          <a:p>
            <a:pPr>
              <a:spcAft>
                <a:spcPts val="1200"/>
              </a:spcAft>
            </a:pPr>
            <a:r>
              <a:rPr lang="en-GB" sz="1300" err="1">
                <a:latin typeface="Roboto Medium" panose="02000000000000000000" pitchFamily="2" charset="0"/>
                <a:ea typeface="Roboto Medium" panose="02000000000000000000" pitchFamily="2" charset="0"/>
              </a:rPr>
              <a:t>Intuitivity</a:t>
            </a:r>
            <a:r>
              <a:rPr lang="en-DK" sz="1300">
                <a:latin typeface="Roboto Medium" panose="02000000000000000000" pitchFamily="2" charset="0"/>
                <a:ea typeface="Roboto Medium" panose="02000000000000000000" pitchFamily="2" charset="0"/>
              </a:rPr>
              <a:t>: </a:t>
            </a:r>
            <a:r>
              <a:rPr lang="en-DK" sz="1300"/>
              <a:t>Intuitive </a:t>
            </a:r>
            <a:r>
              <a:rPr lang="en-GB" sz="1300"/>
              <a:t>interface for easy operation, even by first time users.</a:t>
            </a:r>
          </a:p>
          <a:p>
            <a:pPr>
              <a:spcAft>
                <a:spcPts val="1200"/>
              </a:spcAft>
            </a:pPr>
            <a:r>
              <a:rPr lang="en-DK" sz="1300">
                <a:latin typeface="Roboto Medium" panose="02000000000000000000" pitchFamily="2" charset="0"/>
                <a:ea typeface="Roboto Medium" panose="02000000000000000000" pitchFamily="2" charset="0"/>
              </a:rPr>
              <a:t>Multi-surface adaptability: </a:t>
            </a:r>
            <a:r>
              <a:rPr lang="en-DK" sz="13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Versatile performance suits a variety of surfaces, from carpets in hotel rooms to hard floors in lobbies or kitchens.</a:t>
            </a:r>
            <a:endParaRPr lang="en-GB" sz="1300"/>
          </a:p>
          <a:p>
            <a:pPr>
              <a:spcAft>
                <a:spcPts val="1200"/>
              </a:spcAft>
            </a:pP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Low Maintenance: </a:t>
            </a:r>
            <a:r>
              <a:rPr lang="en-GB" sz="1300"/>
              <a:t>Reliable with easy filter changes to reduce downtime.</a:t>
            </a:r>
          </a:p>
          <a:p>
            <a:pPr>
              <a:spcAft>
                <a:spcPts val="1200"/>
              </a:spcAft>
            </a:pPr>
            <a:r>
              <a:rPr lang="en-GB" sz="1300">
                <a:latin typeface="Roboto Medium" panose="02000000000000000000" pitchFamily="2" charset="0"/>
                <a:ea typeface="Roboto Medium" panose="02000000000000000000" pitchFamily="2" charset="0"/>
              </a:rPr>
              <a:t>Quiet Operation: </a:t>
            </a:r>
            <a:r>
              <a:rPr lang="en-GB" sz="1300"/>
              <a:t>Ideal for noise-sensitive environments.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4028A-FDF6-2875-1265-9AD272889F3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4DFE8-6B2A-A514-626F-132EC022728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42D803-0282-32A1-6F95-307294F5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applications and jobs to be done</a:t>
            </a:r>
          </a:p>
        </p:txBody>
      </p:sp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01F55B04-01F3-17D1-A980-18951FE87A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5582FE-2C6D-E490-5C22-B3B9BE7EF308}"/>
              </a:ext>
            </a:extLst>
          </p:cNvPr>
          <p:cNvSpPr txBox="1"/>
          <p:nvPr/>
        </p:nvSpPr>
        <p:spPr>
          <a:xfrm>
            <a:off x="6205537" y="5963068"/>
            <a:ext cx="5507037" cy="320257"/>
          </a:xfrm>
          <a:prstGeom prst="rect">
            <a:avLst/>
          </a:prstGeom>
          <a:noFill/>
        </p:spPr>
        <p:txBody>
          <a:bodyPr wrap="square" lIns="216000" tIns="0" rIns="0" bIns="180000" anchor="b" anchorCtr="0">
            <a:spAutoFit/>
          </a:bodyPr>
          <a:lstStyle/>
          <a:p>
            <a:r>
              <a:rPr lang="en-US" sz="900">
                <a:latin typeface="Roboto Light italic" panose="02000000000000000000" pitchFamily="2" charset="0"/>
                <a:ea typeface="Roboto Light italic" panose="02000000000000000000" pitchFamily="2" charset="0"/>
              </a:rPr>
              <a:t>Images are preliminary and may differ from final product </a:t>
            </a:r>
          </a:p>
        </p:txBody>
      </p:sp>
    </p:spTree>
    <p:extLst>
      <p:ext uri="{BB962C8B-B14F-4D97-AF65-F5344CB8AC3E}">
        <p14:creationId xmlns:p14="http://schemas.microsoft.com/office/powerpoint/2010/main" val="5823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EA54C-7FCE-367B-4316-E3C62E48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EDCE8F-D235-141D-3868-81A82DE67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>
              <a:tabLst>
                <a:tab pos="989013" algn="l"/>
                <a:tab pos="6096000" algn="l"/>
              </a:tabLst>
            </a:pPr>
            <a:r>
              <a:rPr lang="en-US"/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963B47-2C6F-F226-0299-8BFEB2CD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Key features, benefits and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A0860-D5A5-7113-264A-34E39527E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7A10E-6894-9429-9BD7-B78C5CF74B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BBDC39B-AE65-8DA9-CCE7-345BEEC002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+mj-lt"/>
              </a:rPr>
              <a:t>Simple and intuitive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n-GB" sz="900">
                <a:solidFill>
                  <a:schemeClr val="tx2"/>
                </a:solidFill>
              </a:rPr>
              <a:t>Designed for seamless operation, our product offers intuitive touchpoints, easy bag replacement for hassle-free maintenance, and user-friendly features like a foot-operated power switch and convenient cord management. These ensure effortless use, smooth task transitions, and enable efficient, uninterrupted work every day.</a:t>
            </a:r>
            <a:r>
              <a:rPr lang="en-US" sz="900">
                <a:solidFill>
                  <a:schemeClr val="tx2"/>
                </a:solidFill>
              </a:rPr>
              <a:t> ​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C6C9203-73B7-3B7A-5E12-E749C50117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>
                <a:latin typeface="+mj-lt"/>
              </a:rPr>
              <a:t>Powerful and productive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n-US" sz="900">
                <a:solidFill>
                  <a:schemeClr val="tx2"/>
                </a:solidFill>
              </a:rPr>
              <a:t>Engineered for superior performance, this range delivers a deep clean with fewer passes. Its best-in-class net-filling capacity </a:t>
            </a:r>
            <a:r>
              <a:rPr lang="en-US" sz="900" err="1">
                <a:solidFill>
                  <a:schemeClr val="tx2"/>
                </a:solidFill>
              </a:rPr>
              <a:t>minimises</a:t>
            </a:r>
            <a:r>
              <a:rPr lang="en-US" sz="900">
                <a:solidFill>
                  <a:schemeClr val="tx2"/>
                </a:solidFill>
              </a:rPr>
              <a:t> bag changes and saves costs. Compact and agile, it excels in tight spaces, and its quiet operation ensures cleaning can be done anytime without disruption.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65F9104-F3DE-7577-C02E-08E61C9BD0B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2493556"/>
            <a:ext cx="3559175" cy="3780244"/>
          </a:xfrm>
        </p:spPr>
        <p:txBody>
          <a:bodyPr rIns="216000"/>
          <a:lstStyle/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r>
              <a:rPr lang="en-US" sz="1200">
                <a:latin typeface="+mj-lt"/>
              </a:rPr>
              <a:t>Convenience at your feet</a:t>
            </a: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  <a:defRPr/>
            </a:pPr>
            <a:r>
              <a:rPr lang="en-GB" sz="900">
                <a:solidFill>
                  <a:schemeClr val="tx2"/>
                </a:solidFill>
              </a:rPr>
              <a:t>Designed for ease and efficiency, our lightweight, ergonomic vacuum reduces strain and is easy to transport. Intuitive touch points and tool-free access simplify bag and filter maintenance, with easy-to-replace prefilters and HEPA filters ensuring optimal air quality while saving time. Versatile attachments are conveniently stored on the machine, keeping everything within reach for efficient, adaptable cleaning</a:t>
            </a:r>
            <a:r>
              <a:rPr lang="en-DK" sz="900">
                <a:solidFill>
                  <a:schemeClr val="tx2"/>
                </a:solidFill>
              </a:rPr>
              <a:t>.</a:t>
            </a:r>
            <a:endParaRPr lang="en-GB" sz="900">
              <a:solidFill>
                <a:schemeClr val="tx2"/>
              </a:solidFill>
            </a:endParaRPr>
          </a:p>
          <a:p>
            <a:pPr marL="0" indent="0" algn="ctr">
              <a:spcBef>
                <a:spcPts val="336"/>
              </a:spcBef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ABC0E-0EAB-FAC8-7FEF-A5508759170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AD7C-7456-BF75-D99D-6EC753F5EC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CCBD3B-CB4C-5697-30A7-04CC21BD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values and benefits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75F957-D280-5AFD-6FA3-5C10C27DF521}"/>
              </a:ext>
            </a:extLst>
          </p:cNvPr>
          <p:cNvSpPr txBox="1"/>
          <p:nvPr/>
        </p:nvSpPr>
        <p:spPr>
          <a:xfrm>
            <a:off x="479425" y="1103967"/>
            <a:ext cx="11233150" cy="1035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it-IT" sz="2000" i="0" spc="2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</a:t>
            </a:r>
            <a:r>
              <a:rPr lang="en-DK" sz="2000" i="0" spc="20">
                <a:solidFill>
                  <a:schemeClr val="accent3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new formula for simplicity </a:t>
            </a:r>
            <a:endParaRPr lang="en-GB" sz="2000" i="0" spc="20">
              <a:solidFill>
                <a:schemeClr val="accent3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algn="ctr" fontAlgn="base">
              <a:lnSpc>
                <a:spcPct val="120000"/>
              </a:lnSpc>
              <a:spcAft>
                <a:spcPts val="600"/>
              </a:spcAft>
              <a:tabLst>
                <a:tab pos="5737225" algn="l"/>
              </a:tabLst>
            </a:pPr>
            <a:r>
              <a:rPr lang="en-GB" sz="1300" b="0" i="0">
                <a:effectLst/>
              </a:rPr>
              <a:t>For cleaning, the VP300 and VP400 are compact, high-performing machines. Improved ergonomics and a lightweight design helps to reduce strain and complies with strict health and safety requirements, elevating working conditions.</a:t>
            </a:r>
          </a:p>
        </p:txBody>
      </p:sp>
      <p:pic>
        <p:nvPicPr>
          <p:cNvPr id="29" name="Picture 2" descr="Simple and intuitive​">
            <a:extLst>
              <a:ext uri="{FF2B5EF4-FFF2-40B4-BE49-F238E27FC236}">
                <a16:creationId xmlns:a16="http://schemas.microsoft.com/office/drawing/2014/main" id="{A624F103-E988-6521-6CE5-369F673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onvenience at your feet">
            <a:extLst>
              <a:ext uri="{FF2B5EF4-FFF2-40B4-BE49-F238E27FC236}">
                <a16:creationId xmlns:a16="http://schemas.microsoft.com/office/drawing/2014/main" id="{72D94C1F-FA7F-FAF1-D1F4-37D27C5F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4491432"/>
            <a:ext cx="3559175" cy="17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owerful and productive​  ">
            <a:extLst>
              <a:ext uri="{FF2B5EF4-FFF2-40B4-BE49-F238E27FC236}">
                <a16:creationId xmlns:a16="http://schemas.microsoft.com/office/drawing/2014/main" id="{13F4FD20-8FAF-3681-14A6-D487F447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2" y="4491433"/>
            <a:ext cx="3559174" cy="1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FA70480891C48935BB403F91A8985" ma:contentTypeVersion="13" ma:contentTypeDescription="Create a new document." ma:contentTypeScope="" ma:versionID="b9812871a970d3979b68df8aaa426929">
  <xsd:schema xmlns:xsd="http://www.w3.org/2001/XMLSchema" xmlns:xs="http://www.w3.org/2001/XMLSchema" xmlns:p="http://schemas.microsoft.com/office/2006/metadata/properties" xmlns:ns2="b7efd724-ec55-4578-ab7a-10f2c984af51" xmlns:ns3="43102120-262f-4f6d-be7c-40f99fe7fb1e" targetNamespace="http://schemas.microsoft.com/office/2006/metadata/properties" ma:root="true" ma:fieldsID="fc0f6c1329cbedf8ef1996cf854676af" ns2:_="" ns3:_="">
    <xsd:import namespace="b7efd724-ec55-4578-ab7a-10f2c984af51"/>
    <xsd:import namespace="43102120-262f-4f6d-be7c-40f99fe7f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724-ec55-4578-ab7a-10f2c984a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2120-262f-4f6d-be7c-40f99fe7fb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7ec5ed-f84e-4598-910f-e95687870f5f}" ma:internalName="TaxCatchAll" ma:showField="CatchAllData" ma:web="43102120-262f-4f6d-be7c-40f99fe7f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efd724-ec55-4578-ab7a-10f2c984af51">
      <Terms xmlns="http://schemas.microsoft.com/office/infopath/2007/PartnerControls"/>
    </lcf76f155ced4ddcb4097134ff3c332f>
    <TaxCatchAll xmlns="43102120-262f-4f6d-be7c-40f99fe7fb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B0F6CB-DED9-4560-9F66-ADC390A575A5}">
  <ds:schemaRefs>
    <ds:schemaRef ds:uri="43102120-262f-4f6d-be7c-40f99fe7fb1e"/>
    <ds:schemaRef ds:uri="b7efd724-ec55-4578-ab7a-10f2c984af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1b808c17-2139-49cd-a317-8fc80a969d6a"/>
    <ds:schemaRef ds:uri="43102120-262f-4f6d-be7c-40f99fe7fb1e"/>
    <ds:schemaRef ds:uri="4CFF4DF0-C362-4CE3-BC8D-D55629784E08"/>
    <ds:schemaRef ds:uri="6957957d-4a92-4580-a2cf-b69d4e975ccd"/>
    <ds:schemaRef ds:uri="a51901c0-0402-4d12-9849-aea77cadd7ee"/>
    <ds:schemaRef ds:uri="b7efd724-ec55-4578-ab7a-10f2c984af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Application>Microsoft Office PowerPoint</Application>
  <PresentationFormat>Widescreen</PresentationFormat>
  <Slides>22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Nilfisk Toolbox_Standard_4-3</vt:lpstr>
      <vt:lpstr>PowerPoint Presentation</vt:lpstr>
      <vt:lpstr>PowerPoint Presentation</vt:lpstr>
      <vt:lpstr>Compact Dry Vacuum</vt:lpstr>
      <vt:lpstr>2</vt:lpstr>
      <vt:lpstr>Target segments </vt:lpstr>
      <vt:lpstr>VP300 &amp; VP400 at a glance</vt:lpstr>
      <vt:lpstr>Key applications and jobs to be done</vt:lpstr>
      <vt:lpstr>3</vt:lpstr>
      <vt:lpstr>Key values and benefits</vt:lpstr>
      <vt:lpstr>Key features and design </vt:lpstr>
      <vt:lpstr>Key features and design </vt:lpstr>
      <vt:lpstr>New range upgrades</vt:lpstr>
      <vt:lpstr>Sales demo – VIDEO TO BE REPLACED WITH THE ONE THAT DOESN'T SAY CANISTER</vt:lpstr>
      <vt:lpstr>4</vt:lpstr>
      <vt:lpstr>VP300 Summary</vt:lpstr>
      <vt:lpstr>VP400 Summary</vt:lpstr>
      <vt:lpstr>VP300 Technical spec</vt:lpstr>
      <vt:lpstr>VP300 Configuration</vt:lpstr>
      <vt:lpstr>VP400 Technical Spec</vt:lpstr>
      <vt:lpstr>VP400 Configuration</vt:lpstr>
      <vt:lpstr>VP300 Hierarchy</vt:lpstr>
      <vt:lpstr>VP400 Hierarchy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MS365-02 Inbold</dc:creator>
  <cp:revision>19</cp:revision>
  <dcterms:created xsi:type="dcterms:W3CDTF">2024-12-18T09:19:17Z</dcterms:created>
  <dcterms:modified xsi:type="dcterms:W3CDTF">2025-02-25T10:32:28Z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0x010100E71FA70480891C48935BB403F91A8985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