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8" r:id="rId5"/>
    <p:sldMasterId id="2147483779" r:id="rId6"/>
  </p:sldMasterIdLst>
  <p:notesMasterIdLst>
    <p:notesMasterId r:id="rId17"/>
  </p:notesMasterIdLst>
  <p:handoutMasterIdLst>
    <p:handoutMasterId r:id="rId18"/>
  </p:handoutMasterIdLst>
  <p:sldIdLst>
    <p:sldId id="273" r:id="rId7"/>
    <p:sldId id="2147483068" r:id="rId8"/>
    <p:sldId id="2147483063" r:id="rId9"/>
    <p:sldId id="277" r:id="rId10"/>
    <p:sldId id="2147474279" r:id="rId11"/>
    <p:sldId id="2147482934" r:id="rId12"/>
    <p:sldId id="2147483069" r:id="rId13"/>
    <p:sldId id="2147483070" r:id="rId14"/>
    <p:sldId id="2147483074" r:id="rId15"/>
    <p:sldId id="2147482946" r:id="rId16"/>
  </p:sldIdLst>
  <p:sldSz cx="12192000" cy="6858000"/>
  <p:notesSz cx="6797675" cy="9928225"/>
  <p:custDataLst>
    <p:tags r:id="rId19"/>
  </p:custDataLst>
  <p:defaultTextStyle>
    <a:defPPr>
      <a:defRPr lang="en-US"/>
    </a:defPPr>
    <a:lvl1pPr marL="0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67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5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3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1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>
            <p14:sldId id="273"/>
            <p14:sldId id="2147483068"/>
            <p14:sldId id="2147483063"/>
            <p14:sldId id="277"/>
            <p14:sldId id="2147474279"/>
            <p14:sldId id="2147482934"/>
            <p14:sldId id="2147483069"/>
            <p14:sldId id="2147483070"/>
            <p14:sldId id="2147483074"/>
            <p14:sldId id="2147482946"/>
          </p14:sldIdLst>
        </p14:section>
        <p14:section name="Sale Presentation" id="{F1FB6197-41ED-4AB6-91F2-083D74785D1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5F5F14-D78F-20FD-D9C5-AF28FE30E3B6}" name="Valentina Bonucchi" initials="VB" userId="S::VBonucchi@Nilfisk.com::a3c72a79-03ca-4054-8650-fe55237bf169" providerId="AD"/>
  <p188:author id="{CCE1D22A-4564-FEA0-066D-AE80ED435C8C}" name="Line Skovbjerg" initials="" userId="S::lskovbjerg@Nilfisk.com::bd8d82be-b2a3-4297-892b-01dc5ddd9e5a" providerId="AD"/>
  <p188:author id="{74446F57-BD5D-9304-B798-000F7C1101D2}" name="Bjoern Ekner" initials="BE" userId="S::bekner@nilfisk.com::0c9f871f-41e7-4b95-992b-e041a1b17e12" providerId="AD"/>
  <p188:author id="{03F1206D-F013-149E-C148-D86DA472F13F}" name="Line Skovbjerg" initials="LS" userId="S::lskovbjerg@nilfisk.com::bd8d82be-b2a3-4297-892b-01dc5ddd9e5a" providerId="AD"/>
  <p188:author id="{8E8BDB7C-FC89-FECF-7903-928E036C17A6}" name="Omar Vazquez" initials="OV" userId="S::ovazquez@nilfisk.com::52e0d027-c456-4b0c-86ae-a36ffe55f0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  <p:cmAuthor id="3" name="Laszlo Vilimi" initials="LV" lastIdx="4" clrIdx="2">
    <p:extLst>
      <p:ext uri="{19B8F6BF-5375-455C-9EA6-DF929625EA0E}">
        <p15:presenceInfo xmlns:p15="http://schemas.microsoft.com/office/powerpoint/2012/main" userId="S::lvilimi@nilfisk.com::cf46dc75-66d6-4f76-8bdd-1114b2eaf699" providerId="AD"/>
      </p:ext>
    </p:extLst>
  </p:cmAuthor>
  <p:cmAuthor id="4" name="Becky Li" initials="BL" lastIdx="5" clrIdx="3">
    <p:extLst>
      <p:ext uri="{19B8F6BF-5375-455C-9EA6-DF929625EA0E}">
        <p15:presenceInfo xmlns:p15="http://schemas.microsoft.com/office/powerpoint/2012/main" userId="S::becli@Nilfisk.com::502aed73-36ae-45ab-8feb-c19cf55dec24" providerId="AD"/>
      </p:ext>
    </p:extLst>
  </p:cmAuthor>
  <p:cmAuthor id="5" name="Salvatore Danese" initials="SD" lastIdx="3" clrIdx="4">
    <p:extLst>
      <p:ext uri="{19B8F6BF-5375-455C-9EA6-DF929625EA0E}">
        <p15:presenceInfo xmlns:p15="http://schemas.microsoft.com/office/powerpoint/2012/main" userId="S::sdanese@Nilfisk.com::b3f9bee2-591b-48bc-8ffa-d98ffb6f2f13" providerId="AD"/>
      </p:ext>
    </p:extLst>
  </p:cmAuthor>
  <p:cmAuthor id="6" name="Omar Vazquez" initials="OV" lastIdx="1" clrIdx="5">
    <p:extLst>
      <p:ext uri="{19B8F6BF-5375-455C-9EA6-DF929625EA0E}">
        <p15:presenceInfo xmlns:p15="http://schemas.microsoft.com/office/powerpoint/2012/main" userId="Omar Vazqu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C7D"/>
    <a:srgbClr val="65CFFF"/>
    <a:srgbClr val="D5D6D6"/>
    <a:srgbClr val="0547D9"/>
    <a:srgbClr val="DDCFBF"/>
    <a:srgbClr val="8997A4"/>
    <a:srgbClr val="7C878E"/>
    <a:srgbClr val="000000"/>
    <a:srgbClr val="979797"/>
    <a:srgbClr val="4B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0845B-DE70-617A-537A-5DCB5656C5C4}" v="26" dt="2025-01-30T13:55:16.277"/>
    <p1510:client id="{ED34E316-B070-4399-84DD-C216110C7242}" v="1" dt="2025-01-29T16:58:28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B7D843-E9D4-46C3-A75E-ADC3645701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8088"/>
          </a:xfrm>
          <a:prstGeom prst="rect">
            <a:avLst/>
          </a:prstGeom>
        </p:spPr>
        <p:txBody>
          <a:bodyPr vert="horz" lIns="91685" tIns="45842" rIns="91685" bIns="458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044E5-B7E4-45AD-B8E2-CC02F1F8E9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088"/>
          </a:xfrm>
          <a:prstGeom prst="rect">
            <a:avLst/>
          </a:prstGeom>
        </p:spPr>
        <p:txBody>
          <a:bodyPr vert="horz" lIns="91685" tIns="45842" rIns="91685" bIns="45842" rtlCol="0"/>
          <a:lstStyle>
            <a:lvl1pPr algn="r">
              <a:defRPr sz="1200"/>
            </a:lvl1pPr>
          </a:lstStyle>
          <a:p>
            <a:fld id="{54ED89A4-867A-4692-93A7-8F4F93CB599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81517-D415-41DC-AD65-0914A755EC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30140"/>
            <a:ext cx="2946400" cy="498088"/>
          </a:xfrm>
          <a:prstGeom prst="rect">
            <a:avLst/>
          </a:prstGeom>
        </p:spPr>
        <p:txBody>
          <a:bodyPr vert="horz" lIns="91685" tIns="45842" rIns="91685" bIns="458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37671-B361-443C-834E-30A12FA6D9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0140"/>
            <a:ext cx="2946400" cy="498088"/>
          </a:xfrm>
          <a:prstGeom prst="rect">
            <a:avLst/>
          </a:prstGeom>
        </p:spPr>
        <p:txBody>
          <a:bodyPr vert="horz" lIns="91685" tIns="45842" rIns="91685" bIns="45842" rtlCol="0" anchor="b"/>
          <a:lstStyle>
            <a:lvl1pPr algn="r">
              <a:defRPr sz="1200"/>
            </a:lvl1pPr>
          </a:lstStyle>
          <a:p>
            <a:fld id="{1E3B5B2D-CB06-45A6-9338-3631F22E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0"/>
          </a:xfrm>
          <a:prstGeom prst="rect">
            <a:avLst/>
          </a:prstGeom>
        </p:spPr>
        <p:txBody>
          <a:bodyPr vert="horz" lIns="91685" tIns="45842" rIns="91685" bIns="45842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6410"/>
          </a:xfrm>
          <a:prstGeom prst="rect">
            <a:avLst/>
          </a:prstGeom>
        </p:spPr>
        <p:txBody>
          <a:bodyPr vert="horz" lIns="91685" tIns="45842" rIns="91685" bIns="45842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977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5" tIns="45842" rIns="91685" bIns="458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685" tIns="45842" rIns="91685" bIns="458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0"/>
          </a:xfrm>
          <a:prstGeom prst="rect">
            <a:avLst/>
          </a:prstGeom>
        </p:spPr>
        <p:txBody>
          <a:bodyPr vert="horz" lIns="91685" tIns="45842" rIns="91685" bIns="458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30093"/>
            <a:ext cx="2945659" cy="496410"/>
          </a:xfrm>
          <a:prstGeom prst="rect">
            <a:avLst/>
          </a:prstGeom>
        </p:spPr>
        <p:txBody>
          <a:bodyPr vert="horz" lIns="91685" tIns="45842" rIns="91685" bIns="45842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98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3967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5951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793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5991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3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3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4" Type="http://schemas.openxmlformats.org/officeDocument/2006/relationships/image" Target="../media/image3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3.em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73799"/>
          </a:xfrm>
        </p:spPr>
        <p:txBody>
          <a:bodyPr tIns="1249724" anchor="ctr"/>
          <a:lstStyle>
            <a:lvl1pPr marL="0" indent="0" algn="ctr">
              <a:buNone/>
              <a:defRPr sz="1600" i="1"/>
            </a:lvl1pPr>
          </a:lstStyle>
          <a:p>
            <a:r>
              <a:rPr lang="en-US" noProof="0"/>
              <a:t>Click icon to add picture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Click to edit Presentation Headline.</a:t>
            </a:r>
            <a:br>
              <a:rPr lang="en-US"/>
            </a:br>
            <a:r>
              <a:rPr lang="en-US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179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4166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537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4435" y="2805514"/>
            <a:ext cx="4269012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44154" y="2803583"/>
            <a:ext cx="4267530" cy="622719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1064435" y="3429001"/>
            <a:ext cx="4269012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644154" y="3426304"/>
            <a:ext cx="4267531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24031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24045" y="2079363"/>
            <a:ext cx="698400" cy="69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15198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0970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86744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5538" y="0"/>
            <a:ext cx="5986461" cy="628489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0776" y="1412875"/>
            <a:ext cx="5511800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986463" cy="6283325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9649" y="0"/>
            <a:ext cx="3562350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412875"/>
            <a:ext cx="7692236" cy="487044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8642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Insert closing headline.</a:t>
            </a:r>
            <a:br>
              <a:rPr lang="en-US"/>
            </a:br>
            <a:r>
              <a:rPr lang="en-US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New Slide</a:t>
            </a:r>
          </a:p>
          <a:p>
            <a:pPr defTabSz="914400"/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Layout </a:t>
            </a:r>
            <a:r>
              <a:rPr lang="en-US" sz="800" b="0">
                <a:solidFill>
                  <a:schemeClr val="tx1"/>
                </a:solidFill>
                <a:latin typeface="+mn-lt"/>
                <a:cs typeface="Arial" pitchFamily="34" charset="0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CHARTS 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View 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Guides</a:t>
            </a:r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602000"/>
            <a:ext cx="158400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921624"/>
            <a:ext cx="244800" cy="1836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951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158624"/>
            <a:ext cx="244800" cy="183600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188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395623"/>
            <a:ext cx="244800" cy="18360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425871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type="dt" sz="half" idx="19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type="ftr" sz="quarter" idx="20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629249"/>
            <a:ext cx="244800" cy="1836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659497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853321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883569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SMARTART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Keep charts and SmartArt simple and minimalistic. </a:t>
            </a:r>
            <a:br>
              <a:rPr lang="en-US" sz="800">
                <a:solidFill>
                  <a:schemeClr val="tx1"/>
                </a:solidFill>
                <a:cs typeface="Arial" pitchFamily="34" charset="0"/>
              </a:rPr>
            </a:br>
            <a:endParaRPr lang="en-US" sz="800">
              <a:solidFill>
                <a:schemeClr val="tx1"/>
              </a:solidFill>
              <a:cs typeface="Arial" pitchFamily="34" charset="0"/>
            </a:endParaRPr>
          </a:p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484566" y="420116"/>
            <a:ext cx="7304039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800" noProof="0">
                <a:latin typeface="+mj-lt"/>
              </a:rPr>
              <a:t>Nilfisk presentation guidelines and tips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te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83C1D-0F1B-4948-9964-F03C874380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999" y="1330716"/>
            <a:ext cx="11447985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A4B410-24A3-46E2-93A0-251689FDE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99" y="900000"/>
            <a:ext cx="5760000" cy="3599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3" name="CriteriaListTable">
            <a:extLst>
              <a:ext uri="{FF2B5EF4-FFF2-40B4-BE49-F238E27FC236}">
                <a16:creationId xmlns:a16="http://schemas.microsoft.com/office/drawing/2014/main" id="{D8CCBF45-895F-4A0D-B46D-822361E94D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7749194"/>
              </p:ext>
            </p:extLst>
          </p:nvPr>
        </p:nvGraphicFramePr>
        <p:xfrm>
          <a:off x="8370324" y="150782"/>
          <a:ext cx="346797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B05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C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 Under Control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+mj-lt"/>
                          <a:sym typeface="Wingdings 2"/>
                        </a:rPr>
                        <a:t></a:t>
                      </a:r>
                      <a:endParaRPr lang="zh-CN" altLang="en-US" sz="2000" b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3695" indent="-473695" algn="l" defTabSz="457158" rtl="0" eaLnBrk="1" fontAlgn="ctr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è"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High Risk or Need Escalation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0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38B96-7319-458E-8236-41D160D79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Internal </a:t>
            </a:r>
            <a:r>
              <a:rPr lang="en-US"/>
              <a:t>| </a:t>
            </a:r>
            <a:fld id="{BF34001A-EAF6-40D6-8DB7-6E44149B4863}" type="datetime3">
              <a:rPr lang="en-US" smtClean="0"/>
              <a:pPr/>
              <a:t>13 February 2025</a:t>
            </a:fld>
            <a:r>
              <a:rPr lang="de-DE"/>
              <a:t> | www.kuka.com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C6CF-5A24-4EDC-AE0A-5FABC05C4F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r>
              <a:rPr lang="en-US"/>
              <a:t> Slide </a:t>
            </a:r>
            <a:fld id="{B80A49DF-866D-4AA8-9356-EA087FA04316}" type="slidenum">
              <a:rPr smtClean="0"/>
              <a:pPr algn="r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EA5AB-C718-465B-8770-1B3D399B4439}"/>
              </a:ext>
            </a:extLst>
          </p:cNvPr>
          <p:cNvGrpSpPr/>
          <p:nvPr userDrawn="1"/>
        </p:nvGrpSpPr>
        <p:grpSpPr>
          <a:xfrm>
            <a:off x="-108000" y="-108000"/>
            <a:ext cx="12384000" cy="7056000"/>
            <a:chOff x="-108000" y="-108000"/>
            <a:chExt cx="12384000" cy="7056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FE3E56-3B3E-4158-B370-13195ADB214E}"/>
                </a:ext>
              </a:extLst>
            </p:cNvPr>
            <p:cNvGrpSpPr/>
            <p:nvPr userDrawn="1"/>
          </p:nvGrpSpPr>
          <p:grpSpPr>
            <a:xfrm>
              <a:off x="-108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32" name="Gerader Verbinder 83">
                <a:extLst>
                  <a:ext uri="{FF2B5EF4-FFF2-40B4-BE49-F238E27FC236}">
                    <a16:creationId xmlns:a16="http://schemas.microsoft.com/office/drawing/2014/main" id="{51D29E75-AA1F-4A87-9390-D50F1DD095F6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A77648B5-6509-4F56-B25F-86C1D7463D94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87">
                <a:extLst>
                  <a:ext uri="{FF2B5EF4-FFF2-40B4-BE49-F238E27FC236}">
                    <a16:creationId xmlns:a16="http://schemas.microsoft.com/office/drawing/2014/main" id="{76312A81-EC94-4B88-9654-1957764D3C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87">
                <a:extLst>
                  <a:ext uri="{FF2B5EF4-FFF2-40B4-BE49-F238E27FC236}">
                    <a16:creationId xmlns:a16="http://schemas.microsoft.com/office/drawing/2014/main" id="{D166792C-DC30-400B-942F-6AA98FC2E4F3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87">
                <a:extLst>
                  <a:ext uri="{FF2B5EF4-FFF2-40B4-BE49-F238E27FC236}">
                    <a16:creationId xmlns:a16="http://schemas.microsoft.com/office/drawing/2014/main" id="{305B21C7-C894-4A8E-9A8B-548A984045F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8A9549-98EE-48AF-9EB2-C328B8E41195}"/>
                </a:ext>
              </a:extLst>
            </p:cNvPr>
            <p:cNvGrpSpPr/>
            <p:nvPr userDrawn="1"/>
          </p:nvGrpSpPr>
          <p:grpSpPr>
            <a:xfrm>
              <a:off x="432000" y="-108000"/>
              <a:ext cx="11448000" cy="72000"/>
              <a:chOff x="432000" y="-108000"/>
              <a:chExt cx="11448000" cy="72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62EBB91-BACC-46BE-B498-11045AA28112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F5AC9B-0834-4D2B-97D4-8B857EC8E7DA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FB5842A-2650-4565-8819-59D1D1A1C85B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E9C383-4A48-47EC-AE3A-19D44C87E39B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18C2D0-06CE-4967-A8A7-1CF409349042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FA55C6A-5712-4F82-B484-1BCED4F01714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02B4EC3-1CF7-442B-A288-A43E228760F8}"/>
                </a:ext>
              </a:extLst>
            </p:cNvPr>
            <p:cNvGrpSpPr/>
            <p:nvPr userDrawn="1"/>
          </p:nvGrpSpPr>
          <p:grpSpPr>
            <a:xfrm>
              <a:off x="432000" y="6876000"/>
              <a:ext cx="11448000" cy="72000"/>
              <a:chOff x="432000" y="-108000"/>
              <a:chExt cx="11448000" cy="72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8F6055-1FA6-4F41-A9D9-356230DB8B75}"/>
                  </a:ext>
                </a:extLst>
              </p:cNvPr>
              <p:cNvCxnSpPr/>
              <p:nvPr userDrawn="1"/>
            </p:nvCxnSpPr>
            <p:spPr>
              <a:xfrm>
                <a:off x="112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472C4E-FBBE-40EE-AEE6-B2390ED26B01}"/>
                  </a:ext>
                </a:extLst>
              </p:cNvPr>
              <p:cNvCxnSpPr/>
              <p:nvPr userDrawn="1"/>
            </p:nvCxnSpPr>
            <p:spPr>
              <a:xfrm>
                <a:off x="11880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CE8873-1B82-406D-A809-1D6FA1AD00AF}"/>
                  </a:ext>
                </a:extLst>
              </p:cNvPr>
              <p:cNvCxnSpPr/>
              <p:nvPr userDrawn="1"/>
            </p:nvCxnSpPr>
            <p:spPr>
              <a:xfrm>
                <a:off x="432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6EA0700-3814-4481-9DA2-2A2C3509A34A}"/>
                  </a:ext>
                </a:extLst>
              </p:cNvPr>
              <p:cNvCxnSpPr/>
              <p:nvPr userDrawn="1"/>
            </p:nvCxnSpPr>
            <p:spPr>
              <a:xfrm>
                <a:off x="2304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207B71-9D54-44C4-9B31-3D072183F939}"/>
                  </a:ext>
                </a:extLst>
              </p:cNvPr>
              <p:cNvCxnSpPr/>
              <p:nvPr userDrawn="1"/>
            </p:nvCxnSpPr>
            <p:spPr>
              <a:xfrm>
                <a:off x="676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A86B2FD-3B87-4E81-B0C6-0A9F77FA4BFB}"/>
                  </a:ext>
                </a:extLst>
              </p:cNvPr>
              <p:cNvCxnSpPr/>
              <p:nvPr userDrawn="1"/>
            </p:nvCxnSpPr>
            <p:spPr>
              <a:xfrm>
                <a:off x="6948000" y="-108000"/>
                <a:ext cx="0" cy="7200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A0919F-B480-4894-A5A8-CFC01480C3A6}"/>
                </a:ext>
              </a:extLst>
            </p:cNvPr>
            <p:cNvGrpSpPr/>
            <p:nvPr userDrawn="1"/>
          </p:nvGrpSpPr>
          <p:grpSpPr>
            <a:xfrm>
              <a:off x="12204000" y="360000"/>
              <a:ext cx="72000" cy="6192000"/>
              <a:chOff x="-108000" y="360000"/>
              <a:chExt cx="72000" cy="6192000"/>
            </a:xfrm>
          </p:grpSpPr>
          <p:cxnSp>
            <p:nvCxnSpPr>
              <p:cNvPr id="15" name="Gerader Verbinder 83">
                <a:extLst>
                  <a:ext uri="{FF2B5EF4-FFF2-40B4-BE49-F238E27FC236}">
                    <a16:creationId xmlns:a16="http://schemas.microsoft.com/office/drawing/2014/main" id="{2E008B0F-D62C-4EF1-918C-D511AC96DC3D}"/>
                  </a:ext>
                </a:extLst>
              </p:cNvPr>
              <p:cNvCxnSpPr/>
              <p:nvPr userDrawn="1"/>
            </p:nvCxnSpPr>
            <p:spPr>
              <a:xfrm>
                <a:off x="-108000" y="5256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85">
                <a:extLst>
                  <a:ext uri="{FF2B5EF4-FFF2-40B4-BE49-F238E27FC236}">
                    <a16:creationId xmlns:a16="http://schemas.microsoft.com/office/drawing/2014/main" id="{3F48EDE5-67CD-4DBD-9DA6-928F0D61A602}"/>
                  </a:ext>
                </a:extLst>
              </p:cNvPr>
              <p:cNvCxnSpPr/>
              <p:nvPr userDrawn="1"/>
            </p:nvCxnSpPr>
            <p:spPr>
              <a:xfrm>
                <a:off x="-108000" y="6552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87">
                <a:extLst>
                  <a:ext uri="{FF2B5EF4-FFF2-40B4-BE49-F238E27FC236}">
                    <a16:creationId xmlns:a16="http://schemas.microsoft.com/office/drawing/2014/main" id="{E09FC8DC-D6E3-4FF4-8D21-05BDD9ECD266}"/>
                  </a:ext>
                </a:extLst>
              </p:cNvPr>
              <p:cNvCxnSpPr/>
              <p:nvPr userDrawn="1"/>
            </p:nvCxnSpPr>
            <p:spPr>
              <a:xfrm>
                <a:off x="-108000" y="36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87">
                <a:extLst>
                  <a:ext uri="{FF2B5EF4-FFF2-40B4-BE49-F238E27FC236}">
                    <a16:creationId xmlns:a16="http://schemas.microsoft.com/office/drawing/2014/main" id="{4A0933FA-306F-4C27-AEEA-4E640E64BCEB}"/>
                  </a:ext>
                </a:extLst>
              </p:cNvPr>
              <p:cNvCxnSpPr/>
              <p:nvPr userDrawn="1"/>
            </p:nvCxnSpPr>
            <p:spPr>
              <a:xfrm>
                <a:off x="-108000" y="900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87">
                <a:extLst>
                  <a:ext uri="{FF2B5EF4-FFF2-40B4-BE49-F238E27FC236}">
                    <a16:creationId xmlns:a16="http://schemas.microsoft.com/office/drawing/2014/main" id="{93553CAF-D8D4-4506-969E-1D7783217309}"/>
                  </a:ext>
                </a:extLst>
              </p:cNvPr>
              <p:cNvCxnSpPr/>
              <p:nvPr userDrawn="1"/>
            </p:nvCxnSpPr>
            <p:spPr>
              <a:xfrm>
                <a:off x="-108000" y="1008000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elplatzhalter 12">
            <a:extLst>
              <a:ext uri="{FF2B5EF4-FFF2-40B4-BE49-F238E27FC236}">
                <a16:creationId xmlns:a16="http://schemas.microsoft.com/office/drawing/2014/main" id="{1D45AE46-E32B-4A76-993F-56D5F60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355735"/>
            <a:ext cx="2520000" cy="289547"/>
          </a:xfrm>
          <a:prstGeom prst="rect">
            <a:avLst/>
          </a:prstGeom>
        </p:spPr>
        <p:txBody>
          <a:bodyPr wrap="none" lIns="36000" tIns="36000" rIns="36000" bIns="36000" anchor="ctr"/>
          <a:lstStyle>
            <a:lvl1pPr>
              <a:defRPr/>
            </a:lvl1pPr>
          </a:lstStyle>
          <a:p>
            <a:pPr marL="0" lvl="0"/>
            <a:r>
              <a:rPr lang="en-US"/>
              <a:t>Click to edit Master title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663" imgH="659" progId="TCLayout.ActiveDocument.1">
                  <p:embed/>
                </p:oleObj>
              </mc:Choice>
              <mc:Fallback>
                <p:oleObj name="Diapositiva think-cell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57188" y="1879601"/>
            <a:ext cx="11472862" cy="4403723"/>
          </a:xfrm>
        </p:spPr>
        <p:txBody>
          <a:bodyPr tIns="1249724"/>
          <a:lstStyle>
            <a:lvl1pPr marL="0" indent="0" algn="ctr">
              <a:buNone/>
              <a:defRPr sz="1600" i="1"/>
            </a:lvl1pPr>
          </a:lstStyle>
          <a:p>
            <a:r>
              <a:rPr lang="en-US" noProof="0"/>
              <a:t>Click icon to add picture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188" y="357188"/>
            <a:ext cx="11472863" cy="1522413"/>
          </a:xfrm>
          <a:solidFill>
            <a:schemeClr val="accent1"/>
          </a:solidFill>
        </p:spPr>
        <p:txBody>
          <a:bodyPr lIns="306000" tIns="32400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89" y="1879601"/>
            <a:ext cx="11472862" cy="533400"/>
          </a:xfrm>
          <a:solidFill>
            <a:schemeClr val="accent1">
              <a:alpha val="40000"/>
            </a:schemeClr>
          </a:solidFill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9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9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1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3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5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02BD34-DA43-4844-961D-D043AB36EE4D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28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Numbered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5FB5-A3DB-4A5E-9DD4-85B5BB819B6C}" type="datetime1">
              <a:rPr lang="en-US" noProof="0" smtClean="0">
                <a:solidFill>
                  <a:srgbClr val="000000">
                    <a:tint val="75000"/>
                  </a:srgbClr>
                </a:solidFill>
              </a:rPr>
              <a:pPr/>
              <a:t>2/13/2025</a:t>
            </a:fld>
            <a:endParaRPr lang="en-US" noProof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noProof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/>
          </p:nvPr>
        </p:nvSpPr>
        <p:spPr>
          <a:xfrm>
            <a:off x="2305050" y="1381125"/>
            <a:ext cx="9524999" cy="698238"/>
          </a:xfrm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/>
          </p:nvPr>
        </p:nvSpPr>
        <p:spPr>
          <a:xfrm>
            <a:off x="2305050" y="2222844"/>
            <a:ext cx="9524999" cy="698238"/>
          </a:xfrm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2305050" y="3064563"/>
            <a:ext cx="9524999" cy="698238"/>
          </a:xfrm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2305050" y="3906282"/>
            <a:ext cx="9524999" cy="698238"/>
          </a:xfrm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/>
          </p:nvPr>
        </p:nvSpPr>
        <p:spPr>
          <a:xfrm>
            <a:off x="2305050" y="4748001"/>
            <a:ext cx="9524999" cy="698238"/>
          </a:xfrm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/>
          </p:nvPr>
        </p:nvSpPr>
        <p:spPr>
          <a:xfrm>
            <a:off x="2305050" y="5589718"/>
            <a:ext cx="9524999" cy="698238"/>
          </a:xfrm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360000" y="1381125"/>
            <a:ext cx="1730738" cy="69823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No.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360000" y="2222844"/>
            <a:ext cx="1730738" cy="69823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No.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360000" y="3064563"/>
            <a:ext cx="1730738" cy="69823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No.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360000" y="3906282"/>
            <a:ext cx="1730738" cy="69823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360000" y="4748001"/>
            <a:ext cx="1730738" cy="69823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No.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360000" y="5589718"/>
            <a:ext cx="1730738" cy="69823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7756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5FB5-A3DB-4A5E-9DD4-85B5BB819B6C}" type="datetime1">
              <a:rPr lang="en-US" noProof="0" smtClean="0">
                <a:solidFill>
                  <a:srgbClr val="000000">
                    <a:tint val="75000"/>
                  </a:srgbClr>
                </a:solidFill>
              </a:rPr>
              <a:pPr/>
              <a:t>2/13/2025</a:t>
            </a:fld>
            <a:endParaRPr lang="en-US" noProof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noProof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8" hasCustomPrompt="1"/>
          </p:nvPr>
        </p:nvSpPr>
        <p:spPr>
          <a:xfrm>
            <a:off x="360001" y="1381125"/>
            <a:ext cx="1730738" cy="46043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text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59" hasCustomPrompt="1"/>
          </p:nvPr>
        </p:nvSpPr>
        <p:spPr>
          <a:xfrm>
            <a:off x="2305050" y="1381125"/>
            <a:ext cx="5629275" cy="46043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marR="0" indent="0" algn="l" defTabSz="10239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10239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Add text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60" hasCustomPrompt="1"/>
          </p:nvPr>
        </p:nvSpPr>
        <p:spPr>
          <a:xfrm>
            <a:off x="8148638" y="1381125"/>
            <a:ext cx="3681412" cy="46043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marR="0" indent="0" algn="l" defTabSz="10239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10239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Add text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360001" y="1936346"/>
            <a:ext cx="1730738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936346"/>
            <a:ext cx="5629275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936346"/>
            <a:ext cx="3681412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360001" y="2491567"/>
            <a:ext cx="1730738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491567"/>
            <a:ext cx="5629275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491567"/>
            <a:ext cx="3681412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360001" y="3046788"/>
            <a:ext cx="1730738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3046788"/>
            <a:ext cx="5629275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3046788"/>
            <a:ext cx="3681412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360001" y="3602009"/>
            <a:ext cx="1730738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602009"/>
            <a:ext cx="5629275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602009"/>
            <a:ext cx="3681412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360001" y="4157230"/>
            <a:ext cx="1730738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4157230"/>
            <a:ext cx="5629275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4157230"/>
            <a:ext cx="3681412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360001" y="4712451"/>
            <a:ext cx="1730738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712451"/>
            <a:ext cx="5629275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712451"/>
            <a:ext cx="3681412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360001" y="5267672"/>
            <a:ext cx="1730738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267672"/>
            <a:ext cx="5629275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267672"/>
            <a:ext cx="3681412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360001" y="5822895"/>
            <a:ext cx="1730738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822895"/>
            <a:ext cx="5629275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822895"/>
            <a:ext cx="3681412" cy="460430"/>
          </a:xfrm>
          <a:noFill/>
          <a:ln>
            <a:solidFill>
              <a:schemeClr val="accent1"/>
            </a:solidFill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</p:spTree>
    <p:extLst>
      <p:ext uri="{BB962C8B-B14F-4D97-AF65-F5344CB8AC3E}">
        <p14:creationId xmlns:p14="http://schemas.microsoft.com/office/powerpoint/2010/main" val="5230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Visual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16650DE0-CF8E-48AE-B307-35EF332C32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0C5A289-1C64-4A78-ADFB-E3A55DC728E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0000" y="3429000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6486E996-13BD-4BD8-A370-A2592D36373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06737" y="3429000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7F886FE5-F4F5-48DE-B366-25BC863FEF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54600" y="3429000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EADD15ED-CA6D-4E8B-AA7F-98EB2FCAD4C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0775" y="3429000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93" name="Text Placeholder 6">
            <a:extLst>
              <a:ext uri="{FF2B5EF4-FFF2-40B4-BE49-F238E27FC236}">
                <a16:creationId xmlns:a16="http://schemas.microsoft.com/office/drawing/2014/main" id="{490A26CD-F384-496E-A3A9-1D255EDFEFD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56474" y="3429000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7978C0F9-14CB-4A4F-A249-BC0512809B9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098186" y="3429000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360000" y="1381125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648CDF5D-5A2F-480B-9487-5E47761DA33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06737" y="1381125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C9D327A6-B410-4727-8FD9-131C0CCF7D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54600" y="1381125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C9BC6CBC-40D9-48FF-A50F-37F9CEAE55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00775" y="1381125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FB977462-046C-4E13-9B3D-5E4BC18CE5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56474" y="1381125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0A6EA447-3951-43F2-A332-A9C774B167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8186" y="1381125"/>
            <a:ext cx="1731863" cy="1831975"/>
          </a:xfrm>
          <a:solidFill>
            <a:srgbClr val="7C878E">
              <a:alpha val="92941"/>
            </a:srgbClr>
          </a:solidFill>
          <a:ln>
            <a:solidFill>
              <a:schemeClr val="accent1"/>
            </a:solidFill>
          </a:ln>
        </p:spPr>
        <p:txBody>
          <a:bodyPr lIns="144000" tIns="36000" rIns="144000" bIns="0" anchor="t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No</a:t>
            </a:r>
          </a:p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5FB5-A3DB-4A5E-9DD4-85B5BB819B6C}" type="datetime1">
              <a:rPr lang="en-US" noProof="0" smtClean="0">
                <a:solidFill>
                  <a:srgbClr val="000000">
                    <a:tint val="75000"/>
                  </a:srgbClr>
                </a:solidFill>
              </a:rPr>
              <a:pPr/>
              <a:t>2/13/2025</a:t>
            </a:fld>
            <a:endParaRPr lang="en-US" noProof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noProof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F155D9-1FE6-4054-9029-988C7FF663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9999" y="2040221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F4BBD91B-4178-462A-A24A-652E38D146F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00025" y="2040221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4806155-906D-4D58-8B39-6010A268ED2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252912" y="2040221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BE75F2B1-C960-471A-AFC7-B1A1B471C3D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92938" y="2040221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BA3DC31A-D94D-421D-8F0C-2026F739891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48362" y="2040221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2A04A142-E75E-4B6C-A239-82F1DBA98EC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088388" y="2040221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7530BF6F-2DA2-43E7-8291-14F81890269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59999" y="4088097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54290251-699D-425F-9213-9CDCCABA0C1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300025" y="4088097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97C88CB8-6717-4C0F-B335-A7212938113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252912" y="4088097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5114D425-EEC3-4B7D-9A5E-27AB33CEA49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92938" y="4088097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65FEA808-E2A4-4BE5-92B0-3A6CD10F25D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148362" y="4088097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D0B7C62B-7AAF-4E53-9C75-029062E0586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088388" y="4088097"/>
            <a:ext cx="1730739" cy="1172878"/>
          </a:xfrm>
          <a:noFill/>
        </p:spPr>
        <p:txBody>
          <a:bodyPr lIns="162000" tIns="0" rIns="144000"/>
          <a:lstStyle>
            <a:lvl1pPr marL="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910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8209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7314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10640" indent="0">
              <a:buNone/>
              <a:defRPr lang="en-US" sz="1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782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accent1"/>
          </a:solidFill>
        </p:spPr>
        <p:txBody>
          <a:bodyPr vert="horz" lIns="306000" tIns="11448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No.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6969-37F9-4E5C-9A24-F7CF238C0177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013" y="1905581"/>
            <a:ext cx="4659312" cy="335539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Chapter description</a:t>
            </a:r>
          </a:p>
        </p:txBody>
      </p:sp>
    </p:spTree>
    <p:extLst>
      <p:ext uri="{BB962C8B-B14F-4D97-AF65-F5344CB8AC3E}">
        <p14:creationId xmlns:p14="http://schemas.microsoft.com/office/powerpoint/2010/main" val="29742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6969-37F9-4E5C-9A24-F7CF238C0177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7880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663" imgH="659" progId="TCLayout.ActiveDocument.1">
                  <p:embed/>
                </p:oleObj>
              </mc:Choice>
              <mc:Fallback>
                <p:oleObj name="Diapositiva think-cell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5FB5-A3DB-4A5E-9DD4-85B5BB819B6C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1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3DA8AB-17D0-460B-92B9-2DE3D9B76EAF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359999" y="1346400"/>
            <a:ext cx="5626463" cy="4936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9"/>
          </p:nvPr>
        </p:nvSpPr>
        <p:spPr>
          <a:xfrm>
            <a:off x="6205539" y="1346400"/>
            <a:ext cx="5624509" cy="4936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4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3DA8AB-17D0-460B-92B9-2DE3D9B76EAF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359999" y="1346400"/>
            <a:ext cx="3678601" cy="4936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9"/>
          </p:nvPr>
        </p:nvSpPr>
        <p:spPr>
          <a:xfrm>
            <a:off x="8151447" y="1346400"/>
            <a:ext cx="3678601" cy="4936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A11ADACD-4CA6-4021-9C9D-914DFA3C7E4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52913" y="1346400"/>
            <a:ext cx="3678601" cy="4936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1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83055"/>
            <a:ext cx="5626463" cy="623486"/>
          </a:xfrm>
          <a:solidFill>
            <a:schemeClr val="accent1"/>
          </a:solidFill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205539" y="1381124"/>
            <a:ext cx="5624510" cy="622719"/>
          </a:xfrm>
          <a:solidFill>
            <a:schemeClr val="accent1"/>
          </a:solidFill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360000" y="2006541"/>
            <a:ext cx="5626463" cy="4279481"/>
          </a:xfrm>
          <a:solidFill>
            <a:schemeClr val="accent6"/>
          </a:solidFill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205539" y="2003844"/>
            <a:ext cx="5624511" cy="4279481"/>
          </a:xfrm>
          <a:solidFill>
            <a:schemeClr val="accent6"/>
          </a:solidFill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9B95801-EB10-4A0E-98DE-E1E4AEB67590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45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383055"/>
            <a:ext cx="3678600" cy="622800"/>
          </a:xfrm>
          <a:solidFill>
            <a:schemeClr val="accent1"/>
          </a:solidFill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148637" y="1381125"/>
            <a:ext cx="3681411" cy="622800"/>
          </a:xfrm>
          <a:solidFill>
            <a:schemeClr val="accent1"/>
          </a:solidFill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360001" y="2003925"/>
            <a:ext cx="3678600" cy="4279400"/>
          </a:xfrm>
          <a:solidFill>
            <a:schemeClr val="accent6"/>
          </a:solidFill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8148638" y="2003926"/>
            <a:ext cx="3681412" cy="4279399"/>
          </a:xfrm>
          <a:solidFill>
            <a:schemeClr val="accent6"/>
          </a:solidFill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9B95801-EB10-4A0E-98DE-E1E4AEB67590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8482E0-1E7B-49EC-A6E4-9D673DF44A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55293" y="1381125"/>
            <a:ext cx="3681411" cy="622800"/>
          </a:xfrm>
          <a:solidFill>
            <a:schemeClr val="accent1"/>
          </a:solidFill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C00033AB-8917-4BE6-9F04-2C590429CFE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55294" y="2003926"/>
            <a:ext cx="3681412" cy="4279399"/>
          </a:xfrm>
          <a:solidFill>
            <a:schemeClr val="accent6"/>
          </a:solidFill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6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383055"/>
            <a:ext cx="2705462" cy="622800"/>
          </a:xfrm>
          <a:solidFill>
            <a:schemeClr val="accent1"/>
          </a:solidFill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123362" y="1381125"/>
            <a:ext cx="2706686" cy="622800"/>
          </a:xfrm>
          <a:solidFill>
            <a:schemeClr val="accent1"/>
          </a:solidFill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360001" y="2003925"/>
            <a:ext cx="2705462" cy="4279400"/>
          </a:xfrm>
          <a:solidFill>
            <a:schemeClr val="accent6"/>
          </a:solidFill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9123362" y="2003926"/>
            <a:ext cx="2706687" cy="4279399"/>
          </a:xfrm>
          <a:solidFill>
            <a:schemeClr val="accent6"/>
          </a:solidFill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9B95801-EB10-4A0E-98DE-E1E4AEB67590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8482E0-1E7B-49EC-A6E4-9D673DF44A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99981" y="1381125"/>
            <a:ext cx="2709067" cy="622800"/>
          </a:xfrm>
          <a:solidFill>
            <a:schemeClr val="accent1"/>
          </a:solidFill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C00033AB-8917-4BE6-9F04-2C590429CFE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99982" y="2003926"/>
            <a:ext cx="2709068" cy="4279399"/>
          </a:xfrm>
          <a:solidFill>
            <a:schemeClr val="accent6"/>
          </a:solidFill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904452F-8D9D-4836-826C-1340C76C15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6598" y="1381125"/>
            <a:ext cx="2709067" cy="622800"/>
          </a:xfrm>
          <a:solidFill>
            <a:schemeClr val="accent1"/>
          </a:solidFill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02324B27-62FD-4790-9159-2E34162ECCF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276599" y="2003926"/>
            <a:ext cx="2709068" cy="4279399"/>
          </a:xfrm>
          <a:solidFill>
            <a:schemeClr val="accent6"/>
          </a:solidFill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2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228B8E-0030-4AB6-AAF9-4B1EE8D76EB3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1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881459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228B8E-0030-4AB6-AAF9-4B1EE8D76EB3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93FDD2C-0A64-4B4F-BF8A-11BC38A1E9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403475"/>
            <a:ext cx="12192000" cy="1833563"/>
          </a:xfrm>
          <a:solidFill>
            <a:schemeClr val="accent1">
              <a:alpha val="40000"/>
            </a:schemeClr>
          </a:solidFill>
        </p:spPr>
        <p:txBody>
          <a:bodyPr lIns="360000" tIns="252000" rIns="360000" bIns="252000"/>
          <a:lstStyle>
            <a:lvl1pPr marL="0" indent="0">
              <a:buNone/>
              <a:defRPr sz="2399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</p:spTree>
    <p:extLst>
      <p:ext uri="{BB962C8B-B14F-4D97-AF65-F5344CB8AC3E}">
        <p14:creationId xmlns:p14="http://schemas.microsoft.com/office/powerpoint/2010/main" val="17516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228B8E-0030-4AB6-AAF9-4B1EE8D76EB3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CBAA993-7076-4FBC-9E78-AD9A66FCB1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1381125"/>
            <a:ext cx="6815500" cy="4903764"/>
          </a:xfrm>
        </p:spPr>
        <p:txBody>
          <a:bodyPr lIns="60458" tIns="60458" rIns="60458" bIns="695272" anchor="b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</a:t>
            </a:r>
            <a:br>
              <a:rPr lang="en-US" noProof="0"/>
            </a:br>
            <a:r>
              <a:rPr lang="en-US" noProof="0"/>
              <a:t>on top of the transparent grey bar.</a:t>
            </a:r>
            <a:br>
              <a:rPr lang="en-US" noProof="0"/>
            </a:br>
            <a:r>
              <a:rPr lang="en-US" noProof="0"/>
              <a:t>Therefore, right click the picture </a:t>
            </a:r>
            <a:br>
              <a:rPr lang="en-US" noProof="0"/>
            </a:br>
            <a:r>
              <a:rPr lang="en-US" noProof="0"/>
              <a:t>and choose "Send to back"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15BB37-3F4D-4AB9-8003-FC3B80B2DD5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0773" y="1381124"/>
            <a:ext cx="974726" cy="4902201"/>
          </a:xfrm>
          <a:solidFill>
            <a:schemeClr val="accent1">
              <a:alpha val="40000"/>
            </a:schemeClr>
          </a:solidFill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9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9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1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3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5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7E03656-E78A-428E-88B2-294DD349E2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5499" y="1381125"/>
            <a:ext cx="4654549" cy="4903766"/>
          </a:xfrm>
          <a:solidFill>
            <a:schemeClr val="accent1"/>
          </a:solidFill>
        </p:spPr>
        <p:txBody>
          <a:bodyPr lIns="144000" tIns="108000" rIns="144000" bIns="60458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6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228B8E-0030-4AB6-AAF9-4B1EE8D76EB3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13326" y="1381122"/>
            <a:ext cx="6816724" cy="4903768"/>
          </a:xfrm>
        </p:spPr>
        <p:txBody>
          <a:bodyPr lIns="60458" tIns="60458" rIns="60458" bIns="695272" anchor="b" anchorCtr="0"/>
          <a:lstStyle>
            <a:lvl1pPr marL="0" indent="0" algn="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</a:t>
            </a:r>
            <a:br>
              <a:rPr lang="en-US" noProof="0"/>
            </a:br>
            <a:r>
              <a:rPr lang="en-US" noProof="0"/>
              <a:t>on top of the transparent grey bar.</a:t>
            </a:r>
            <a:br>
              <a:rPr lang="en-US" noProof="0"/>
            </a:br>
            <a:r>
              <a:rPr lang="en-US" noProof="0"/>
              <a:t>Therefore, right click the picture </a:t>
            </a:r>
            <a:br>
              <a:rPr lang="en-US" noProof="0"/>
            </a:br>
            <a:r>
              <a:rPr lang="en-US" noProof="0"/>
              <a:t>and choose "Send to back"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8B2D91-249D-4444-B2A8-FE40C0A19A8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13325" y="1381123"/>
            <a:ext cx="973138" cy="4903767"/>
          </a:xfrm>
          <a:solidFill>
            <a:schemeClr val="accent1">
              <a:alpha val="40000"/>
            </a:schemeClr>
          </a:solidFill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9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9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1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3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5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A2D939D9-2ED3-4F71-94FF-48E593DB5B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381125"/>
            <a:ext cx="4653325" cy="4903766"/>
          </a:xfrm>
          <a:solidFill>
            <a:schemeClr val="accent1"/>
          </a:solidFill>
        </p:spPr>
        <p:txBody>
          <a:bodyPr lIns="144000" tIns="108000" rIns="144000" bIns="60458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01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6969-37F9-4E5C-9A24-F7CF238C0177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61952" y="1346400"/>
            <a:ext cx="5624511" cy="4936925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00775" y="1381125"/>
            <a:ext cx="5626463" cy="4902200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42398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6969-37F9-4E5C-9A24-F7CF238C0177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200775" y="1346400"/>
            <a:ext cx="5626463" cy="4936925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1381125"/>
            <a:ext cx="5626463" cy="4902200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8078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and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228B8E-0030-4AB6-AAF9-4B1EE8D76EB3}" type="datetime1">
              <a:rPr lang="en-US" noProof="0" smtClean="0"/>
              <a:t>2/13/2025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COMPANY CONFIDENTIAL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93FDD2C-0A64-4B4F-BF8A-11BC38A1E9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3213100"/>
          </a:xfrm>
          <a:solidFill>
            <a:srgbClr val="7C878E">
              <a:alpha val="80000"/>
            </a:srgbClr>
          </a:solidFill>
        </p:spPr>
        <p:txBody>
          <a:bodyPr lIns="342000" tIns="288000" rIns="360000" bIns="252000"/>
          <a:lstStyle>
            <a:lvl1pPr marL="0" indent="0">
              <a:buNone/>
              <a:defRPr sz="2399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err="1">
                <a:solidFill>
                  <a:srgbClr val="FFFFFF"/>
                </a:solidFill>
              </a:rPr>
              <a:t>Add</a:t>
            </a:r>
            <a:r>
              <a:rPr lang="da-DK">
                <a:solidFill>
                  <a:srgbClr val="FFFFFF"/>
                </a:solidFill>
              </a:rPr>
              <a:t> Summary and Q&amp;A </a:t>
            </a:r>
            <a:r>
              <a:rPr lang="da-DK" err="1">
                <a:solidFill>
                  <a:srgbClr val="FFFFFF"/>
                </a:solidFill>
              </a:rPr>
              <a:t>title</a:t>
            </a:r>
            <a:r>
              <a:rPr lang="da-DK">
                <a:solidFill>
                  <a:srgbClr val="FFFFFF"/>
                </a:solidFill>
              </a:rPr>
              <a:t> 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C4F55-8BF1-493C-B12C-D9B0B73C9C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7188" y="1166813"/>
            <a:ext cx="2710800" cy="1468800"/>
          </a:xfrm>
          <a:ln>
            <a:solidFill>
              <a:schemeClr val="bg1"/>
            </a:solidFill>
          </a:ln>
        </p:spPr>
        <p:txBody>
          <a:bodyPr lIns="180000" tIns="162000" rIns="18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9104" indent="0">
              <a:buNone/>
              <a:defRPr>
                <a:solidFill>
                  <a:schemeClr val="bg1"/>
                </a:solidFill>
              </a:defRPr>
            </a:lvl2pPr>
            <a:lvl3pPr marL="398209" indent="0">
              <a:buNone/>
              <a:defRPr>
                <a:solidFill>
                  <a:schemeClr val="bg1"/>
                </a:solidFill>
              </a:defRPr>
            </a:lvl3pPr>
            <a:lvl4pPr marL="597314" indent="0">
              <a:buNone/>
              <a:defRPr>
                <a:solidFill>
                  <a:schemeClr val="bg1"/>
                </a:solidFill>
              </a:defRPr>
            </a:lvl4pPr>
            <a:lvl5pPr marL="810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A550EC-8EC7-40B1-934F-C5944FA46A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79775" y="1166813"/>
            <a:ext cx="2710800" cy="1468800"/>
          </a:xfrm>
          <a:ln>
            <a:solidFill>
              <a:schemeClr val="bg1"/>
            </a:solidFill>
          </a:ln>
        </p:spPr>
        <p:txBody>
          <a:bodyPr lIns="180000" tIns="162000" rIns="18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9104" indent="0">
              <a:buNone/>
              <a:defRPr>
                <a:solidFill>
                  <a:schemeClr val="bg1"/>
                </a:solidFill>
              </a:defRPr>
            </a:lvl2pPr>
            <a:lvl3pPr marL="398209" indent="0">
              <a:buNone/>
              <a:defRPr>
                <a:solidFill>
                  <a:schemeClr val="bg1"/>
                </a:solidFill>
              </a:defRPr>
            </a:lvl3pPr>
            <a:lvl4pPr marL="597314" indent="0">
              <a:buNone/>
              <a:defRPr>
                <a:solidFill>
                  <a:schemeClr val="bg1"/>
                </a:solidFill>
              </a:defRPr>
            </a:lvl4pPr>
            <a:lvl5pPr marL="810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AFC2AD7-4129-493D-8BCA-0AEB679236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1427" y="1166813"/>
            <a:ext cx="2710800" cy="1468800"/>
          </a:xfrm>
          <a:ln>
            <a:solidFill>
              <a:schemeClr val="bg1"/>
            </a:solidFill>
          </a:ln>
        </p:spPr>
        <p:txBody>
          <a:bodyPr lIns="180000" tIns="162000" rIns="18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9104" indent="0">
              <a:buNone/>
              <a:defRPr>
                <a:solidFill>
                  <a:schemeClr val="bg1"/>
                </a:solidFill>
              </a:defRPr>
            </a:lvl2pPr>
            <a:lvl3pPr marL="398209" indent="0">
              <a:buNone/>
              <a:defRPr>
                <a:solidFill>
                  <a:schemeClr val="bg1"/>
                </a:solidFill>
              </a:defRPr>
            </a:lvl3pPr>
            <a:lvl4pPr marL="597314" indent="0">
              <a:buNone/>
              <a:defRPr>
                <a:solidFill>
                  <a:schemeClr val="bg1"/>
                </a:solidFill>
              </a:defRPr>
            </a:lvl4pPr>
            <a:lvl5pPr marL="810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E252244-B8D3-4E18-9F2C-91F406181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24014" y="1166813"/>
            <a:ext cx="2710800" cy="1468800"/>
          </a:xfrm>
          <a:ln>
            <a:solidFill>
              <a:schemeClr val="bg1"/>
            </a:solidFill>
          </a:ln>
        </p:spPr>
        <p:txBody>
          <a:bodyPr lIns="180000" tIns="162000" rIns="18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9104" indent="0">
              <a:buNone/>
              <a:defRPr>
                <a:solidFill>
                  <a:schemeClr val="bg1"/>
                </a:solidFill>
              </a:defRPr>
            </a:lvl2pPr>
            <a:lvl3pPr marL="398209" indent="0">
              <a:buNone/>
              <a:defRPr>
                <a:solidFill>
                  <a:schemeClr val="bg1"/>
                </a:solidFill>
              </a:defRPr>
            </a:lvl3pPr>
            <a:lvl4pPr marL="597314" indent="0">
              <a:buNone/>
              <a:defRPr>
                <a:solidFill>
                  <a:schemeClr val="bg1"/>
                </a:solidFill>
              </a:defRPr>
            </a:lvl4pPr>
            <a:lvl5pPr marL="810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</p:spTree>
    <p:extLst>
      <p:ext uri="{BB962C8B-B14F-4D97-AF65-F5344CB8AC3E}">
        <p14:creationId xmlns:p14="http://schemas.microsoft.com/office/powerpoint/2010/main" val="26560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C626-455B-41B0-A0E7-A5E156590607}" type="datetime1">
              <a:rPr lang="en-US" smtClean="0">
                <a:solidFill>
                  <a:srgbClr val="7C878E"/>
                </a:solidFill>
              </a:rPr>
              <a:pPr/>
              <a:t>2/13/2025</a:t>
            </a:fld>
            <a:endParaRPr lang="en-US">
              <a:solidFill>
                <a:srgbClr val="7C87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C878E"/>
                </a:solidFill>
              </a:rPr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5236-B7BA-4938-9EA6-6DEC8CA653D7}" type="slidenum">
              <a:rPr lang="en-US" smtClean="0">
                <a:solidFill>
                  <a:srgbClr val="7C878E"/>
                </a:solidFill>
              </a:rPr>
              <a:pPr/>
              <a:t>‹#›</a:t>
            </a:fld>
            <a:endParaRPr lang="en-US">
              <a:solidFill>
                <a:srgbClr val="7C878E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613" y="1615407"/>
            <a:ext cx="1863371" cy="208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006" y="4913784"/>
            <a:ext cx="376358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57188" y="3633765"/>
            <a:ext cx="2164800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CHANGE DATE, SLIDE NUMBER </a:t>
            </a:r>
            <a:br>
              <a:rPr lang="en-US" sz="600">
                <a:solidFill>
                  <a:srgbClr val="C41E3A"/>
                </a:solidFill>
                <a:cs typeface="Arial" pitchFamily="34" charset="0"/>
              </a:rPr>
            </a:br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AND FOOTER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7188" y="3828548"/>
            <a:ext cx="2164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600" b="1">
                <a:solidFill>
                  <a:srgbClr val="001441"/>
                </a:solidFill>
                <a:cs typeface="Arial" pitchFamily="34" charset="0"/>
              </a:rPr>
              <a:t>Insert </a:t>
            </a:r>
            <a:r>
              <a:rPr lang="en-US" sz="600" b="1">
                <a:solidFill>
                  <a:srgbClr val="001441"/>
                </a:solidFill>
                <a:cs typeface="Arial" pitchFamily="34" charset="0"/>
                <a:sym typeface="Wingdings 3"/>
              </a:rPr>
              <a:t> </a:t>
            </a:r>
            <a:r>
              <a:rPr lang="en-US" sz="600" b="1">
                <a:solidFill>
                  <a:srgbClr val="001441"/>
                </a:solidFill>
                <a:cs typeface="Arial" pitchFamily="34" charset="0"/>
              </a:rPr>
              <a:t>Header &amp; Footer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189" y="1613678"/>
            <a:ext cx="216690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7190" y="1723807"/>
            <a:ext cx="2164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Find title, agendas, section header, </a:t>
            </a:r>
            <a:br>
              <a:rPr lang="en-US" sz="600">
                <a:solidFill>
                  <a:srgbClr val="000000"/>
                </a:solidFill>
                <a:cs typeface="Arial" pitchFamily="34" charset="0"/>
              </a:rPr>
            </a:b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7190" y="1922116"/>
            <a:ext cx="2164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600" b="1">
                <a:solidFill>
                  <a:srgbClr val="001441"/>
                </a:solidFill>
                <a:cs typeface="Arial" pitchFamily="34" charset="0"/>
              </a:rPr>
              <a:t>Home </a:t>
            </a:r>
            <a:r>
              <a:rPr lang="en-US" sz="600" b="1">
                <a:solidFill>
                  <a:srgbClr val="001441"/>
                </a:solidFill>
                <a:cs typeface="Arial" pitchFamily="34" charset="0"/>
                <a:sym typeface="Wingdings 3"/>
              </a:rPr>
              <a:t> </a:t>
            </a:r>
            <a:r>
              <a:rPr lang="en-US" sz="600" b="1">
                <a:solidFill>
                  <a:srgbClr val="001441"/>
                </a:solidFill>
                <a:cs typeface="Arial" pitchFamily="34" charset="0"/>
              </a:rPr>
              <a:t>New Slide (drop-down menu)</a:t>
            </a:r>
          </a:p>
          <a:p>
            <a:pPr defTabSz="914400"/>
            <a:r>
              <a:rPr lang="en-US" sz="600" b="1">
                <a:solidFill>
                  <a:srgbClr val="001441"/>
                </a:solidFill>
                <a:cs typeface="Arial" pitchFamily="34" charset="0"/>
              </a:rPr>
              <a:t>Home </a:t>
            </a:r>
            <a:r>
              <a:rPr lang="en-US" sz="600" b="1">
                <a:solidFill>
                  <a:srgbClr val="001441"/>
                </a:solidFill>
                <a:cs typeface="Arial" pitchFamily="34" charset="0"/>
                <a:sym typeface="Wingdings 3"/>
              </a:rPr>
              <a:t> </a:t>
            </a:r>
            <a:r>
              <a:rPr lang="en-US" sz="600" b="1">
                <a:solidFill>
                  <a:srgbClr val="001441"/>
                </a:solidFill>
                <a:cs typeface="Arial" pitchFamily="34" charset="0"/>
              </a:rPr>
              <a:t>Layout 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05942" y="1381125"/>
            <a:ext cx="5628870" cy="165036"/>
          </a:xfrm>
          <a:prstGeom prst="rect">
            <a:avLst/>
          </a:prstGeom>
          <a:solidFill>
            <a:schemeClr val="accent5"/>
          </a:solidFill>
        </p:spPr>
        <p:txBody>
          <a:bodyPr wrap="square" lIns="36000" tIns="36000" rIns="36000" bIns="36000" rtlCol="0" anchor="b">
            <a:spAutoFit/>
          </a:bodyPr>
          <a:lstStyle/>
          <a:p>
            <a:pPr defTabSz="914400"/>
            <a:r>
              <a:rPr lang="en-US" sz="600">
                <a:solidFill>
                  <a:prstClr val="white"/>
                </a:solidFill>
                <a:cs typeface="Arial" pitchFamily="34" charset="0"/>
              </a:rPr>
              <a:t>COLORS AND EFFECTS in </a:t>
            </a:r>
            <a:r>
              <a:rPr lang="en-US" sz="600" noProof="0">
                <a:solidFill>
                  <a:prstClr val="white"/>
                </a:solidFill>
                <a:cs typeface="Arial" pitchFamily="34" charset="0"/>
              </a:rPr>
              <a:t>Nilfisk</a:t>
            </a:r>
            <a:r>
              <a:rPr lang="en-US" sz="600">
                <a:solidFill>
                  <a:prstClr val="white"/>
                </a:solidFill>
                <a:cs typeface="Arial" pitchFamily="34" charset="0"/>
              </a:rPr>
              <a:t> PowerPoint presentations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942" y="4911989"/>
            <a:ext cx="1624311" cy="129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35"/>
          <p:cNvSpPr/>
          <p:nvPr userDrawn="1"/>
        </p:nvSpPr>
        <p:spPr bwMode="auto">
          <a:xfrm>
            <a:off x="6195403" y="5150133"/>
            <a:ext cx="622981" cy="955268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7189" y="1381125"/>
            <a:ext cx="2708274" cy="165036"/>
          </a:xfrm>
          <a:prstGeom prst="rect">
            <a:avLst/>
          </a:prstGeom>
          <a:solidFill>
            <a:schemeClr val="accent5"/>
          </a:solidFill>
        </p:spPr>
        <p:txBody>
          <a:bodyPr wrap="square" lIns="36000" tIns="36000" rIns="36000" bIns="36000" rtlCol="0" anchor="b">
            <a:spAutoFit/>
          </a:bodyPr>
          <a:lstStyle/>
          <a:p>
            <a:pPr defTabSz="914400"/>
            <a:r>
              <a:rPr lang="en-US" sz="600">
                <a:solidFill>
                  <a:prstClr val="white"/>
                </a:solidFill>
                <a:cs typeface="Arial" pitchFamily="34" charset="0"/>
              </a:rPr>
              <a:t>HOW TO...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205942" y="4679930"/>
            <a:ext cx="162431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SMARTART </a:t>
            </a:r>
            <a:br>
              <a:rPr lang="en-US" sz="600">
                <a:solidFill>
                  <a:srgbClr val="C41E3A"/>
                </a:solidFill>
                <a:cs typeface="Arial" pitchFamily="34" charset="0"/>
              </a:rPr>
            </a:br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– DESIGN AND EFFECTS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059951" y="4679930"/>
            <a:ext cx="2164800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CHARTS </a:t>
            </a:r>
            <a:br>
              <a:rPr lang="en-US" sz="600">
                <a:solidFill>
                  <a:srgbClr val="C41E3A"/>
                </a:solidFill>
                <a:cs typeface="Arial" pitchFamily="34" charset="0"/>
              </a:rPr>
            </a:br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– DESIGN AND EFFECTS</a:t>
            </a:r>
          </a:p>
        </p:txBody>
      </p:sp>
      <p:sp>
        <p:nvSpPr>
          <p:cNvPr id="20" name="Rektangel 35"/>
          <p:cNvSpPr/>
          <p:nvPr userDrawn="1"/>
        </p:nvSpPr>
        <p:spPr bwMode="auto">
          <a:xfrm>
            <a:off x="8062372" y="4909627"/>
            <a:ext cx="3770467" cy="631419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6205942" y="4621580"/>
            <a:ext cx="56288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35"/>
          <p:cNvSpPr/>
          <p:nvPr userDrawn="1"/>
        </p:nvSpPr>
        <p:spPr bwMode="auto">
          <a:xfrm>
            <a:off x="6948243" y="1780881"/>
            <a:ext cx="1120327" cy="133102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3" name="Rektangel 35"/>
          <p:cNvSpPr/>
          <p:nvPr userDrawn="1"/>
        </p:nvSpPr>
        <p:spPr bwMode="auto">
          <a:xfrm>
            <a:off x="6225067" y="1780881"/>
            <a:ext cx="370712" cy="133102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240552" y="1942485"/>
            <a:ext cx="1777019" cy="500006"/>
            <a:chOff x="2834640" y="3855720"/>
            <a:chExt cx="708660" cy="228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 userDrawn="1"/>
        </p:nvGrpSpPr>
        <p:grpSpPr>
          <a:xfrm>
            <a:off x="6240552" y="2641865"/>
            <a:ext cx="1777019" cy="92866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 userDrawn="1"/>
        </p:nvGrpSpPr>
        <p:grpSpPr>
          <a:xfrm>
            <a:off x="8104330" y="5598002"/>
            <a:ext cx="3616325" cy="549592"/>
            <a:chOff x="2834640" y="3855720"/>
            <a:chExt cx="708660" cy="2286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 userDrawn="1"/>
        </p:nvGrpSpPr>
        <p:grpSpPr>
          <a:xfrm rot="16200000">
            <a:off x="6864426" y="5238748"/>
            <a:ext cx="847725" cy="831852"/>
            <a:chOff x="2834640" y="3855720"/>
            <a:chExt cx="708660" cy="2286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286827" y="1381125"/>
            <a:ext cx="2699233" cy="165036"/>
          </a:xfrm>
          <a:prstGeom prst="rect">
            <a:avLst/>
          </a:prstGeom>
          <a:solidFill>
            <a:schemeClr val="accent5"/>
          </a:solidFill>
        </p:spPr>
        <p:txBody>
          <a:bodyPr wrap="square" lIns="36000" tIns="36000" rIns="36000" bIns="36000" rtlCol="0" anchor="b">
            <a:spAutoFit/>
          </a:bodyPr>
          <a:lstStyle/>
          <a:p>
            <a:pPr defTabSz="914400"/>
            <a:r>
              <a:rPr lang="en-US" sz="600">
                <a:solidFill>
                  <a:prstClr val="white"/>
                </a:solidFill>
                <a:cs typeface="Arial" pitchFamily="34" charset="0"/>
              </a:rPr>
              <a:t>TEXT in Nilfisk PowerPoint presentations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286827" y="1613678"/>
            <a:ext cx="216690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286827" y="1723808"/>
            <a:ext cx="2164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Arial is used for both slide titles and body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269894" y="1944788"/>
            <a:ext cx="216690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TITLES AND SUBTITLES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269893" y="2054918"/>
            <a:ext cx="2164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Titles: size 24 bold </a:t>
            </a:r>
          </a:p>
          <a:p>
            <a:pPr defTabSz="914400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Subtitles: size 24 (not bold)</a:t>
            </a:r>
          </a:p>
          <a:p>
            <a:pPr defTabSz="914400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Body text: size 16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3269894" y="5137568"/>
            <a:ext cx="216690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BULLET POINTS</a:t>
            </a:r>
          </a:p>
        </p:txBody>
      </p:sp>
      <p:pic>
        <p:nvPicPr>
          <p:cNvPr id="42" name="Picture 9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3620" y="5630520"/>
            <a:ext cx="1773433" cy="52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Content Placeholder 5"/>
          <p:cNvSpPr txBox="1">
            <a:spLocks/>
          </p:cNvSpPr>
          <p:nvPr userDrawn="1"/>
        </p:nvSpPr>
        <p:spPr>
          <a:xfrm>
            <a:off x="3269895" y="5255255"/>
            <a:ext cx="2280789" cy="313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/>
            <a:r>
              <a:rPr lang="en-US" sz="600">
                <a:solidFill>
                  <a:srgbClr val="000000"/>
                </a:solidFill>
              </a:rPr>
              <a:t>Fist indent: Filled Round Bullet</a:t>
            </a:r>
          </a:p>
          <a:p>
            <a:pPr marL="180975" lvl="1" indent="-90488"/>
            <a:r>
              <a:rPr lang="en-US" sz="600">
                <a:solidFill>
                  <a:srgbClr val="000000"/>
                </a:solidFill>
              </a:rPr>
              <a:t>Second indent:: En Dash</a:t>
            </a:r>
          </a:p>
          <a:p>
            <a:pPr marL="271463" lvl="2" indent="-90488"/>
            <a:r>
              <a:rPr lang="en-US" sz="600">
                <a:solidFill>
                  <a:srgbClr val="000000"/>
                </a:solidFill>
              </a:rPr>
              <a:t>Third indent: Hollow Round Bullet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357189" y="4842031"/>
            <a:ext cx="216690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DISPLAY DRAWING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357191" y="4952160"/>
            <a:ext cx="20298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Display Drawing Guides on the screen to view the content area. White markers are placed outside the slide to indicate Drawing Guide placement.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357190" y="5344591"/>
            <a:ext cx="2164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600" b="1">
                <a:solidFill>
                  <a:srgbClr val="001441"/>
                </a:solidFill>
                <a:cs typeface="Arial" pitchFamily="34" charset="0"/>
              </a:rPr>
              <a:t>Alt + F9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743875"/>
            <a:ext cx="1488000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 b="1">
                <a:solidFill>
                  <a:srgbClr val="000000"/>
                </a:solidFill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10101817" y="1743875"/>
            <a:ext cx="1584000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 b="1">
                <a:solidFill>
                  <a:srgbClr val="000000"/>
                </a:solidFill>
                <a:cs typeface="Arial" pitchFamily="34" charset="0"/>
              </a:rPr>
              <a:t>SECONDARY COLORS</a:t>
            </a: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8258297" y="1873751"/>
            <a:ext cx="3554911" cy="183600"/>
            <a:chOff x="5866630" y="1958448"/>
            <a:chExt cx="2666183" cy="183600"/>
          </a:xfrm>
        </p:grpSpPr>
        <p:sp>
          <p:nvSpPr>
            <p:cNvPr id="50" name="TextBox 49"/>
            <p:cNvSpPr txBox="1"/>
            <p:nvPr/>
          </p:nvSpPr>
          <p:spPr>
            <a:xfrm>
              <a:off x="6110094" y="2004082"/>
              <a:ext cx="1044000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US" sz="600">
                  <a:solidFill>
                    <a:srgbClr val="000000"/>
                  </a:solidFill>
                  <a:cs typeface="Arial" pitchFamily="34" charset="0"/>
                </a:rPr>
                <a:t>Accent 1: Nilfisk Grey</a:t>
              </a:r>
            </a:p>
          </p:txBody>
        </p:sp>
        <p:sp>
          <p:nvSpPr>
            <p:cNvPr id="51" name="Rektangel 11"/>
            <p:cNvSpPr>
              <a:spLocks noChangeAspect="1"/>
            </p:cNvSpPr>
            <p:nvPr/>
          </p:nvSpPr>
          <p:spPr bwMode="auto">
            <a:xfrm>
              <a:off x="7249271" y="1958448"/>
              <a:ext cx="183600" cy="183600"/>
            </a:xfrm>
            <a:prstGeom prst="rect">
              <a:avLst/>
            </a:prstGeom>
            <a:solidFill>
              <a:schemeClr val="accent4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88813" y="2004082"/>
              <a:ext cx="1044000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US" sz="600">
                  <a:solidFill>
                    <a:srgbClr val="000000"/>
                  </a:solidFill>
                  <a:cs typeface="Arial" pitchFamily="34" charset="0"/>
                </a:rPr>
                <a:t>Accent 4: Nilfisk Red</a:t>
              </a:r>
            </a:p>
          </p:txBody>
        </p:sp>
        <p:sp>
          <p:nvSpPr>
            <p:cNvPr id="53" name="Rektangel 18"/>
            <p:cNvSpPr/>
            <p:nvPr/>
          </p:nvSpPr>
          <p:spPr bwMode="auto">
            <a:xfrm>
              <a:off x="5866630" y="1958448"/>
              <a:ext cx="183600" cy="183600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8258297" y="2110751"/>
            <a:ext cx="3554911" cy="183600"/>
            <a:chOff x="5866630" y="2281766"/>
            <a:chExt cx="2666183" cy="183600"/>
          </a:xfrm>
        </p:grpSpPr>
        <p:sp>
          <p:nvSpPr>
            <p:cNvPr id="55" name="TextBox 54"/>
            <p:cNvSpPr txBox="1"/>
            <p:nvPr/>
          </p:nvSpPr>
          <p:spPr>
            <a:xfrm>
              <a:off x="6110094" y="2327400"/>
              <a:ext cx="1044000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US" sz="600">
                  <a:solidFill>
                    <a:srgbClr val="000000"/>
                  </a:solidFill>
                  <a:cs typeface="Arial" pitchFamily="34" charset="0"/>
                </a:rPr>
                <a:t>Accent 2: Nilfisk Dark Grey</a:t>
              </a:r>
            </a:p>
          </p:txBody>
        </p:sp>
        <p:sp>
          <p:nvSpPr>
            <p:cNvPr id="56" name="Rektangel 7"/>
            <p:cNvSpPr>
              <a:spLocks noChangeAspect="1"/>
            </p:cNvSpPr>
            <p:nvPr/>
          </p:nvSpPr>
          <p:spPr bwMode="auto">
            <a:xfrm>
              <a:off x="7249271" y="2281766"/>
              <a:ext cx="183600" cy="183600"/>
            </a:xfrm>
            <a:prstGeom prst="rect">
              <a:avLst/>
            </a:prstGeom>
            <a:solidFill>
              <a:schemeClr val="accent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88813" y="2327400"/>
              <a:ext cx="1044000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US" sz="600">
                  <a:solidFill>
                    <a:srgbClr val="000000"/>
                  </a:solidFill>
                  <a:cs typeface="Arial" pitchFamily="34" charset="0"/>
                </a:rPr>
                <a:t>Accent 5: Nilfisk Blue</a:t>
              </a:r>
            </a:p>
          </p:txBody>
        </p:sp>
        <p:sp>
          <p:nvSpPr>
            <p:cNvPr id="58" name="Rektangel 18"/>
            <p:cNvSpPr/>
            <p:nvPr/>
          </p:nvSpPr>
          <p:spPr bwMode="auto">
            <a:xfrm>
              <a:off x="5866630" y="2281766"/>
              <a:ext cx="183600" cy="183600"/>
            </a:xfrm>
            <a:prstGeom prst="rect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59" name="TextBox 58"/>
          <p:cNvSpPr txBox="1"/>
          <p:nvPr userDrawn="1"/>
        </p:nvSpPr>
        <p:spPr>
          <a:xfrm>
            <a:off x="8258296" y="1615406"/>
            <a:ext cx="3599360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SHAPE FILL AND SHAPE OUTLINE COLORS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6199614" y="3847941"/>
            <a:ext cx="3554911" cy="555003"/>
            <a:chOff x="4364334" y="3735434"/>
            <a:chExt cx="2666183" cy="555003"/>
          </a:xfrm>
        </p:grpSpPr>
        <p:sp>
          <p:nvSpPr>
            <p:cNvPr id="61" name="TextBox 60"/>
            <p:cNvSpPr txBox="1"/>
            <p:nvPr/>
          </p:nvSpPr>
          <p:spPr>
            <a:xfrm>
              <a:off x="4364334" y="3735434"/>
              <a:ext cx="1623600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4400"/>
              <a:r>
                <a:rPr lang="en-US" sz="600">
                  <a:solidFill>
                    <a:srgbClr val="C41E3A"/>
                  </a:solidFill>
                  <a:cs typeface="Arial" pitchFamily="34" charset="0"/>
                </a:rPr>
                <a:t>TEXT</a:t>
              </a:r>
            </a:p>
          </p:txBody>
        </p:sp>
        <p:sp>
          <p:nvSpPr>
            <p:cNvPr id="62" name="Rektangel 18"/>
            <p:cNvSpPr/>
            <p:nvPr/>
          </p:nvSpPr>
          <p:spPr bwMode="auto">
            <a:xfrm>
              <a:off x="4364334" y="4106837"/>
              <a:ext cx="183600" cy="183600"/>
            </a:xfrm>
            <a:prstGeom prst="rect">
              <a:avLst/>
            </a:prstGeom>
            <a:solidFill>
              <a:schemeClr val="tx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3" name="Rektangel 18"/>
            <p:cNvSpPr/>
            <p:nvPr/>
          </p:nvSpPr>
          <p:spPr bwMode="auto">
            <a:xfrm>
              <a:off x="4364334" y="3868114"/>
              <a:ext cx="183600" cy="183600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4B4F54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07798" y="3913748"/>
              <a:ext cx="1704975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US" sz="600">
                  <a:solidFill>
                    <a:srgbClr val="000000"/>
                  </a:solidFill>
                  <a:cs typeface="Arial" pitchFamily="34" charset="0"/>
                </a:rPr>
                <a:t>Titles use Accent 3: Nilfisk Dark Grey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607798" y="4152471"/>
              <a:ext cx="2422719" cy="923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US" sz="600">
                  <a:solidFill>
                    <a:srgbClr val="000000"/>
                  </a:solidFill>
                  <a:cs typeface="Arial" pitchFamily="34" charset="0"/>
                </a:rPr>
                <a:t>The default color for body text is Black</a:t>
              </a:r>
            </a:p>
          </p:txBody>
        </p:sp>
      </p:grpSp>
      <p:grpSp>
        <p:nvGrpSpPr>
          <p:cNvPr id="66" name="Group 65"/>
          <p:cNvGrpSpPr/>
          <p:nvPr userDrawn="1"/>
        </p:nvGrpSpPr>
        <p:grpSpPr>
          <a:xfrm>
            <a:off x="8936215" y="4219270"/>
            <a:ext cx="530252" cy="322173"/>
            <a:chOff x="5911080" y="3353732"/>
            <a:chExt cx="397689" cy="322173"/>
          </a:xfrm>
        </p:grpSpPr>
        <p:sp>
          <p:nvSpPr>
            <p:cNvPr id="67" name="Rektangel 18"/>
            <p:cNvSpPr/>
            <p:nvPr/>
          </p:nvSpPr>
          <p:spPr bwMode="auto">
            <a:xfrm>
              <a:off x="5911080" y="3353732"/>
              <a:ext cx="183600" cy="183600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8" name="Rektangel 22"/>
            <p:cNvSpPr/>
            <p:nvPr/>
          </p:nvSpPr>
          <p:spPr bwMode="auto">
            <a:xfrm>
              <a:off x="5964602" y="3388375"/>
              <a:ext cx="183600" cy="183600"/>
            </a:xfrm>
            <a:prstGeom prst="rect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6018124" y="3423018"/>
              <a:ext cx="183600" cy="183600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6071646" y="3457661"/>
              <a:ext cx="183600" cy="183600"/>
            </a:xfrm>
            <a:prstGeom prst="rect">
              <a:avLst/>
            </a:prstGeom>
            <a:solidFill>
              <a:schemeClr val="accent4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6125169" y="3492305"/>
              <a:ext cx="183600" cy="183600"/>
            </a:xfrm>
            <a:prstGeom prst="rect">
              <a:avLst/>
            </a:prstGeom>
            <a:solidFill>
              <a:schemeClr val="accent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9606109" y="4264443"/>
            <a:ext cx="229016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Feel free to change the body text color to white </a:t>
            </a:r>
            <a:br>
              <a:rPr lang="en-US" sz="600">
                <a:solidFill>
                  <a:srgbClr val="000000"/>
                </a:solidFill>
                <a:cs typeface="Arial" pitchFamily="34" charset="0"/>
              </a:rPr>
            </a:b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or any of the other Nilfisk colors in order to create emphasis, highlight and/or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347750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93385"/>
            <a:ext cx="1392000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Accent 3: Nilfisk Sand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10101817" y="2347750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421207" y="2393386"/>
            <a:ext cx="1392000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Accent 6: Nilfisk Light Grey</a:t>
            </a:r>
          </a:p>
        </p:txBody>
      </p:sp>
      <p:cxnSp>
        <p:nvCxnSpPr>
          <p:cNvPr id="79" name="Straight Connector 78"/>
          <p:cNvCxnSpPr/>
          <p:nvPr userDrawn="1"/>
        </p:nvCxnSpPr>
        <p:spPr>
          <a:xfrm>
            <a:off x="8503096" y="4311142"/>
            <a:ext cx="283728" cy="0"/>
          </a:xfrm>
          <a:prstGeom prst="line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 userDrawn="1"/>
        </p:nvSpPr>
        <p:spPr>
          <a:xfrm>
            <a:off x="8258296" y="2703800"/>
            <a:ext cx="3599360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600">
                <a:solidFill>
                  <a:srgbClr val="C41E3A"/>
                </a:solidFill>
                <a:cs typeface="Arial" pitchFamily="34" charset="0"/>
              </a:rPr>
              <a:t>ADVICE: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8258295" y="2829139"/>
            <a:ext cx="3637972" cy="406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/>
            <a:r>
              <a:rPr lang="en-US" sz="600">
                <a:solidFill>
                  <a:srgbClr val="000000"/>
                </a:solidFill>
              </a:rPr>
              <a:t>Avoid using Nilfisk Red as fill color in large shapes</a:t>
            </a:r>
          </a:p>
          <a:p>
            <a:pPr marL="90488" indent="-90488"/>
            <a:r>
              <a:rPr lang="en-US" sz="600">
                <a:solidFill>
                  <a:srgbClr val="000000"/>
                </a:solidFill>
              </a:rPr>
              <a:t>Be aware that Nilfisk Light Grey may not be visible on all projectors</a:t>
            </a:r>
          </a:p>
          <a:p>
            <a:pPr marL="90488" indent="-90488"/>
            <a:r>
              <a:rPr lang="en-US" sz="600">
                <a:solidFill>
                  <a:srgbClr val="000000"/>
                </a:solidFill>
              </a:rPr>
              <a:t>Charts colors are generated based on the colors (Accent 1 to 6) </a:t>
            </a:r>
            <a:br>
              <a:rPr lang="en-US" sz="600">
                <a:solidFill>
                  <a:srgbClr val="000000"/>
                </a:solidFill>
              </a:rPr>
            </a:br>
            <a:r>
              <a:rPr lang="en-US" sz="600">
                <a:solidFill>
                  <a:srgbClr val="000000"/>
                </a:solidFill>
              </a:rPr>
              <a:t>in the color scheme. Feel free to change the automatically generated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205942" y="3793025"/>
            <a:ext cx="56288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350546" y="287675"/>
            <a:ext cx="11171767" cy="8207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4B4F54"/>
                </a:solidFill>
              </a:rPr>
              <a:t>Tips and corporate guidelines</a:t>
            </a:r>
          </a:p>
        </p:txBody>
      </p:sp>
      <p:pic>
        <p:nvPicPr>
          <p:cNvPr id="89" name="Billede 88">
            <a:extLst>
              <a:ext uri="{FF2B5EF4-FFF2-40B4-BE49-F238E27FC236}">
                <a16:creationId xmlns:a16="http://schemas.microsoft.com/office/drawing/2014/main" id="{48534F78-5834-474C-92A9-FC947808D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57" y="2134068"/>
            <a:ext cx="1196245" cy="1362683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8093FD-6B2F-4848-A8A2-6B0D8597BB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05" y="5474821"/>
            <a:ext cx="1297257" cy="730728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08483C5-C270-4D3B-997F-515102250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53" y="3940274"/>
            <a:ext cx="1197849" cy="764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4F0EF-FCCB-420F-824E-C5017235B85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775" y="2349067"/>
            <a:ext cx="2287064" cy="1288273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490EBBD-E93F-4B98-ABEA-25B4B955679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775" y="3712696"/>
            <a:ext cx="2290160" cy="1289927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49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73799"/>
          </a:xfrm>
        </p:spPr>
        <p:txBody>
          <a:bodyPr tIns="1249724" anchor="ctr"/>
          <a:lstStyle>
            <a:lvl1pPr marL="0" indent="0" algn="ctr">
              <a:buNone/>
              <a:defRPr sz="1600" i="1"/>
            </a:lvl1pPr>
          </a:lstStyle>
          <a:p>
            <a:r>
              <a:rPr lang="en-US" noProof="0"/>
              <a:t>Click icon to add picture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Click to edit Presentation Headline.</a:t>
            </a:r>
            <a:br>
              <a:rPr lang="en-US"/>
            </a:br>
            <a:r>
              <a:rPr lang="en-US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663" imgH="659" progId="TCLayout.ActiveDocument.1">
                  <p:embed/>
                </p:oleObj>
              </mc:Choice>
              <mc:Fallback>
                <p:oleObj name="Diapositiva think-cell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0944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9917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179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4166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537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90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4435" y="2805514"/>
            <a:ext cx="4269012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44154" y="2803583"/>
            <a:ext cx="4267530" cy="622719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1064435" y="3429001"/>
            <a:ext cx="4269012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644154" y="3426304"/>
            <a:ext cx="4267531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24031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24045" y="2079363"/>
            <a:ext cx="698400" cy="69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2831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15198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0970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86744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40066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2164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5538" y="0"/>
            <a:ext cx="5986461" cy="628489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346400"/>
            <a:ext cx="5507038" cy="4936925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1986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0776" y="1346400"/>
            <a:ext cx="5511800" cy="4936925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986463" cy="6283325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7698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966189" y="0"/>
            <a:ext cx="3414425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16000" tIns="1692000" rIns="216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F3BD88D-5BED-41D3-B31A-AD176EE3B104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678326" y="1381125"/>
            <a:ext cx="7034249" cy="490219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C1135-78B6-4E51-9B06-15C249E47C5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ADA5D-8D20-4ABE-9501-E70996760C8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2458-8945-475B-AFC4-9638F4F2155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99BB0CD-1704-4F6F-A387-A0E55FB4C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6BDF1A1-E2CC-464A-97FB-F2DA58DC1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7693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1619" y="0"/>
            <a:ext cx="3279004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16000" tIns="1692000" rIns="216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381125"/>
            <a:ext cx="7692236" cy="490219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7260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B92D8B-6876-4ADC-A485-877D3CDB8A0D}"/>
              </a:ext>
            </a:extLst>
          </p:cNvPr>
          <p:cNvSpPr/>
          <p:nvPr userDrawn="1"/>
        </p:nvSpPr>
        <p:spPr>
          <a:xfrm>
            <a:off x="8785412" y="0"/>
            <a:ext cx="3406588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381125"/>
            <a:ext cx="7692236" cy="490219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6877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68638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371FF7-BF8B-47CC-AA48-25B6A86944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382659-1D02-4395-9DAC-725BE00832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53387" y="811119"/>
            <a:ext cx="2459187" cy="5468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9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Insert closing headline.</a:t>
            </a:r>
            <a:br>
              <a:rPr lang="en-US"/>
            </a:br>
            <a:r>
              <a:rPr lang="en-US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23242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663" imgH="659" progId="TCLayout.ActiveDocument.1">
                  <p:embed/>
                </p:oleObj>
              </mc:Choice>
              <mc:Fallback>
                <p:oleObj name="Diapositiva think-cell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New Slide</a:t>
            </a:r>
          </a:p>
          <a:p>
            <a:pPr defTabSz="914400"/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Layout </a:t>
            </a:r>
            <a:r>
              <a:rPr lang="en-US" sz="800" b="0">
                <a:solidFill>
                  <a:schemeClr val="tx1"/>
                </a:solidFill>
                <a:latin typeface="+mn-lt"/>
                <a:cs typeface="Arial" pitchFamily="34" charset="0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CHARTS 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View 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Guides</a:t>
            </a:r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599603"/>
            <a:ext cx="158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SECONDARY COLORS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796117"/>
            <a:ext cx="244800" cy="1836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033117"/>
            <a:ext cx="244800" cy="183600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270116"/>
            <a:ext cx="244800" cy="18360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300364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type="dt" sz="half" idx="19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type="ftr" sz="quarter" idx="20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503742"/>
            <a:ext cx="244800" cy="1836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53399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727814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758062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SMARTART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Keep charts and SmartArt simple and minimalistic. </a:t>
            </a:r>
            <a:br>
              <a:rPr lang="en-US" sz="800">
                <a:solidFill>
                  <a:schemeClr val="tx1"/>
                </a:solidFill>
                <a:cs typeface="Arial" pitchFamily="34" charset="0"/>
              </a:rPr>
            </a:br>
            <a:endParaRPr lang="en-US" sz="800">
              <a:solidFill>
                <a:schemeClr val="tx1"/>
              </a:solidFill>
              <a:cs typeface="Arial" pitchFamily="34" charset="0"/>
            </a:endParaRPr>
          </a:p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E9AEEB-DFC1-4CDF-A4F4-5E0AECA42AB9}"/>
              </a:ext>
            </a:extLst>
          </p:cNvPr>
          <p:cNvSpPr txBox="1"/>
          <p:nvPr userDrawn="1"/>
        </p:nvSpPr>
        <p:spPr>
          <a:xfrm>
            <a:off x="479424" y="456827"/>
            <a:ext cx="104157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+mj-lt"/>
              </a:rPr>
              <a:t>Nilfisk presentation guidelines and tips</a:t>
            </a:r>
          </a:p>
        </p:txBody>
      </p:sp>
    </p:spTree>
    <p:extLst>
      <p:ext uri="{BB962C8B-B14F-4D97-AF65-F5344CB8AC3E}">
        <p14:creationId xmlns:p14="http://schemas.microsoft.com/office/powerpoint/2010/main" val="42201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oleObject" Target="../embeddings/oleObject12.bin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ags" Target="../tags/tag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oleObject" Target="../embeddings/oleObject17.bin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ags" Target="../tags/tag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256204143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3" imgW="270" imgH="270" progId="TCLayout.ActiveDocument.1">
                  <p:embed/>
                </p:oleObj>
              </mc:Choice>
              <mc:Fallback>
                <p:oleObj name="Diapositiva think-cell" r:id="rId3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652" r:id="rId8"/>
    <p:sldLayoutId id="2147483721" r:id="rId9"/>
    <p:sldLayoutId id="2147483724" r:id="rId10"/>
    <p:sldLayoutId id="2147483653" r:id="rId11"/>
    <p:sldLayoutId id="2147483723" r:id="rId12"/>
    <p:sldLayoutId id="2147483654" r:id="rId13"/>
    <p:sldLayoutId id="2147483732" r:id="rId14"/>
    <p:sldLayoutId id="2147483731" r:id="rId15"/>
    <p:sldLayoutId id="2147483728" r:id="rId16"/>
    <p:sldLayoutId id="2147483736" r:id="rId17"/>
    <p:sldLayoutId id="2147483720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26" r:id="rId25"/>
    <p:sldLayoutId id="2147483827" r:id="rId26"/>
    <p:sldLayoutId id="2147483828" r:id="rId27"/>
    <p:sldLayoutId id="2147483825" r:id="rId28"/>
    <p:sldLayoutId id="2147483824" r:id="rId29"/>
    <p:sldLayoutId id="2147483835" r:id="rId30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31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8" pos="1317" userDrawn="1">
          <p15:clr>
            <a:srgbClr val="A4A3A4"/>
          </p15:clr>
        </p15:guide>
        <p15:guide id="19" pos="1452" userDrawn="1">
          <p15:clr>
            <a:srgbClr val="A4A3A4"/>
          </p15:clr>
        </p15:guide>
        <p15:guide id="22" pos="2544" userDrawn="1">
          <p15:clr>
            <a:srgbClr val="A4A3A4"/>
          </p15:clr>
        </p15:guide>
        <p15:guide id="23" pos="2679" userDrawn="1">
          <p15:clr>
            <a:srgbClr val="A4A3A4"/>
          </p15:clr>
        </p15:guide>
        <p15:guide id="26" pos="3771" userDrawn="1">
          <p15:clr>
            <a:srgbClr val="A4A3A4"/>
          </p15:clr>
        </p15:guide>
        <p15:guide id="27" pos="3906" userDrawn="1">
          <p15:clr>
            <a:srgbClr val="A4A3A4"/>
          </p15:clr>
        </p15:guide>
        <p15:guide id="30" pos="4998" userDrawn="1">
          <p15:clr>
            <a:srgbClr val="A4A3A4"/>
          </p15:clr>
        </p15:guide>
        <p15:guide id="31" pos="5133" userDrawn="1">
          <p15:clr>
            <a:srgbClr val="A4A3A4"/>
          </p15:clr>
        </p15:guide>
        <p15:guide id="34" pos="6225" userDrawn="1">
          <p15:clr>
            <a:srgbClr val="A4A3A4"/>
          </p15:clr>
        </p15:guide>
        <p15:guide id="35" pos="636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59405703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3" imgW="270" imgH="270" progId="TCLayout.ActiveDocument.1">
                  <p:embed/>
                </p:oleObj>
              </mc:Choice>
              <mc:Fallback>
                <p:oleObj name="Diapositiva think-cell" r:id="rId2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1470049" cy="807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346730"/>
            <a:ext cx="11470051" cy="4933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1913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051" y="6529068"/>
            <a:ext cx="75782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408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Vinkel 8"/>
          <p:cNvSpPr/>
          <p:nvPr userDrawn="1"/>
        </p:nvSpPr>
        <p:spPr>
          <a:xfrm>
            <a:off x="-117473" y="1278997"/>
            <a:ext cx="60959" cy="67733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endParaRPr lang="en-US" sz="2000" noProof="0">
              <a:solidFill>
                <a:schemeClr val="tx1"/>
              </a:solidFill>
            </a:endParaRPr>
          </a:p>
        </p:txBody>
      </p:sp>
      <p:sp>
        <p:nvSpPr>
          <p:cNvPr id="16" name="Vinkel 9"/>
          <p:cNvSpPr/>
          <p:nvPr userDrawn="1"/>
        </p:nvSpPr>
        <p:spPr>
          <a:xfrm>
            <a:off x="-477473" y="6104468"/>
            <a:ext cx="60959" cy="67733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endParaRPr lang="en-US" sz="2000" noProof="0">
              <a:solidFill>
                <a:schemeClr val="tx1"/>
              </a:solidFill>
            </a:endParaRPr>
          </a:p>
        </p:txBody>
      </p:sp>
      <p:sp>
        <p:nvSpPr>
          <p:cNvPr id="17" name="Vinkel 10"/>
          <p:cNvSpPr/>
          <p:nvPr/>
        </p:nvSpPr>
        <p:spPr>
          <a:xfrm rot="5400000">
            <a:off x="174841" y="-122765"/>
            <a:ext cx="60959" cy="67733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endParaRPr lang="en-US" sz="2000" noProof="0">
              <a:solidFill>
                <a:schemeClr val="tx1"/>
              </a:solidFill>
            </a:endParaRPr>
          </a:p>
        </p:txBody>
      </p:sp>
      <p:sp>
        <p:nvSpPr>
          <p:cNvPr id="18" name="Vinkel 11"/>
          <p:cNvSpPr/>
          <p:nvPr/>
        </p:nvSpPr>
        <p:spPr>
          <a:xfrm rot="5400000">
            <a:off x="784441" y="-122765"/>
            <a:ext cx="60959" cy="67733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endParaRPr lang="en-US" sz="2000" noProof="0">
              <a:solidFill>
                <a:schemeClr val="tx1"/>
              </a:solidFill>
            </a:endParaRPr>
          </a:p>
        </p:txBody>
      </p:sp>
      <p:sp>
        <p:nvSpPr>
          <p:cNvPr id="19" name="Vinkel 12"/>
          <p:cNvSpPr/>
          <p:nvPr/>
        </p:nvSpPr>
        <p:spPr>
          <a:xfrm rot="5400000">
            <a:off x="11346607" y="-122765"/>
            <a:ext cx="60959" cy="67733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6" tIns="51198" rIns="102396" bIns="51198" rtlCol="0" anchor="ctr"/>
          <a:lstStyle/>
          <a:p>
            <a:pPr algn="ctr"/>
            <a:endParaRPr lang="en-US" sz="2000" noProof="0">
              <a:solidFill>
                <a:schemeClr val="tx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6DF972D-C4BE-45BD-95AD-5E8860357459}"/>
              </a:ext>
            </a:extLst>
          </p:cNvPr>
          <p:cNvSpPr/>
          <p:nvPr userDrawn="1"/>
        </p:nvSpPr>
        <p:spPr>
          <a:xfrm>
            <a:off x="-1" y="-360000"/>
            <a:ext cx="360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C889DDF-A86B-4476-ACB1-78E57BBEE0D9}"/>
              </a:ext>
            </a:extLst>
          </p:cNvPr>
          <p:cNvSpPr/>
          <p:nvPr userDrawn="1"/>
        </p:nvSpPr>
        <p:spPr>
          <a:xfrm>
            <a:off x="-1" y="6858000"/>
            <a:ext cx="360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69CE5DF-3461-43ED-842E-DFE41347535C}"/>
              </a:ext>
            </a:extLst>
          </p:cNvPr>
          <p:cNvSpPr/>
          <p:nvPr userDrawn="1"/>
        </p:nvSpPr>
        <p:spPr>
          <a:xfrm>
            <a:off x="11831181" y="6857116"/>
            <a:ext cx="360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DD8E204-1942-479C-814F-E5397640A2C2}"/>
              </a:ext>
            </a:extLst>
          </p:cNvPr>
          <p:cNvSpPr/>
          <p:nvPr userDrawn="1"/>
        </p:nvSpPr>
        <p:spPr>
          <a:xfrm>
            <a:off x="11831181" y="-360000"/>
            <a:ext cx="360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AED9D12-91D3-4CF2-8E8B-EDC0CD70217A}"/>
              </a:ext>
            </a:extLst>
          </p:cNvPr>
          <p:cNvSpPr/>
          <p:nvPr userDrawn="1"/>
        </p:nvSpPr>
        <p:spPr>
          <a:xfrm>
            <a:off x="10857251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342D979-DD67-46BD-BE9D-497E7E3278FA}"/>
              </a:ext>
            </a:extLst>
          </p:cNvPr>
          <p:cNvSpPr/>
          <p:nvPr userDrawn="1"/>
        </p:nvSpPr>
        <p:spPr>
          <a:xfrm>
            <a:off x="9883319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E93E5F4-C07D-46B6-ABCB-3897BC487BDC}"/>
              </a:ext>
            </a:extLst>
          </p:cNvPr>
          <p:cNvSpPr/>
          <p:nvPr userDrawn="1"/>
        </p:nvSpPr>
        <p:spPr>
          <a:xfrm>
            <a:off x="8909387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BA12AA1-3A8F-4C32-B1CE-9A19D94E10A0}"/>
              </a:ext>
            </a:extLst>
          </p:cNvPr>
          <p:cNvSpPr/>
          <p:nvPr userDrawn="1"/>
        </p:nvSpPr>
        <p:spPr>
          <a:xfrm>
            <a:off x="7935455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5506357-FDA8-41E9-9859-2BA360C0EEE1}"/>
              </a:ext>
            </a:extLst>
          </p:cNvPr>
          <p:cNvSpPr/>
          <p:nvPr userDrawn="1"/>
        </p:nvSpPr>
        <p:spPr>
          <a:xfrm>
            <a:off x="6961523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07E49B5-2626-47AC-8BE7-3D7CE636255C}"/>
              </a:ext>
            </a:extLst>
          </p:cNvPr>
          <p:cNvSpPr/>
          <p:nvPr userDrawn="1"/>
        </p:nvSpPr>
        <p:spPr>
          <a:xfrm>
            <a:off x="5987591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1CF2858-8FBB-47F3-802C-ADB432A6CBAD}"/>
              </a:ext>
            </a:extLst>
          </p:cNvPr>
          <p:cNvSpPr/>
          <p:nvPr userDrawn="1"/>
        </p:nvSpPr>
        <p:spPr>
          <a:xfrm>
            <a:off x="5013659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4FC9660-9491-4B56-9671-743706608CE5}"/>
              </a:ext>
            </a:extLst>
          </p:cNvPr>
          <p:cNvSpPr/>
          <p:nvPr userDrawn="1"/>
        </p:nvSpPr>
        <p:spPr>
          <a:xfrm>
            <a:off x="4039727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2004D317-4B46-46AC-8C61-804F81513D5E}"/>
              </a:ext>
            </a:extLst>
          </p:cNvPr>
          <p:cNvSpPr/>
          <p:nvPr userDrawn="1"/>
        </p:nvSpPr>
        <p:spPr>
          <a:xfrm>
            <a:off x="3065795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977DD41-62D8-4784-BE99-C0E9F6AE9058}"/>
              </a:ext>
            </a:extLst>
          </p:cNvPr>
          <p:cNvSpPr/>
          <p:nvPr userDrawn="1"/>
        </p:nvSpPr>
        <p:spPr>
          <a:xfrm>
            <a:off x="2091863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7C0C338-6284-47B0-8FC6-A823A614F2F9}"/>
              </a:ext>
            </a:extLst>
          </p:cNvPr>
          <p:cNvSpPr/>
          <p:nvPr userDrawn="1"/>
        </p:nvSpPr>
        <p:spPr>
          <a:xfrm>
            <a:off x="1117931" y="-36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A00A5DA-C36E-49FA-B922-EB6737E8630A}"/>
              </a:ext>
            </a:extLst>
          </p:cNvPr>
          <p:cNvSpPr/>
          <p:nvPr userDrawn="1"/>
        </p:nvSpPr>
        <p:spPr>
          <a:xfrm rot="5400000">
            <a:off x="-288000" y="1095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9C14BF41-66D4-4E0C-BD12-1F9D8EA6EA5F}"/>
              </a:ext>
            </a:extLst>
          </p:cNvPr>
          <p:cNvSpPr/>
          <p:nvPr userDrawn="1"/>
        </p:nvSpPr>
        <p:spPr>
          <a:xfrm rot="5400000">
            <a:off x="-288000" y="2118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7C38CB4-F93B-4369-9020-56AA5F52372E}"/>
              </a:ext>
            </a:extLst>
          </p:cNvPr>
          <p:cNvSpPr/>
          <p:nvPr userDrawn="1"/>
        </p:nvSpPr>
        <p:spPr>
          <a:xfrm rot="5400000">
            <a:off x="-288000" y="3141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9668900-C99F-45DC-B3C3-44B061BB6FB5}"/>
              </a:ext>
            </a:extLst>
          </p:cNvPr>
          <p:cNvSpPr/>
          <p:nvPr userDrawn="1"/>
        </p:nvSpPr>
        <p:spPr>
          <a:xfrm rot="5400000">
            <a:off x="-288000" y="4164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D72369E-6968-443C-8E24-E7639EDBB7EA}"/>
              </a:ext>
            </a:extLst>
          </p:cNvPr>
          <p:cNvSpPr/>
          <p:nvPr userDrawn="1"/>
        </p:nvSpPr>
        <p:spPr>
          <a:xfrm rot="5400000">
            <a:off x="-288000" y="5187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1411955-D5D5-483A-B897-0199C24288CC}"/>
              </a:ext>
            </a:extLst>
          </p:cNvPr>
          <p:cNvSpPr/>
          <p:nvPr userDrawn="1"/>
        </p:nvSpPr>
        <p:spPr>
          <a:xfrm rot="5400000">
            <a:off x="-288000" y="621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7EEF06C7-98C7-46E8-9373-D37C00260F0A}"/>
              </a:ext>
            </a:extLst>
          </p:cNvPr>
          <p:cNvSpPr/>
          <p:nvPr userDrawn="1"/>
        </p:nvSpPr>
        <p:spPr>
          <a:xfrm rot="5400000">
            <a:off x="12264000" y="1095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D60F9AF-2882-47D3-A0B0-CFD28D20ABD5}"/>
              </a:ext>
            </a:extLst>
          </p:cNvPr>
          <p:cNvSpPr/>
          <p:nvPr userDrawn="1"/>
        </p:nvSpPr>
        <p:spPr>
          <a:xfrm rot="5400000">
            <a:off x="12264000" y="2118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2805ACE-9646-4F98-9102-87D59A6C25AA}"/>
              </a:ext>
            </a:extLst>
          </p:cNvPr>
          <p:cNvSpPr/>
          <p:nvPr userDrawn="1"/>
        </p:nvSpPr>
        <p:spPr>
          <a:xfrm rot="5400000">
            <a:off x="12264000" y="3141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CEF0714F-5202-4CEE-A636-74DDAB43411B}"/>
              </a:ext>
            </a:extLst>
          </p:cNvPr>
          <p:cNvSpPr/>
          <p:nvPr userDrawn="1"/>
        </p:nvSpPr>
        <p:spPr>
          <a:xfrm rot="5400000">
            <a:off x="12264000" y="4164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5D263D7-2B1C-450D-B0E5-49F5F2A1F7C0}"/>
              </a:ext>
            </a:extLst>
          </p:cNvPr>
          <p:cNvSpPr/>
          <p:nvPr userDrawn="1"/>
        </p:nvSpPr>
        <p:spPr>
          <a:xfrm rot="5400000">
            <a:off x="12264000" y="5187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5F86AC9C-5392-4EEE-AADF-5CC2D7E8E47F}"/>
              </a:ext>
            </a:extLst>
          </p:cNvPr>
          <p:cNvSpPr/>
          <p:nvPr userDrawn="1"/>
        </p:nvSpPr>
        <p:spPr>
          <a:xfrm rot="5400000">
            <a:off x="12264000" y="6210000"/>
            <a:ext cx="216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3F812E69-9466-47A6-B0B3-05064F992D21}"/>
              </a:ext>
            </a:extLst>
          </p:cNvPr>
          <p:cNvSpPr/>
          <p:nvPr userDrawn="1"/>
        </p:nvSpPr>
        <p:spPr>
          <a:xfrm>
            <a:off x="12192000" y="-2812"/>
            <a:ext cx="360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FED6F9B-8CFF-4908-994D-E0A7F2CD9B9D}"/>
              </a:ext>
            </a:extLst>
          </p:cNvPr>
          <p:cNvSpPr/>
          <p:nvPr userDrawn="1"/>
        </p:nvSpPr>
        <p:spPr>
          <a:xfrm>
            <a:off x="-360000" y="-2812"/>
            <a:ext cx="360000" cy="3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grpSp>
        <p:nvGrpSpPr>
          <p:cNvPr id="59" name="Gruppe 58">
            <a:extLst>
              <a:ext uri="{FF2B5EF4-FFF2-40B4-BE49-F238E27FC236}">
                <a16:creationId xmlns:a16="http://schemas.microsoft.com/office/drawing/2014/main" id="{7D51C4BA-6428-4B1D-A4F8-4E1C018F9D6B}"/>
              </a:ext>
            </a:extLst>
          </p:cNvPr>
          <p:cNvGrpSpPr/>
          <p:nvPr userDrawn="1"/>
        </p:nvGrpSpPr>
        <p:grpSpPr>
          <a:xfrm>
            <a:off x="10717759" y="6456819"/>
            <a:ext cx="1115621" cy="223588"/>
            <a:chOff x="10717759" y="7196674"/>
            <a:chExt cx="1115621" cy="223588"/>
          </a:xfrm>
        </p:grpSpPr>
        <p:sp>
          <p:nvSpPr>
            <p:cNvPr id="12" name="Freeform 269">
              <a:extLst>
                <a:ext uri="{FF2B5EF4-FFF2-40B4-BE49-F238E27FC236}">
                  <a16:creationId xmlns:a16="http://schemas.microsoft.com/office/drawing/2014/main" id="{E637A82A-4E05-45CB-8BAD-1C29CD251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7903" y="7215644"/>
              <a:ext cx="43733" cy="180579"/>
            </a:xfrm>
            <a:custGeom>
              <a:avLst/>
              <a:gdLst>
                <a:gd name="T0" fmla="*/ 197 w 223"/>
                <a:gd name="T1" fmla="*/ 0 h 916"/>
                <a:gd name="T2" fmla="*/ 27 w 223"/>
                <a:gd name="T3" fmla="*/ 0 h 916"/>
                <a:gd name="T4" fmla="*/ 0 w 223"/>
                <a:gd name="T5" fmla="*/ 26 h 916"/>
                <a:gd name="T6" fmla="*/ 0 w 223"/>
                <a:gd name="T7" fmla="*/ 890 h 916"/>
                <a:gd name="T8" fmla="*/ 27 w 223"/>
                <a:gd name="T9" fmla="*/ 916 h 916"/>
                <a:gd name="T10" fmla="*/ 197 w 223"/>
                <a:gd name="T11" fmla="*/ 916 h 916"/>
                <a:gd name="T12" fmla="*/ 223 w 223"/>
                <a:gd name="T13" fmla="*/ 890 h 916"/>
                <a:gd name="T14" fmla="*/ 223 w 223"/>
                <a:gd name="T15" fmla="*/ 26 h 916"/>
                <a:gd name="T16" fmla="*/ 197 w 223"/>
                <a:gd name="T17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916">
                  <a:moveTo>
                    <a:pt x="19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890"/>
                    <a:pt x="0" y="890"/>
                    <a:pt x="0" y="890"/>
                  </a:cubicBezTo>
                  <a:cubicBezTo>
                    <a:pt x="0" y="904"/>
                    <a:pt x="12" y="916"/>
                    <a:pt x="27" y="916"/>
                  </a:cubicBezTo>
                  <a:cubicBezTo>
                    <a:pt x="197" y="916"/>
                    <a:pt x="197" y="916"/>
                    <a:pt x="197" y="916"/>
                  </a:cubicBezTo>
                  <a:cubicBezTo>
                    <a:pt x="211" y="916"/>
                    <a:pt x="223" y="904"/>
                    <a:pt x="223" y="890"/>
                  </a:cubicBezTo>
                  <a:cubicBezTo>
                    <a:pt x="223" y="26"/>
                    <a:pt x="223" y="26"/>
                    <a:pt x="223" y="26"/>
                  </a:cubicBezTo>
                  <a:cubicBezTo>
                    <a:pt x="223" y="12"/>
                    <a:pt x="211" y="0"/>
                    <a:pt x="197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70">
              <a:extLst>
                <a:ext uri="{FF2B5EF4-FFF2-40B4-BE49-F238E27FC236}">
                  <a16:creationId xmlns:a16="http://schemas.microsoft.com/office/drawing/2014/main" id="{0B01CA14-5A9E-4571-BAD0-7E582049A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68571" y="7232153"/>
              <a:ext cx="168994" cy="164071"/>
            </a:xfrm>
            <a:custGeom>
              <a:avLst/>
              <a:gdLst>
                <a:gd name="T0" fmla="*/ 836 w 863"/>
                <a:gd name="T1" fmla="*/ 0 h 832"/>
                <a:gd name="T2" fmla="*/ 669 w 863"/>
                <a:gd name="T3" fmla="*/ 0 h 832"/>
                <a:gd name="T4" fmla="*/ 642 w 863"/>
                <a:gd name="T5" fmla="*/ 28 h 832"/>
                <a:gd name="T6" fmla="*/ 655 w 863"/>
                <a:gd name="T7" fmla="*/ 555 h 832"/>
                <a:gd name="T8" fmla="*/ 274 w 863"/>
                <a:gd name="T9" fmla="*/ 12 h 832"/>
                <a:gd name="T10" fmla="*/ 252 w 863"/>
                <a:gd name="T11" fmla="*/ 0 h 832"/>
                <a:gd name="T12" fmla="*/ 26 w 863"/>
                <a:gd name="T13" fmla="*/ 0 h 832"/>
                <a:gd name="T14" fmla="*/ 0 w 863"/>
                <a:gd name="T15" fmla="*/ 26 h 832"/>
                <a:gd name="T16" fmla="*/ 0 w 863"/>
                <a:gd name="T17" fmla="*/ 806 h 832"/>
                <a:gd name="T18" fmla="*/ 26 w 863"/>
                <a:gd name="T19" fmla="*/ 832 h 832"/>
                <a:gd name="T20" fmla="*/ 187 w 863"/>
                <a:gd name="T21" fmla="*/ 832 h 832"/>
                <a:gd name="T22" fmla="*/ 214 w 863"/>
                <a:gd name="T23" fmla="*/ 805 h 832"/>
                <a:gd name="T24" fmla="*/ 204 w 863"/>
                <a:gd name="T25" fmla="*/ 252 h 832"/>
                <a:gd name="T26" fmla="*/ 586 w 863"/>
                <a:gd name="T27" fmla="*/ 819 h 832"/>
                <a:gd name="T28" fmla="*/ 608 w 863"/>
                <a:gd name="T29" fmla="*/ 832 h 832"/>
                <a:gd name="T30" fmla="*/ 836 w 863"/>
                <a:gd name="T31" fmla="*/ 832 h 832"/>
                <a:gd name="T32" fmla="*/ 862 w 863"/>
                <a:gd name="T33" fmla="*/ 804 h 832"/>
                <a:gd name="T34" fmla="*/ 863 w 863"/>
                <a:gd name="T35" fmla="*/ 28 h 832"/>
                <a:gd name="T36" fmla="*/ 836 w 863"/>
                <a:gd name="T3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3" h="832">
                  <a:moveTo>
                    <a:pt x="836" y="0"/>
                  </a:moveTo>
                  <a:cubicBezTo>
                    <a:pt x="669" y="0"/>
                    <a:pt x="669" y="0"/>
                    <a:pt x="669" y="0"/>
                  </a:cubicBezTo>
                  <a:cubicBezTo>
                    <a:pt x="655" y="0"/>
                    <a:pt x="642" y="11"/>
                    <a:pt x="642" y="28"/>
                  </a:cubicBezTo>
                  <a:cubicBezTo>
                    <a:pt x="655" y="555"/>
                    <a:pt x="655" y="555"/>
                    <a:pt x="655" y="555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9" y="4"/>
                    <a:pt x="261" y="0"/>
                    <a:pt x="25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20"/>
                    <a:pt x="12" y="832"/>
                    <a:pt x="26" y="832"/>
                  </a:cubicBezTo>
                  <a:cubicBezTo>
                    <a:pt x="187" y="832"/>
                    <a:pt x="187" y="832"/>
                    <a:pt x="187" y="832"/>
                  </a:cubicBezTo>
                  <a:cubicBezTo>
                    <a:pt x="201" y="832"/>
                    <a:pt x="214" y="819"/>
                    <a:pt x="214" y="805"/>
                  </a:cubicBezTo>
                  <a:cubicBezTo>
                    <a:pt x="204" y="252"/>
                    <a:pt x="204" y="252"/>
                    <a:pt x="204" y="252"/>
                  </a:cubicBezTo>
                  <a:cubicBezTo>
                    <a:pt x="586" y="819"/>
                    <a:pt x="586" y="819"/>
                    <a:pt x="586" y="819"/>
                  </a:cubicBezTo>
                  <a:cubicBezTo>
                    <a:pt x="590" y="827"/>
                    <a:pt x="599" y="832"/>
                    <a:pt x="608" y="832"/>
                  </a:cubicBezTo>
                  <a:cubicBezTo>
                    <a:pt x="836" y="832"/>
                    <a:pt x="836" y="832"/>
                    <a:pt x="836" y="832"/>
                  </a:cubicBezTo>
                  <a:cubicBezTo>
                    <a:pt x="850" y="832"/>
                    <a:pt x="862" y="818"/>
                    <a:pt x="862" y="804"/>
                  </a:cubicBezTo>
                  <a:cubicBezTo>
                    <a:pt x="863" y="28"/>
                    <a:pt x="863" y="28"/>
                    <a:pt x="863" y="28"/>
                  </a:cubicBezTo>
                  <a:cubicBezTo>
                    <a:pt x="863" y="13"/>
                    <a:pt x="850" y="0"/>
                    <a:pt x="83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71">
              <a:extLst>
                <a:ext uri="{FF2B5EF4-FFF2-40B4-BE49-F238E27FC236}">
                  <a16:creationId xmlns:a16="http://schemas.microsoft.com/office/drawing/2014/main" id="{C4049407-B8A1-4A4B-8E82-35429C8A3E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4202" y="7260970"/>
              <a:ext cx="45760" cy="135253"/>
            </a:xfrm>
            <a:custGeom>
              <a:avLst/>
              <a:gdLst>
                <a:gd name="T0" fmla="*/ 207 w 234"/>
                <a:gd name="T1" fmla="*/ 0 h 686"/>
                <a:gd name="T2" fmla="*/ 28 w 234"/>
                <a:gd name="T3" fmla="*/ 0 h 686"/>
                <a:gd name="T4" fmla="*/ 0 w 234"/>
                <a:gd name="T5" fmla="*/ 28 h 686"/>
                <a:gd name="T6" fmla="*/ 0 w 234"/>
                <a:gd name="T7" fmla="*/ 658 h 686"/>
                <a:gd name="T8" fmla="*/ 28 w 234"/>
                <a:gd name="T9" fmla="*/ 686 h 686"/>
                <a:gd name="T10" fmla="*/ 205 w 234"/>
                <a:gd name="T11" fmla="*/ 686 h 686"/>
                <a:gd name="T12" fmla="*/ 234 w 234"/>
                <a:gd name="T13" fmla="*/ 658 h 686"/>
                <a:gd name="T14" fmla="*/ 234 w 234"/>
                <a:gd name="T15" fmla="*/ 28 h 686"/>
                <a:gd name="T16" fmla="*/ 207 w 234"/>
                <a:gd name="T1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686">
                  <a:moveTo>
                    <a:pt x="20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0" y="672"/>
                    <a:pt x="12" y="686"/>
                    <a:pt x="28" y="686"/>
                  </a:cubicBezTo>
                  <a:cubicBezTo>
                    <a:pt x="205" y="686"/>
                    <a:pt x="205" y="686"/>
                    <a:pt x="205" y="686"/>
                  </a:cubicBezTo>
                  <a:cubicBezTo>
                    <a:pt x="223" y="686"/>
                    <a:pt x="234" y="673"/>
                    <a:pt x="234" y="65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14"/>
                    <a:pt x="222" y="0"/>
                    <a:pt x="207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72">
              <a:extLst>
                <a:ext uri="{FF2B5EF4-FFF2-40B4-BE49-F238E27FC236}">
                  <a16:creationId xmlns:a16="http://schemas.microsoft.com/office/drawing/2014/main" id="{2EF437A3-BD04-4154-852B-159C77069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5424" y="7260970"/>
              <a:ext cx="45760" cy="135253"/>
            </a:xfrm>
            <a:custGeom>
              <a:avLst/>
              <a:gdLst>
                <a:gd name="T0" fmla="*/ 207 w 234"/>
                <a:gd name="T1" fmla="*/ 0 h 686"/>
                <a:gd name="T2" fmla="*/ 28 w 234"/>
                <a:gd name="T3" fmla="*/ 0 h 686"/>
                <a:gd name="T4" fmla="*/ 0 w 234"/>
                <a:gd name="T5" fmla="*/ 28 h 686"/>
                <a:gd name="T6" fmla="*/ 0 w 234"/>
                <a:gd name="T7" fmla="*/ 658 h 686"/>
                <a:gd name="T8" fmla="*/ 28 w 234"/>
                <a:gd name="T9" fmla="*/ 686 h 686"/>
                <a:gd name="T10" fmla="*/ 205 w 234"/>
                <a:gd name="T11" fmla="*/ 686 h 686"/>
                <a:gd name="T12" fmla="*/ 234 w 234"/>
                <a:gd name="T13" fmla="*/ 658 h 686"/>
                <a:gd name="T14" fmla="*/ 234 w 234"/>
                <a:gd name="T15" fmla="*/ 28 h 686"/>
                <a:gd name="T16" fmla="*/ 207 w 234"/>
                <a:gd name="T1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686">
                  <a:moveTo>
                    <a:pt x="20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0" y="672"/>
                    <a:pt x="12" y="686"/>
                    <a:pt x="28" y="686"/>
                  </a:cubicBezTo>
                  <a:cubicBezTo>
                    <a:pt x="205" y="686"/>
                    <a:pt x="205" y="686"/>
                    <a:pt x="205" y="686"/>
                  </a:cubicBezTo>
                  <a:cubicBezTo>
                    <a:pt x="223" y="686"/>
                    <a:pt x="234" y="673"/>
                    <a:pt x="234" y="65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14"/>
                    <a:pt x="222" y="0"/>
                    <a:pt x="207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73">
              <a:extLst>
                <a:ext uri="{FF2B5EF4-FFF2-40B4-BE49-F238E27FC236}">
                  <a16:creationId xmlns:a16="http://schemas.microsoft.com/office/drawing/2014/main" id="{FD590F27-0477-4E94-B7AF-9DE1CBB62C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4202" y="7215789"/>
              <a:ext cx="45760" cy="28383"/>
            </a:xfrm>
            <a:custGeom>
              <a:avLst/>
              <a:gdLst>
                <a:gd name="T0" fmla="*/ 207 w 234"/>
                <a:gd name="T1" fmla="*/ 0 h 144"/>
                <a:gd name="T2" fmla="*/ 28 w 234"/>
                <a:gd name="T3" fmla="*/ 0 h 144"/>
                <a:gd name="T4" fmla="*/ 0 w 234"/>
                <a:gd name="T5" fmla="*/ 27 h 144"/>
                <a:gd name="T6" fmla="*/ 0 w 234"/>
                <a:gd name="T7" fmla="*/ 116 h 144"/>
                <a:gd name="T8" fmla="*/ 28 w 234"/>
                <a:gd name="T9" fmla="*/ 144 h 144"/>
                <a:gd name="T10" fmla="*/ 206 w 234"/>
                <a:gd name="T11" fmla="*/ 144 h 144"/>
                <a:gd name="T12" fmla="*/ 234 w 234"/>
                <a:gd name="T13" fmla="*/ 116 h 144"/>
                <a:gd name="T14" fmla="*/ 234 w 234"/>
                <a:gd name="T15" fmla="*/ 27 h 144"/>
                <a:gd name="T16" fmla="*/ 207 w 234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4">
                  <a:moveTo>
                    <a:pt x="20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0"/>
                    <a:pt x="12" y="144"/>
                    <a:pt x="28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23" y="144"/>
                    <a:pt x="234" y="131"/>
                    <a:pt x="234" y="116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4" y="13"/>
                    <a:pt x="222" y="0"/>
                    <a:pt x="207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74">
              <a:extLst>
                <a:ext uri="{FF2B5EF4-FFF2-40B4-BE49-F238E27FC236}">
                  <a16:creationId xmlns:a16="http://schemas.microsoft.com/office/drawing/2014/main" id="{E6BC2BA7-20BF-4A84-815C-E4052EC15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5424" y="7215789"/>
              <a:ext cx="45760" cy="28383"/>
            </a:xfrm>
            <a:custGeom>
              <a:avLst/>
              <a:gdLst>
                <a:gd name="T0" fmla="*/ 207 w 234"/>
                <a:gd name="T1" fmla="*/ 0 h 144"/>
                <a:gd name="T2" fmla="*/ 28 w 234"/>
                <a:gd name="T3" fmla="*/ 0 h 144"/>
                <a:gd name="T4" fmla="*/ 0 w 234"/>
                <a:gd name="T5" fmla="*/ 27 h 144"/>
                <a:gd name="T6" fmla="*/ 0 w 234"/>
                <a:gd name="T7" fmla="*/ 116 h 144"/>
                <a:gd name="T8" fmla="*/ 28 w 234"/>
                <a:gd name="T9" fmla="*/ 144 h 144"/>
                <a:gd name="T10" fmla="*/ 206 w 234"/>
                <a:gd name="T11" fmla="*/ 144 h 144"/>
                <a:gd name="T12" fmla="*/ 234 w 234"/>
                <a:gd name="T13" fmla="*/ 116 h 144"/>
                <a:gd name="T14" fmla="*/ 234 w 234"/>
                <a:gd name="T15" fmla="*/ 27 h 144"/>
                <a:gd name="T16" fmla="*/ 207 w 234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4">
                  <a:moveTo>
                    <a:pt x="20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0"/>
                    <a:pt x="13" y="144"/>
                    <a:pt x="28" y="144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23" y="144"/>
                    <a:pt x="234" y="131"/>
                    <a:pt x="234" y="116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4" y="13"/>
                    <a:pt x="222" y="0"/>
                    <a:pt x="207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75">
              <a:extLst>
                <a:ext uri="{FF2B5EF4-FFF2-40B4-BE49-F238E27FC236}">
                  <a16:creationId xmlns:a16="http://schemas.microsoft.com/office/drawing/2014/main" id="{6338F2EB-0EAE-4156-913A-3E083CAFE3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3638" y="7214196"/>
              <a:ext cx="96589" cy="182027"/>
            </a:xfrm>
            <a:custGeom>
              <a:avLst/>
              <a:gdLst>
                <a:gd name="T0" fmla="*/ 353 w 493"/>
                <a:gd name="T1" fmla="*/ 142 h 923"/>
                <a:gd name="T2" fmla="*/ 300 w 493"/>
                <a:gd name="T3" fmla="*/ 227 h 923"/>
                <a:gd name="T4" fmla="*/ 300 w 493"/>
                <a:gd name="T5" fmla="*/ 240 h 923"/>
                <a:gd name="T6" fmla="*/ 434 w 493"/>
                <a:gd name="T7" fmla="*/ 240 h 923"/>
                <a:gd name="T8" fmla="*/ 461 w 493"/>
                <a:gd name="T9" fmla="*/ 265 h 923"/>
                <a:gd name="T10" fmla="*/ 461 w 493"/>
                <a:gd name="T11" fmla="*/ 388 h 923"/>
                <a:gd name="T12" fmla="*/ 434 w 493"/>
                <a:gd name="T13" fmla="*/ 414 h 923"/>
                <a:gd name="T14" fmla="*/ 309 w 493"/>
                <a:gd name="T15" fmla="*/ 414 h 923"/>
                <a:gd name="T16" fmla="*/ 309 w 493"/>
                <a:gd name="T17" fmla="*/ 897 h 923"/>
                <a:gd name="T18" fmla="*/ 283 w 493"/>
                <a:gd name="T19" fmla="*/ 923 h 923"/>
                <a:gd name="T20" fmla="*/ 104 w 493"/>
                <a:gd name="T21" fmla="*/ 923 h 923"/>
                <a:gd name="T22" fmla="*/ 77 w 493"/>
                <a:gd name="T23" fmla="*/ 897 h 923"/>
                <a:gd name="T24" fmla="*/ 77 w 493"/>
                <a:gd name="T25" fmla="*/ 414 h 923"/>
                <a:gd name="T26" fmla="*/ 26 w 493"/>
                <a:gd name="T27" fmla="*/ 414 h 923"/>
                <a:gd name="T28" fmla="*/ 0 w 493"/>
                <a:gd name="T29" fmla="*/ 386 h 923"/>
                <a:gd name="T30" fmla="*/ 0 w 493"/>
                <a:gd name="T31" fmla="*/ 267 h 923"/>
                <a:gd name="T32" fmla="*/ 26 w 493"/>
                <a:gd name="T33" fmla="*/ 240 h 923"/>
                <a:gd name="T34" fmla="*/ 77 w 493"/>
                <a:gd name="T35" fmla="*/ 240 h 923"/>
                <a:gd name="T36" fmla="*/ 77 w 493"/>
                <a:gd name="T37" fmla="*/ 177 h 923"/>
                <a:gd name="T38" fmla="*/ 295 w 493"/>
                <a:gd name="T39" fmla="*/ 0 h 923"/>
                <a:gd name="T40" fmla="*/ 466 w 493"/>
                <a:gd name="T41" fmla="*/ 0 h 923"/>
                <a:gd name="T42" fmla="*/ 493 w 493"/>
                <a:gd name="T43" fmla="*/ 27 h 923"/>
                <a:gd name="T44" fmla="*/ 493 w 493"/>
                <a:gd name="T45" fmla="*/ 105 h 923"/>
                <a:gd name="T46" fmla="*/ 466 w 493"/>
                <a:gd name="T47" fmla="*/ 133 h 923"/>
                <a:gd name="T48" fmla="*/ 353 w 493"/>
                <a:gd name="T49" fmla="*/ 14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23">
                  <a:moveTo>
                    <a:pt x="353" y="142"/>
                  </a:moveTo>
                  <a:cubicBezTo>
                    <a:pt x="300" y="149"/>
                    <a:pt x="300" y="178"/>
                    <a:pt x="300" y="227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434" y="240"/>
                    <a:pt x="434" y="240"/>
                    <a:pt x="434" y="240"/>
                  </a:cubicBezTo>
                  <a:cubicBezTo>
                    <a:pt x="449" y="240"/>
                    <a:pt x="461" y="251"/>
                    <a:pt x="461" y="265"/>
                  </a:cubicBezTo>
                  <a:cubicBezTo>
                    <a:pt x="461" y="388"/>
                    <a:pt x="461" y="388"/>
                    <a:pt x="461" y="388"/>
                  </a:cubicBezTo>
                  <a:cubicBezTo>
                    <a:pt x="461" y="403"/>
                    <a:pt x="449" y="414"/>
                    <a:pt x="434" y="414"/>
                  </a:cubicBezTo>
                  <a:cubicBezTo>
                    <a:pt x="309" y="414"/>
                    <a:pt x="309" y="414"/>
                    <a:pt x="309" y="414"/>
                  </a:cubicBezTo>
                  <a:cubicBezTo>
                    <a:pt x="309" y="897"/>
                    <a:pt x="309" y="897"/>
                    <a:pt x="309" y="897"/>
                  </a:cubicBezTo>
                  <a:cubicBezTo>
                    <a:pt x="309" y="911"/>
                    <a:pt x="297" y="923"/>
                    <a:pt x="283" y="923"/>
                  </a:cubicBezTo>
                  <a:cubicBezTo>
                    <a:pt x="104" y="923"/>
                    <a:pt x="104" y="923"/>
                    <a:pt x="104" y="923"/>
                  </a:cubicBezTo>
                  <a:cubicBezTo>
                    <a:pt x="89" y="923"/>
                    <a:pt x="77" y="911"/>
                    <a:pt x="77" y="897"/>
                  </a:cubicBezTo>
                  <a:cubicBezTo>
                    <a:pt x="77" y="414"/>
                    <a:pt x="77" y="414"/>
                    <a:pt x="77" y="414"/>
                  </a:cubicBezTo>
                  <a:cubicBezTo>
                    <a:pt x="26" y="414"/>
                    <a:pt x="26" y="414"/>
                    <a:pt x="26" y="414"/>
                  </a:cubicBezTo>
                  <a:cubicBezTo>
                    <a:pt x="12" y="414"/>
                    <a:pt x="0" y="400"/>
                    <a:pt x="0" y="386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53"/>
                    <a:pt x="12" y="240"/>
                    <a:pt x="26" y="240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77" y="177"/>
                    <a:pt x="77" y="177"/>
                    <a:pt x="77" y="177"/>
                  </a:cubicBezTo>
                  <a:cubicBezTo>
                    <a:pt x="77" y="62"/>
                    <a:pt x="155" y="0"/>
                    <a:pt x="295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81" y="0"/>
                    <a:pt x="493" y="13"/>
                    <a:pt x="493" y="27"/>
                  </a:cubicBezTo>
                  <a:cubicBezTo>
                    <a:pt x="493" y="105"/>
                    <a:pt x="493" y="105"/>
                    <a:pt x="493" y="105"/>
                  </a:cubicBezTo>
                  <a:cubicBezTo>
                    <a:pt x="493" y="121"/>
                    <a:pt x="480" y="131"/>
                    <a:pt x="466" y="133"/>
                  </a:cubicBezTo>
                  <a:cubicBezTo>
                    <a:pt x="444" y="135"/>
                    <a:pt x="408" y="136"/>
                    <a:pt x="353" y="14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76">
              <a:extLst>
                <a:ext uri="{FF2B5EF4-FFF2-40B4-BE49-F238E27FC236}">
                  <a16:creationId xmlns:a16="http://schemas.microsoft.com/office/drawing/2014/main" id="{4F9FFE83-DFD5-4814-AFD5-2E61BB5FA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6092" y="7254598"/>
              <a:ext cx="132357" cy="143942"/>
            </a:xfrm>
            <a:custGeom>
              <a:avLst/>
              <a:gdLst>
                <a:gd name="T0" fmla="*/ 404 w 676"/>
                <a:gd name="T1" fmla="*/ 291 h 730"/>
                <a:gd name="T2" fmla="*/ 249 w 676"/>
                <a:gd name="T3" fmla="*/ 206 h 730"/>
                <a:gd name="T4" fmla="*/ 396 w 676"/>
                <a:gd name="T5" fmla="*/ 156 h 730"/>
                <a:gd name="T6" fmla="*/ 592 w 676"/>
                <a:gd name="T7" fmla="*/ 168 h 730"/>
                <a:gd name="T8" fmla="*/ 621 w 676"/>
                <a:gd name="T9" fmla="*/ 143 h 730"/>
                <a:gd name="T10" fmla="*/ 623 w 676"/>
                <a:gd name="T11" fmla="*/ 45 h 730"/>
                <a:gd name="T12" fmla="*/ 595 w 676"/>
                <a:gd name="T13" fmla="*/ 17 h 730"/>
                <a:gd name="T14" fmla="*/ 378 w 676"/>
                <a:gd name="T15" fmla="*/ 2 h 730"/>
                <a:gd name="T16" fmla="*/ 63 w 676"/>
                <a:gd name="T17" fmla="*/ 62 h 730"/>
                <a:gd name="T18" fmla="*/ 1 w 676"/>
                <a:gd name="T19" fmla="*/ 204 h 730"/>
                <a:gd name="T20" fmla="*/ 268 w 676"/>
                <a:gd name="T21" fmla="*/ 432 h 730"/>
                <a:gd name="T22" fmla="*/ 422 w 676"/>
                <a:gd name="T23" fmla="*/ 518 h 730"/>
                <a:gd name="T24" fmla="*/ 258 w 676"/>
                <a:gd name="T25" fmla="*/ 569 h 730"/>
                <a:gd name="T26" fmla="*/ 35 w 676"/>
                <a:gd name="T27" fmla="*/ 547 h 730"/>
                <a:gd name="T28" fmla="*/ 4 w 676"/>
                <a:gd name="T29" fmla="*/ 573 h 730"/>
                <a:gd name="T30" fmla="*/ 0 w 676"/>
                <a:gd name="T31" fmla="*/ 682 h 730"/>
                <a:gd name="T32" fmla="*/ 29 w 676"/>
                <a:gd name="T33" fmla="*/ 710 h 730"/>
                <a:gd name="T34" fmla="*/ 294 w 676"/>
                <a:gd name="T35" fmla="*/ 729 h 730"/>
                <a:gd name="T36" fmla="*/ 615 w 676"/>
                <a:gd name="T37" fmla="*/ 663 h 730"/>
                <a:gd name="T38" fmla="*/ 676 w 676"/>
                <a:gd name="T39" fmla="*/ 502 h 730"/>
                <a:gd name="T40" fmla="*/ 404 w 676"/>
                <a:gd name="T41" fmla="*/ 29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6" h="730">
                  <a:moveTo>
                    <a:pt x="404" y="291"/>
                  </a:moveTo>
                  <a:cubicBezTo>
                    <a:pt x="302" y="260"/>
                    <a:pt x="249" y="252"/>
                    <a:pt x="249" y="206"/>
                  </a:cubicBezTo>
                  <a:cubicBezTo>
                    <a:pt x="249" y="161"/>
                    <a:pt x="307" y="153"/>
                    <a:pt x="396" y="156"/>
                  </a:cubicBezTo>
                  <a:cubicBezTo>
                    <a:pt x="489" y="158"/>
                    <a:pt x="577" y="167"/>
                    <a:pt x="592" y="168"/>
                  </a:cubicBezTo>
                  <a:cubicBezTo>
                    <a:pt x="607" y="170"/>
                    <a:pt x="621" y="155"/>
                    <a:pt x="621" y="143"/>
                  </a:cubicBezTo>
                  <a:cubicBezTo>
                    <a:pt x="623" y="45"/>
                    <a:pt x="623" y="45"/>
                    <a:pt x="623" y="45"/>
                  </a:cubicBezTo>
                  <a:cubicBezTo>
                    <a:pt x="623" y="30"/>
                    <a:pt x="613" y="20"/>
                    <a:pt x="595" y="17"/>
                  </a:cubicBezTo>
                  <a:cubicBezTo>
                    <a:pt x="522" y="9"/>
                    <a:pt x="467" y="3"/>
                    <a:pt x="378" y="2"/>
                  </a:cubicBezTo>
                  <a:cubicBezTo>
                    <a:pt x="249" y="0"/>
                    <a:pt x="115" y="15"/>
                    <a:pt x="63" y="62"/>
                  </a:cubicBezTo>
                  <a:cubicBezTo>
                    <a:pt x="24" y="98"/>
                    <a:pt x="1" y="132"/>
                    <a:pt x="1" y="204"/>
                  </a:cubicBezTo>
                  <a:cubicBezTo>
                    <a:pt x="1" y="325"/>
                    <a:pt x="92" y="373"/>
                    <a:pt x="268" y="432"/>
                  </a:cubicBezTo>
                  <a:cubicBezTo>
                    <a:pt x="373" y="468"/>
                    <a:pt x="422" y="480"/>
                    <a:pt x="422" y="518"/>
                  </a:cubicBezTo>
                  <a:cubicBezTo>
                    <a:pt x="422" y="557"/>
                    <a:pt x="373" y="578"/>
                    <a:pt x="258" y="569"/>
                  </a:cubicBezTo>
                  <a:cubicBezTo>
                    <a:pt x="213" y="566"/>
                    <a:pt x="59" y="550"/>
                    <a:pt x="35" y="547"/>
                  </a:cubicBezTo>
                  <a:cubicBezTo>
                    <a:pt x="17" y="545"/>
                    <a:pt x="4" y="561"/>
                    <a:pt x="4" y="573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697"/>
                    <a:pt x="15" y="709"/>
                    <a:pt x="29" y="710"/>
                  </a:cubicBezTo>
                  <a:cubicBezTo>
                    <a:pt x="101" y="718"/>
                    <a:pt x="194" y="728"/>
                    <a:pt x="294" y="729"/>
                  </a:cubicBezTo>
                  <a:cubicBezTo>
                    <a:pt x="418" y="730"/>
                    <a:pt x="545" y="727"/>
                    <a:pt x="615" y="663"/>
                  </a:cubicBezTo>
                  <a:cubicBezTo>
                    <a:pt x="665" y="615"/>
                    <a:pt x="676" y="573"/>
                    <a:pt x="676" y="502"/>
                  </a:cubicBezTo>
                  <a:cubicBezTo>
                    <a:pt x="676" y="374"/>
                    <a:pt x="542" y="333"/>
                    <a:pt x="404" y="29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77">
              <a:extLst>
                <a:ext uri="{FF2B5EF4-FFF2-40B4-BE49-F238E27FC236}">
                  <a16:creationId xmlns:a16="http://schemas.microsoft.com/office/drawing/2014/main" id="{65CA250C-DAE5-4752-B6FE-B88925DDD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78867" y="7222161"/>
              <a:ext cx="154513" cy="174063"/>
            </a:xfrm>
            <a:custGeom>
              <a:avLst/>
              <a:gdLst>
                <a:gd name="T0" fmla="*/ 758 w 789"/>
                <a:gd name="T1" fmla="*/ 824 h 883"/>
                <a:gd name="T2" fmla="*/ 402 w 789"/>
                <a:gd name="T3" fmla="*/ 495 h 883"/>
                <a:gd name="T4" fmla="*/ 691 w 789"/>
                <a:gd name="T5" fmla="*/ 263 h 883"/>
                <a:gd name="T6" fmla="*/ 735 w 789"/>
                <a:gd name="T7" fmla="*/ 221 h 883"/>
                <a:gd name="T8" fmla="*/ 699 w 789"/>
                <a:gd name="T9" fmla="*/ 195 h 883"/>
                <a:gd name="T10" fmla="*/ 504 w 789"/>
                <a:gd name="T11" fmla="*/ 195 h 883"/>
                <a:gd name="T12" fmla="*/ 467 w 789"/>
                <a:gd name="T13" fmla="*/ 202 h 883"/>
                <a:gd name="T14" fmla="*/ 220 w 789"/>
                <a:gd name="T15" fmla="*/ 456 h 883"/>
                <a:gd name="T16" fmla="*/ 220 w 789"/>
                <a:gd name="T17" fmla="*/ 27 h 883"/>
                <a:gd name="T18" fmla="*/ 193 w 789"/>
                <a:gd name="T19" fmla="*/ 0 h 883"/>
                <a:gd name="T20" fmla="*/ 27 w 789"/>
                <a:gd name="T21" fmla="*/ 0 h 883"/>
                <a:gd name="T22" fmla="*/ 0 w 789"/>
                <a:gd name="T23" fmla="*/ 28 h 883"/>
                <a:gd name="T24" fmla="*/ 0 w 789"/>
                <a:gd name="T25" fmla="*/ 855 h 883"/>
                <a:gd name="T26" fmla="*/ 27 w 789"/>
                <a:gd name="T27" fmla="*/ 883 h 883"/>
                <a:gd name="T28" fmla="*/ 192 w 789"/>
                <a:gd name="T29" fmla="*/ 883 h 883"/>
                <a:gd name="T30" fmla="*/ 220 w 789"/>
                <a:gd name="T31" fmla="*/ 855 h 883"/>
                <a:gd name="T32" fmla="*/ 220 w 789"/>
                <a:gd name="T33" fmla="*/ 586 h 883"/>
                <a:gd name="T34" fmla="*/ 241 w 789"/>
                <a:gd name="T35" fmla="*/ 598 h 883"/>
                <a:gd name="T36" fmla="*/ 509 w 789"/>
                <a:gd name="T37" fmla="*/ 869 h 883"/>
                <a:gd name="T38" fmla="*/ 535 w 789"/>
                <a:gd name="T39" fmla="*/ 883 h 883"/>
                <a:gd name="T40" fmla="*/ 743 w 789"/>
                <a:gd name="T41" fmla="*/ 883 h 883"/>
                <a:gd name="T42" fmla="*/ 758 w 789"/>
                <a:gd name="T43" fmla="*/ 824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9" h="883">
                  <a:moveTo>
                    <a:pt x="758" y="824"/>
                  </a:moveTo>
                  <a:cubicBezTo>
                    <a:pt x="728" y="788"/>
                    <a:pt x="593" y="627"/>
                    <a:pt x="402" y="495"/>
                  </a:cubicBezTo>
                  <a:cubicBezTo>
                    <a:pt x="522" y="370"/>
                    <a:pt x="637" y="295"/>
                    <a:pt x="691" y="263"/>
                  </a:cubicBezTo>
                  <a:cubicBezTo>
                    <a:pt x="717" y="247"/>
                    <a:pt x="735" y="237"/>
                    <a:pt x="735" y="221"/>
                  </a:cubicBezTo>
                  <a:cubicBezTo>
                    <a:pt x="735" y="202"/>
                    <a:pt x="724" y="195"/>
                    <a:pt x="699" y="195"/>
                  </a:cubicBezTo>
                  <a:cubicBezTo>
                    <a:pt x="504" y="195"/>
                    <a:pt x="504" y="195"/>
                    <a:pt x="504" y="195"/>
                  </a:cubicBezTo>
                  <a:cubicBezTo>
                    <a:pt x="492" y="195"/>
                    <a:pt x="475" y="197"/>
                    <a:pt x="467" y="202"/>
                  </a:cubicBezTo>
                  <a:cubicBezTo>
                    <a:pt x="368" y="273"/>
                    <a:pt x="276" y="383"/>
                    <a:pt x="220" y="456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3"/>
                    <a:pt x="208" y="0"/>
                    <a:pt x="19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855"/>
                    <a:pt x="0" y="855"/>
                    <a:pt x="0" y="855"/>
                  </a:cubicBezTo>
                  <a:cubicBezTo>
                    <a:pt x="0" y="871"/>
                    <a:pt x="10" y="883"/>
                    <a:pt x="27" y="883"/>
                  </a:cubicBezTo>
                  <a:cubicBezTo>
                    <a:pt x="192" y="883"/>
                    <a:pt x="192" y="883"/>
                    <a:pt x="192" y="883"/>
                  </a:cubicBezTo>
                  <a:cubicBezTo>
                    <a:pt x="207" y="883"/>
                    <a:pt x="220" y="871"/>
                    <a:pt x="220" y="855"/>
                  </a:cubicBezTo>
                  <a:cubicBezTo>
                    <a:pt x="220" y="586"/>
                    <a:pt x="220" y="586"/>
                    <a:pt x="220" y="586"/>
                  </a:cubicBezTo>
                  <a:cubicBezTo>
                    <a:pt x="241" y="598"/>
                    <a:pt x="241" y="598"/>
                    <a:pt x="241" y="598"/>
                  </a:cubicBezTo>
                  <a:cubicBezTo>
                    <a:pt x="361" y="680"/>
                    <a:pt x="428" y="762"/>
                    <a:pt x="509" y="869"/>
                  </a:cubicBezTo>
                  <a:cubicBezTo>
                    <a:pt x="512" y="874"/>
                    <a:pt x="519" y="883"/>
                    <a:pt x="535" y="883"/>
                  </a:cubicBezTo>
                  <a:cubicBezTo>
                    <a:pt x="743" y="883"/>
                    <a:pt x="743" y="883"/>
                    <a:pt x="743" y="883"/>
                  </a:cubicBezTo>
                  <a:cubicBezTo>
                    <a:pt x="763" y="883"/>
                    <a:pt x="789" y="860"/>
                    <a:pt x="758" y="82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278">
              <a:extLst>
                <a:ext uri="{FF2B5EF4-FFF2-40B4-BE49-F238E27FC236}">
                  <a16:creationId xmlns:a16="http://schemas.microsoft.com/office/drawing/2014/main" id="{D9196DAD-1E22-4ABE-95A9-F73F0D836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19642" y="7198846"/>
              <a:ext cx="217940" cy="219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79">
              <a:extLst>
                <a:ext uri="{FF2B5EF4-FFF2-40B4-BE49-F238E27FC236}">
                  <a16:creationId xmlns:a16="http://schemas.microsoft.com/office/drawing/2014/main" id="{705B00DA-A5A2-4F20-9663-E5D34D779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17759" y="7196674"/>
              <a:ext cx="221705" cy="223588"/>
            </a:xfrm>
            <a:custGeom>
              <a:avLst/>
              <a:gdLst>
                <a:gd name="T0" fmla="*/ 566 w 1133"/>
                <a:gd name="T1" fmla="*/ 21 h 1134"/>
                <a:gd name="T2" fmla="*/ 953 w 1133"/>
                <a:gd name="T3" fmla="*/ 181 h 1134"/>
                <a:gd name="T4" fmla="*/ 1113 w 1133"/>
                <a:gd name="T5" fmla="*/ 567 h 1134"/>
                <a:gd name="T6" fmla="*/ 566 w 1133"/>
                <a:gd name="T7" fmla="*/ 1113 h 1134"/>
                <a:gd name="T8" fmla="*/ 180 w 1133"/>
                <a:gd name="T9" fmla="*/ 953 h 1134"/>
                <a:gd name="T10" fmla="*/ 20 w 1133"/>
                <a:gd name="T11" fmla="*/ 567 h 1134"/>
                <a:gd name="T12" fmla="*/ 180 w 1133"/>
                <a:gd name="T13" fmla="*/ 181 h 1134"/>
                <a:gd name="T14" fmla="*/ 566 w 1133"/>
                <a:gd name="T15" fmla="*/ 21 h 1134"/>
                <a:gd name="T16" fmla="*/ 0 w 1133"/>
                <a:gd name="T17" fmla="*/ 567 h 1134"/>
                <a:gd name="T18" fmla="*/ 166 w 1133"/>
                <a:gd name="T19" fmla="*/ 968 h 1134"/>
                <a:gd name="T20" fmla="*/ 566 w 1133"/>
                <a:gd name="T21" fmla="*/ 1134 h 1134"/>
                <a:gd name="T22" fmla="*/ 967 w 1133"/>
                <a:gd name="T23" fmla="*/ 968 h 1134"/>
                <a:gd name="T24" fmla="*/ 1133 w 1133"/>
                <a:gd name="T25" fmla="*/ 567 h 1134"/>
                <a:gd name="T26" fmla="*/ 967 w 1133"/>
                <a:gd name="T27" fmla="*/ 166 h 1134"/>
                <a:gd name="T28" fmla="*/ 566 w 1133"/>
                <a:gd name="T29" fmla="*/ 0 h 1134"/>
                <a:gd name="T30" fmla="*/ 0 w 1133"/>
                <a:gd name="T31" fmla="*/ 56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3" h="1134">
                  <a:moveTo>
                    <a:pt x="566" y="21"/>
                  </a:moveTo>
                  <a:cubicBezTo>
                    <a:pt x="712" y="21"/>
                    <a:pt x="850" y="78"/>
                    <a:pt x="953" y="181"/>
                  </a:cubicBezTo>
                  <a:cubicBezTo>
                    <a:pt x="1056" y="284"/>
                    <a:pt x="1113" y="421"/>
                    <a:pt x="1113" y="567"/>
                  </a:cubicBezTo>
                  <a:cubicBezTo>
                    <a:pt x="1113" y="868"/>
                    <a:pt x="868" y="1113"/>
                    <a:pt x="566" y="1113"/>
                  </a:cubicBezTo>
                  <a:cubicBezTo>
                    <a:pt x="421" y="1113"/>
                    <a:pt x="283" y="1057"/>
                    <a:pt x="180" y="953"/>
                  </a:cubicBezTo>
                  <a:cubicBezTo>
                    <a:pt x="77" y="850"/>
                    <a:pt x="20" y="713"/>
                    <a:pt x="20" y="567"/>
                  </a:cubicBezTo>
                  <a:cubicBezTo>
                    <a:pt x="20" y="421"/>
                    <a:pt x="77" y="284"/>
                    <a:pt x="180" y="181"/>
                  </a:cubicBezTo>
                  <a:cubicBezTo>
                    <a:pt x="283" y="78"/>
                    <a:pt x="421" y="21"/>
                    <a:pt x="566" y="21"/>
                  </a:cubicBezTo>
                  <a:moveTo>
                    <a:pt x="0" y="567"/>
                  </a:moveTo>
                  <a:cubicBezTo>
                    <a:pt x="0" y="719"/>
                    <a:pt x="58" y="861"/>
                    <a:pt x="166" y="968"/>
                  </a:cubicBezTo>
                  <a:cubicBezTo>
                    <a:pt x="273" y="1075"/>
                    <a:pt x="415" y="1134"/>
                    <a:pt x="566" y="1134"/>
                  </a:cubicBezTo>
                  <a:cubicBezTo>
                    <a:pt x="718" y="1134"/>
                    <a:pt x="860" y="1075"/>
                    <a:pt x="967" y="968"/>
                  </a:cubicBezTo>
                  <a:cubicBezTo>
                    <a:pt x="1074" y="861"/>
                    <a:pt x="1133" y="719"/>
                    <a:pt x="1133" y="567"/>
                  </a:cubicBezTo>
                  <a:cubicBezTo>
                    <a:pt x="1133" y="416"/>
                    <a:pt x="1074" y="273"/>
                    <a:pt x="967" y="166"/>
                  </a:cubicBezTo>
                  <a:cubicBezTo>
                    <a:pt x="860" y="59"/>
                    <a:pt x="718" y="0"/>
                    <a:pt x="566" y="0"/>
                  </a:cubicBezTo>
                  <a:cubicBezTo>
                    <a:pt x="254" y="0"/>
                    <a:pt x="0" y="255"/>
                    <a:pt x="0" y="5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280">
              <a:extLst>
                <a:ext uri="{FF2B5EF4-FFF2-40B4-BE49-F238E27FC236}">
                  <a16:creationId xmlns:a16="http://schemas.microsoft.com/office/drawing/2014/main" id="{182FD09D-516E-48CE-8C7C-21F21F016B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054" y="7208259"/>
              <a:ext cx="199115" cy="2004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81">
              <a:extLst>
                <a:ext uri="{FF2B5EF4-FFF2-40B4-BE49-F238E27FC236}">
                  <a16:creationId xmlns:a16="http://schemas.microsoft.com/office/drawing/2014/main" id="{2EC4A4C4-3898-4922-A61F-59DBF64299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42522" y="7221871"/>
              <a:ext cx="172035" cy="173339"/>
            </a:xfrm>
            <a:custGeom>
              <a:avLst/>
              <a:gdLst>
                <a:gd name="T0" fmla="*/ 852 w 879"/>
                <a:gd name="T1" fmla="*/ 339 h 879"/>
                <a:gd name="T2" fmla="*/ 765 w 879"/>
                <a:gd name="T3" fmla="*/ 543 h 879"/>
                <a:gd name="T4" fmla="*/ 568 w 879"/>
                <a:gd name="T5" fmla="*/ 640 h 879"/>
                <a:gd name="T6" fmla="*/ 404 w 879"/>
                <a:gd name="T7" fmla="*/ 640 h 879"/>
                <a:gd name="T8" fmla="*/ 404 w 879"/>
                <a:gd name="T9" fmla="*/ 629 h 879"/>
                <a:gd name="T10" fmla="*/ 655 w 879"/>
                <a:gd name="T11" fmla="*/ 537 h 879"/>
                <a:gd name="T12" fmla="*/ 766 w 879"/>
                <a:gd name="T13" fmla="*/ 323 h 879"/>
                <a:gd name="T14" fmla="*/ 760 w 879"/>
                <a:gd name="T15" fmla="*/ 256 h 879"/>
                <a:gd name="T16" fmla="*/ 679 w 879"/>
                <a:gd name="T17" fmla="*/ 239 h 879"/>
                <a:gd name="T18" fmla="*/ 640 w 879"/>
                <a:gd name="T19" fmla="*/ 239 h 879"/>
                <a:gd name="T20" fmla="*/ 640 w 879"/>
                <a:gd name="T21" fmla="*/ 200 h 879"/>
                <a:gd name="T22" fmla="*/ 439 w 879"/>
                <a:gd name="T23" fmla="*/ 0 h 879"/>
                <a:gd name="T24" fmla="*/ 339 w 879"/>
                <a:gd name="T25" fmla="*/ 27 h 879"/>
                <a:gd name="T26" fmla="*/ 543 w 879"/>
                <a:gd name="T27" fmla="*/ 114 h 879"/>
                <a:gd name="T28" fmla="*/ 640 w 879"/>
                <a:gd name="T29" fmla="*/ 310 h 879"/>
                <a:gd name="T30" fmla="*/ 640 w 879"/>
                <a:gd name="T31" fmla="*/ 475 h 879"/>
                <a:gd name="T32" fmla="*/ 629 w 879"/>
                <a:gd name="T33" fmla="*/ 475 h 879"/>
                <a:gd name="T34" fmla="*/ 537 w 879"/>
                <a:gd name="T35" fmla="*/ 224 h 879"/>
                <a:gd name="T36" fmla="*/ 323 w 879"/>
                <a:gd name="T37" fmla="*/ 113 h 879"/>
                <a:gd name="T38" fmla="*/ 256 w 879"/>
                <a:gd name="T39" fmla="*/ 119 h 879"/>
                <a:gd name="T40" fmla="*/ 239 w 879"/>
                <a:gd name="T41" fmla="*/ 200 h 879"/>
                <a:gd name="T42" fmla="*/ 239 w 879"/>
                <a:gd name="T43" fmla="*/ 239 h 879"/>
                <a:gd name="T44" fmla="*/ 200 w 879"/>
                <a:gd name="T45" fmla="*/ 239 h 879"/>
                <a:gd name="T46" fmla="*/ 0 w 879"/>
                <a:gd name="T47" fmla="*/ 439 h 879"/>
                <a:gd name="T48" fmla="*/ 27 w 879"/>
                <a:gd name="T49" fmla="*/ 539 h 879"/>
                <a:gd name="T50" fmla="*/ 114 w 879"/>
                <a:gd name="T51" fmla="*/ 335 h 879"/>
                <a:gd name="T52" fmla="*/ 311 w 879"/>
                <a:gd name="T53" fmla="*/ 238 h 879"/>
                <a:gd name="T54" fmla="*/ 475 w 879"/>
                <a:gd name="T55" fmla="*/ 238 h 879"/>
                <a:gd name="T56" fmla="*/ 475 w 879"/>
                <a:gd name="T57" fmla="*/ 250 h 879"/>
                <a:gd name="T58" fmla="*/ 224 w 879"/>
                <a:gd name="T59" fmla="*/ 342 h 879"/>
                <a:gd name="T60" fmla="*/ 113 w 879"/>
                <a:gd name="T61" fmla="*/ 556 h 879"/>
                <a:gd name="T62" fmla="*/ 119 w 879"/>
                <a:gd name="T63" fmla="*/ 622 h 879"/>
                <a:gd name="T64" fmla="*/ 200 w 879"/>
                <a:gd name="T65" fmla="*/ 640 h 879"/>
                <a:gd name="T66" fmla="*/ 239 w 879"/>
                <a:gd name="T67" fmla="*/ 640 h 879"/>
                <a:gd name="T68" fmla="*/ 239 w 879"/>
                <a:gd name="T69" fmla="*/ 678 h 879"/>
                <a:gd name="T70" fmla="*/ 439 w 879"/>
                <a:gd name="T71" fmla="*/ 879 h 879"/>
                <a:gd name="T72" fmla="*/ 540 w 879"/>
                <a:gd name="T73" fmla="*/ 852 h 879"/>
                <a:gd name="T74" fmla="*/ 336 w 879"/>
                <a:gd name="T75" fmla="*/ 764 h 879"/>
                <a:gd name="T76" fmla="*/ 239 w 879"/>
                <a:gd name="T77" fmla="*/ 568 h 879"/>
                <a:gd name="T78" fmla="*/ 239 w 879"/>
                <a:gd name="T79" fmla="*/ 404 h 879"/>
                <a:gd name="T80" fmla="*/ 250 w 879"/>
                <a:gd name="T81" fmla="*/ 404 h 879"/>
                <a:gd name="T82" fmla="*/ 342 w 879"/>
                <a:gd name="T83" fmla="*/ 655 h 879"/>
                <a:gd name="T84" fmla="*/ 556 w 879"/>
                <a:gd name="T85" fmla="*/ 765 h 879"/>
                <a:gd name="T86" fmla="*/ 622 w 879"/>
                <a:gd name="T87" fmla="*/ 760 h 879"/>
                <a:gd name="T88" fmla="*/ 640 w 879"/>
                <a:gd name="T89" fmla="*/ 678 h 879"/>
                <a:gd name="T90" fmla="*/ 640 w 879"/>
                <a:gd name="T91" fmla="*/ 640 h 879"/>
                <a:gd name="T92" fmla="*/ 679 w 879"/>
                <a:gd name="T93" fmla="*/ 640 h 879"/>
                <a:gd name="T94" fmla="*/ 879 w 879"/>
                <a:gd name="T95" fmla="*/ 439 h 879"/>
                <a:gd name="T96" fmla="*/ 852 w 879"/>
                <a:gd name="T97" fmla="*/ 33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9" h="879">
                  <a:moveTo>
                    <a:pt x="852" y="339"/>
                  </a:moveTo>
                  <a:cubicBezTo>
                    <a:pt x="849" y="392"/>
                    <a:pt x="830" y="469"/>
                    <a:pt x="765" y="543"/>
                  </a:cubicBezTo>
                  <a:cubicBezTo>
                    <a:pt x="679" y="639"/>
                    <a:pt x="576" y="640"/>
                    <a:pt x="568" y="640"/>
                  </a:cubicBezTo>
                  <a:cubicBezTo>
                    <a:pt x="404" y="640"/>
                    <a:pt x="404" y="640"/>
                    <a:pt x="404" y="640"/>
                  </a:cubicBezTo>
                  <a:cubicBezTo>
                    <a:pt x="404" y="629"/>
                    <a:pt x="404" y="629"/>
                    <a:pt x="404" y="629"/>
                  </a:cubicBezTo>
                  <a:cubicBezTo>
                    <a:pt x="404" y="629"/>
                    <a:pt x="572" y="603"/>
                    <a:pt x="655" y="537"/>
                  </a:cubicBezTo>
                  <a:cubicBezTo>
                    <a:pt x="737" y="471"/>
                    <a:pt x="766" y="369"/>
                    <a:pt x="766" y="323"/>
                  </a:cubicBezTo>
                  <a:cubicBezTo>
                    <a:pt x="766" y="279"/>
                    <a:pt x="762" y="266"/>
                    <a:pt x="760" y="256"/>
                  </a:cubicBezTo>
                  <a:cubicBezTo>
                    <a:pt x="735" y="245"/>
                    <a:pt x="708" y="239"/>
                    <a:pt x="679" y="239"/>
                  </a:cubicBezTo>
                  <a:cubicBezTo>
                    <a:pt x="640" y="239"/>
                    <a:pt x="640" y="239"/>
                    <a:pt x="640" y="239"/>
                  </a:cubicBezTo>
                  <a:cubicBezTo>
                    <a:pt x="640" y="200"/>
                    <a:pt x="640" y="200"/>
                    <a:pt x="640" y="200"/>
                  </a:cubicBezTo>
                  <a:cubicBezTo>
                    <a:pt x="640" y="89"/>
                    <a:pt x="550" y="0"/>
                    <a:pt x="439" y="0"/>
                  </a:cubicBezTo>
                  <a:cubicBezTo>
                    <a:pt x="403" y="0"/>
                    <a:pt x="369" y="10"/>
                    <a:pt x="339" y="27"/>
                  </a:cubicBezTo>
                  <a:cubicBezTo>
                    <a:pt x="392" y="29"/>
                    <a:pt x="470" y="49"/>
                    <a:pt x="543" y="114"/>
                  </a:cubicBezTo>
                  <a:cubicBezTo>
                    <a:pt x="639" y="199"/>
                    <a:pt x="640" y="303"/>
                    <a:pt x="640" y="310"/>
                  </a:cubicBezTo>
                  <a:cubicBezTo>
                    <a:pt x="640" y="475"/>
                    <a:pt x="640" y="475"/>
                    <a:pt x="640" y="475"/>
                  </a:cubicBezTo>
                  <a:cubicBezTo>
                    <a:pt x="629" y="475"/>
                    <a:pt x="629" y="475"/>
                    <a:pt x="629" y="475"/>
                  </a:cubicBezTo>
                  <a:cubicBezTo>
                    <a:pt x="629" y="475"/>
                    <a:pt x="603" y="306"/>
                    <a:pt x="537" y="224"/>
                  </a:cubicBezTo>
                  <a:cubicBezTo>
                    <a:pt x="471" y="141"/>
                    <a:pt x="369" y="113"/>
                    <a:pt x="323" y="113"/>
                  </a:cubicBezTo>
                  <a:cubicBezTo>
                    <a:pt x="279" y="113"/>
                    <a:pt x="267" y="116"/>
                    <a:pt x="256" y="119"/>
                  </a:cubicBezTo>
                  <a:cubicBezTo>
                    <a:pt x="245" y="143"/>
                    <a:pt x="239" y="171"/>
                    <a:pt x="239" y="200"/>
                  </a:cubicBezTo>
                  <a:cubicBezTo>
                    <a:pt x="239" y="239"/>
                    <a:pt x="239" y="239"/>
                    <a:pt x="239" y="239"/>
                  </a:cubicBezTo>
                  <a:cubicBezTo>
                    <a:pt x="200" y="239"/>
                    <a:pt x="200" y="239"/>
                    <a:pt x="200" y="239"/>
                  </a:cubicBezTo>
                  <a:cubicBezTo>
                    <a:pt x="90" y="239"/>
                    <a:pt x="0" y="329"/>
                    <a:pt x="0" y="439"/>
                  </a:cubicBezTo>
                  <a:cubicBezTo>
                    <a:pt x="0" y="476"/>
                    <a:pt x="10" y="510"/>
                    <a:pt x="27" y="539"/>
                  </a:cubicBezTo>
                  <a:cubicBezTo>
                    <a:pt x="30" y="487"/>
                    <a:pt x="49" y="409"/>
                    <a:pt x="114" y="335"/>
                  </a:cubicBezTo>
                  <a:cubicBezTo>
                    <a:pt x="200" y="239"/>
                    <a:pt x="303" y="238"/>
                    <a:pt x="311" y="238"/>
                  </a:cubicBezTo>
                  <a:cubicBezTo>
                    <a:pt x="475" y="238"/>
                    <a:pt x="475" y="238"/>
                    <a:pt x="475" y="238"/>
                  </a:cubicBezTo>
                  <a:cubicBezTo>
                    <a:pt x="475" y="250"/>
                    <a:pt x="475" y="250"/>
                    <a:pt x="475" y="250"/>
                  </a:cubicBezTo>
                  <a:cubicBezTo>
                    <a:pt x="475" y="250"/>
                    <a:pt x="306" y="275"/>
                    <a:pt x="224" y="342"/>
                  </a:cubicBezTo>
                  <a:cubicBezTo>
                    <a:pt x="142" y="408"/>
                    <a:pt x="113" y="510"/>
                    <a:pt x="113" y="556"/>
                  </a:cubicBezTo>
                  <a:cubicBezTo>
                    <a:pt x="113" y="599"/>
                    <a:pt x="117" y="612"/>
                    <a:pt x="119" y="622"/>
                  </a:cubicBezTo>
                  <a:cubicBezTo>
                    <a:pt x="144" y="633"/>
                    <a:pt x="171" y="640"/>
                    <a:pt x="200" y="640"/>
                  </a:cubicBezTo>
                  <a:cubicBezTo>
                    <a:pt x="239" y="640"/>
                    <a:pt x="239" y="640"/>
                    <a:pt x="239" y="640"/>
                  </a:cubicBezTo>
                  <a:cubicBezTo>
                    <a:pt x="239" y="678"/>
                    <a:pt x="239" y="678"/>
                    <a:pt x="239" y="678"/>
                  </a:cubicBezTo>
                  <a:cubicBezTo>
                    <a:pt x="239" y="789"/>
                    <a:pt x="329" y="879"/>
                    <a:pt x="439" y="879"/>
                  </a:cubicBezTo>
                  <a:cubicBezTo>
                    <a:pt x="476" y="879"/>
                    <a:pt x="510" y="869"/>
                    <a:pt x="540" y="852"/>
                  </a:cubicBezTo>
                  <a:cubicBezTo>
                    <a:pt x="487" y="849"/>
                    <a:pt x="409" y="830"/>
                    <a:pt x="336" y="764"/>
                  </a:cubicBezTo>
                  <a:cubicBezTo>
                    <a:pt x="239" y="679"/>
                    <a:pt x="239" y="575"/>
                    <a:pt x="239" y="568"/>
                  </a:cubicBezTo>
                  <a:cubicBezTo>
                    <a:pt x="239" y="404"/>
                    <a:pt x="239" y="404"/>
                    <a:pt x="239" y="404"/>
                  </a:cubicBezTo>
                  <a:cubicBezTo>
                    <a:pt x="250" y="404"/>
                    <a:pt x="250" y="404"/>
                    <a:pt x="250" y="404"/>
                  </a:cubicBezTo>
                  <a:cubicBezTo>
                    <a:pt x="250" y="404"/>
                    <a:pt x="276" y="572"/>
                    <a:pt x="342" y="655"/>
                  </a:cubicBezTo>
                  <a:cubicBezTo>
                    <a:pt x="408" y="737"/>
                    <a:pt x="510" y="765"/>
                    <a:pt x="556" y="765"/>
                  </a:cubicBezTo>
                  <a:cubicBezTo>
                    <a:pt x="599" y="765"/>
                    <a:pt x="612" y="762"/>
                    <a:pt x="622" y="760"/>
                  </a:cubicBezTo>
                  <a:cubicBezTo>
                    <a:pt x="634" y="735"/>
                    <a:pt x="640" y="707"/>
                    <a:pt x="640" y="678"/>
                  </a:cubicBezTo>
                  <a:cubicBezTo>
                    <a:pt x="640" y="640"/>
                    <a:pt x="640" y="640"/>
                    <a:pt x="640" y="640"/>
                  </a:cubicBezTo>
                  <a:cubicBezTo>
                    <a:pt x="679" y="640"/>
                    <a:pt x="679" y="640"/>
                    <a:pt x="679" y="640"/>
                  </a:cubicBezTo>
                  <a:cubicBezTo>
                    <a:pt x="789" y="640"/>
                    <a:pt x="879" y="550"/>
                    <a:pt x="879" y="439"/>
                  </a:cubicBezTo>
                  <a:cubicBezTo>
                    <a:pt x="879" y="403"/>
                    <a:pt x="869" y="369"/>
                    <a:pt x="852" y="3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274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26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5">
          <p15:clr>
            <a:srgbClr val="F26B43"/>
          </p15:clr>
        </p15:guide>
        <p15:guide id="2" pos="225">
          <p15:clr>
            <a:srgbClr val="F26B43"/>
          </p15:clr>
        </p15:guide>
        <p15:guide id="4" orient="horz" pos="3958">
          <p15:clr>
            <a:srgbClr val="F26B43"/>
          </p15:clr>
        </p15:guide>
        <p15:guide id="5" pos="7452">
          <p15:clr>
            <a:srgbClr val="F26B43"/>
          </p15:clr>
        </p15:guide>
        <p15:guide id="6" orient="horz" pos="2159">
          <p15:clr>
            <a:srgbClr val="A4A3A4"/>
          </p15:clr>
        </p15:guide>
        <p15:guide id="7" pos="704">
          <p15:clr>
            <a:srgbClr val="A4A3A4"/>
          </p15:clr>
        </p15:guide>
        <p15:guide id="8" orient="horz" pos="735">
          <p15:clr>
            <a:srgbClr val="A4A3A4"/>
          </p15:clr>
        </p15:guide>
        <p15:guide id="9" orient="horz" pos="1380">
          <p15:clr>
            <a:srgbClr val="A4A3A4"/>
          </p15:clr>
        </p15:guide>
        <p15:guide id="10" orient="horz" pos="870">
          <p15:clr>
            <a:srgbClr val="F26B43"/>
          </p15:clr>
        </p15:guide>
        <p15:guide id="11" orient="horz" pos="1514">
          <p15:clr>
            <a:srgbClr val="A4A3A4"/>
          </p15:clr>
        </p15:guide>
        <p15:guide id="12" orient="horz" pos="2024">
          <p15:clr>
            <a:srgbClr val="A4A3A4"/>
          </p15:clr>
        </p15:guide>
        <p15:guide id="13" orient="horz" pos="2669">
          <p15:clr>
            <a:srgbClr val="A4A3A4"/>
          </p15:clr>
        </p15:guide>
        <p15:guide id="14" orient="horz" pos="2804">
          <p15:clr>
            <a:srgbClr val="A4A3A4"/>
          </p15:clr>
        </p15:guide>
        <p15:guide id="15" orient="horz" pos="3314">
          <p15:clr>
            <a:srgbClr val="A4A3A4"/>
          </p15:clr>
        </p15:guide>
        <p15:guide id="16" orient="horz" pos="3447">
          <p15:clr>
            <a:srgbClr val="A4A3A4"/>
          </p15:clr>
        </p15:guide>
        <p15:guide id="17" pos="839">
          <p15:clr>
            <a:srgbClr val="A4A3A4"/>
          </p15:clr>
        </p15:guide>
        <p15:guide id="18" pos="1317">
          <p15:clr>
            <a:srgbClr val="A4A3A4"/>
          </p15:clr>
        </p15:guide>
        <p15:guide id="19" pos="1452">
          <p15:clr>
            <a:srgbClr val="A4A3A4"/>
          </p15:clr>
        </p15:guide>
        <p15:guide id="20" pos="1931">
          <p15:clr>
            <a:srgbClr val="A4A3A4"/>
          </p15:clr>
        </p15:guide>
        <p15:guide id="21" pos="2066">
          <p15:clr>
            <a:srgbClr val="A4A3A4"/>
          </p15:clr>
        </p15:guide>
        <p15:guide id="22" pos="2544">
          <p15:clr>
            <a:srgbClr val="A4A3A4"/>
          </p15:clr>
        </p15:guide>
        <p15:guide id="23" pos="2679">
          <p15:clr>
            <a:srgbClr val="A4A3A4"/>
          </p15:clr>
        </p15:guide>
        <p15:guide id="24" pos="3158">
          <p15:clr>
            <a:srgbClr val="A4A3A4"/>
          </p15:clr>
        </p15:guide>
        <p15:guide id="25" pos="3293">
          <p15:clr>
            <a:srgbClr val="A4A3A4"/>
          </p15:clr>
        </p15:guide>
        <p15:guide id="26" pos="3771">
          <p15:clr>
            <a:srgbClr val="A4A3A4"/>
          </p15:clr>
        </p15:guide>
        <p15:guide id="27" pos="3906">
          <p15:clr>
            <a:srgbClr val="A4A3A4"/>
          </p15:clr>
        </p15:guide>
        <p15:guide id="28" pos="4385">
          <p15:clr>
            <a:srgbClr val="A4A3A4"/>
          </p15:clr>
        </p15:guide>
        <p15:guide id="29" pos="4520">
          <p15:clr>
            <a:srgbClr val="A4A3A4"/>
          </p15:clr>
        </p15:guide>
        <p15:guide id="30" pos="4998">
          <p15:clr>
            <a:srgbClr val="A4A3A4"/>
          </p15:clr>
        </p15:guide>
        <p15:guide id="31" pos="5133">
          <p15:clr>
            <a:srgbClr val="A4A3A4"/>
          </p15:clr>
        </p15:guide>
        <p15:guide id="32" pos="5612">
          <p15:clr>
            <a:srgbClr val="A4A3A4"/>
          </p15:clr>
        </p15:guide>
        <p15:guide id="33" pos="5747">
          <p15:clr>
            <a:srgbClr val="A4A3A4"/>
          </p15:clr>
        </p15:guide>
        <p15:guide id="34" pos="6225">
          <p15:clr>
            <a:srgbClr val="A4A3A4"/>
          </p15:clr>
        </p15:guide>
        <p15:guide id="35" pos="6360">
          <p15:clr>
            <a:srgbClr val="A4A3A4"/>
          </p15:clr>
        </p15:guide>
        <p15:guide id="36" pos="6839">
          <p15:clr>
            <a:srgbClr val="A4A3A4"/>
          </p15:clr>
        </p15:guide>
        <p15:guide id="38" pos="6974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18007825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3" imgW="270" imgH="270" progId="TCLayout.ActiveDocument.1">
                  <p:embed/>
                </p:oleObj>
              </mc:Choice>
              <mc:Fallback>
                <p:oleObj name="Diapositiva think-cell" r:id="rId2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0ABC626-455B-41B0-A0E7-A5E156590607}" type="datetime1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31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302">
          <p15:clr>
            <a:srgbClr val="F26B43"/>
          </p15:clr>
        </p15:guide>
        <p15:guide id="4" orient="horz" pos="3952">
          <p15:clr>
            <a:srgbClr val="F26B43"/>
          </p15:clr>
        </p15:guide>
        <p15:guide id="5" pos="7378">
          <p15:clr>
            <a:srgbClr val="F26B43"/>
          </p15:clr>
        </p15:guide>
        <p15:guide id="10" orient="horz" pos="890">
          <p15:clr>
            <a:srgbClr val="F26B43"/>
          </p15:clr>
        </p15:guide>
        <p15:guide id="18" pos="1317">
          <p15:clr>
            <a:srgbClr val="A4A3A4"/>
          </p15:clr>
        </p15:guide>
        <p15:guide id="19" pos="1452">
          <p15:clr>
            <a:srgbClr val="A4A3A4"/>
          </p15:clr>
        </p15:guide>
        <p15:guide id="22" pos="2544">
          <p15:clr>
            <a:srgbClr val="A4A3A4"/>
          </p15:clr>
        </p15:guide>
        <p15:guide id="23" pos="2679">
          <p15:clr>
            <a:srgbClr val="A4A3A4"/>
          </p15:clr>
        </p15:guide>
        <p15:guide id="26" pos="3771">
          <p15:clr>
            <a:srgbClr val="A4A3A4"/>
          </p15:clr>
        </p15:guide>
        <p15:guide id="27" pos="3906">
          <p15:clr>
            <a:srgbClr val="A4A3A4"/>
          </p15:clr>
        </p15:guide>
        <p15:guide id="30" pos="4998">
          <p15:clr>
            <a:srgbClr val="A4A3A4"/>
          </p15:clr>
        </p15:guide>
        <p15:guide id="31" pos="5133">
          <p15:clr>
            <a:srgbClr val="A4A3A4"/>
          </p15:clr>
        </p15:guide>
        <p15:guide id="34" pos="6225">
          <p15:clr>
            <a:srgbClr val="A4A3A4"/>
          </p15:clr>
        </p15:guide>
        <p15:guide id="35" pos="636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5.xml"/><Relationship Id="rId5" Type="http://schemas.openxmlformats.org/officeDocument/2006/relationships/image" Target="../media/image21.png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6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emf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8.xml"/><Relationship Id="rId5" Type="http://schemas.openxmlformats.org/officeDocument/2006/relationships/image" Target="../media/image31.png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6" Type="http://schemas.openxmlformats.org/officeDocument/2006/relationships/image" Target="../media/image33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Relationship Id="rId5" Type="http://schemas.openxmlformats.org/officeDocument/2006/relationships/image" Target="../media/image37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58DFDC5-4E74-B7DF-0C36-CE66B553A5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6117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87" imgH="288" progId="TCLayout.ActiveDocument.1">
                  <p:embed/>
                </p:oleObj>
              </mc:Choice>
              <mc:Fallback>
                <p:oleObj name="Diapositiva think-cell" r:id="rId3" imgW="287" imgH="28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8DFDC5-4E74-B7DF-0C36-CE66B553A5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>
            <a:extLst>
              <a:ext uri="{FF2B5EF4-FFF2-40B4-BE49-F238E27FC236}">
                <a16:creationId xmlns:a16="http://schemas.microsoft.com/office/drawing/2014/main" id="{014EBB4E-14F2-B549-DACA-3F1B89485581}"/>
              </a:ext>
            </a:extLst>
          </p:cNvPr>
          <p:cNvSpPr/>
          <p:nvPr/>
        </p:nvSpPr>
        <p:spPr>
          <a:xfrm>
            <a:off x="0" y="-80685"/>
            <a:ext cx="12192000" cy="6273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23967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84" algn="l" defTabSz="1023967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967" algn="l" defTabSz="1023967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951" algn="l" defTabSz="1023967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934" algn="l" defTabSz="1023967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918" algn="l" defTabSz="1023967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901" algn="l" defTabSz="1023967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884" algn="l" defTabSz="1023967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868" algn="l" defTabSz="1023967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E2C7F-4F8A-4D25-9DD8-FEBA0A3051B9}"/>
              </a:ext>
            </a:extLst>
          </p:cNvPr>
          <p:cNvSpPr/>
          <p:nvPr/>
        </p:nvSpPr>
        <p:spPr>
          <a:xfrm>
            <a:off x="0" y="-80685"/>
            <a:ext cx="12192000" cy="3543300"/>
          </a:xfrm>
          <a:prstGeom prst="rect">
            <a:avLst/>
          </a:prstGeom>
          <a:gradFill>
            <a:gsLst>
              <a:gs pos="0">
                <a:schemeClr val="tx1">
                  <a:alpha val="42000"/>
                </a:schemeClr>
              </a:gs>
              <a:gs pos="91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F58484-5BC4-4866-93A0-0360B816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958509"/>
            <a:ext cx="3725022" cy="717880"/>
          </a:xfrm>
        </p:spPr>
        <p:txBody>
          <a:bodyPr vert="horz"/>
          <a:lstStyle/>
          <a:p>
            <a:pPr algn="l">
              <a:lnSpc>
                <a:spcPct val="100000"/>
              </a:lnSpc>
            </a:pPr>
            <a:r>
              <a:rPr lang="en-US" sz="2800" dirty="0"/>
              <a:t>Nilfisk </a:t>
            </a:r>
            <a:r>
              <a:rPr lang="en-US" sz="2800" dirty="0" err="1"/>
              <a:t>Dryft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b="0" dirty="0">
                <a:latin typeface="+mn-lt"/>
              </a:rPr>
              <a:t>Preliminary</a:t>
            </a:r>
            <a:r>
              <a:rPr lang="en-US" sz="2800" dirty="0"/>
              <a:t> </a:t>
            </a:r>
            <a:r>
              <a:rPr lang="en-US" sz="2000" b="0" dirty="0">
                <a:latin typeface="+mn-lt"/>
              </a:rPr>
              <a:t>sales presentation</a:t>
            </a:r>
            <a:endParaRPr lang="en-US" sz="28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2573B6-FB3D-DB19-AE31-7FE18EAD7E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95775" y="-2543528"/>
            <a:ext cx="9236560" cy="92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EA5EC7-C7B1-E431-5459-0D0E05A564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87" imgH="288" progId="TCLayout.ActiveDocument.1">
                  <p:embed/>
                </p:oleObj>
              </mc:Choice>
              <mc:Fallback>
                <p:oleObj name="Diapositiva think-cell" r:id="rId3" imgW="287" imgH="28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EA5EC7-C7B1-E431-5459-0D0E05A56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4EFD3E-6E1E-BAE4-D09A-1EE6B7F441B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920896" y="6375180"/>
            <a:ext cx="6491958" cy="461665"/>
          </a:xfrm>
        </p:spPr>
        <p:txBody>
          <a:bodyPr/>
          <a:lstStyle/>
          <a:p>
            <a:pPr algn="l"/>
            <a:r>
              <a:rPr lang="en-US"/>
              <a:t>COMPANY CONFIDENTIAL - Images are preliminary and may differ from final product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A421E-34FC-59E4-8045-5BBE4566664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A4D513-6499-D935-0B98-CCB19CE8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Nilfisk </a:t>
            </a:r>
            <a:r>
              <a:rPr lang="en-US" dirty="0" err="1"/>
              <a:t>Dryft</a:t>
            </a:r>
            <a:r>
              <a:rPr lang="en-US" dirty="0"/>
              <a:t> P/Ns</a:t>
            </a:r>
          </a:p>
        </p:txBody>
      </p:sp>
      <p:graphicFrame>
        <p:nvGraphicFramePr>
          <p:cNvPr id="4" name="Segnaposto contenuto 6">
            <a:extLst>
              <a:ext uri="{FF2B5EF4-FFF2-40B4-BE49-F238E27FC236}">
                <a16:creationId xmlns:a16="http://schemas.microsoft.com/office/drawing/2014/main" id="{992D7904-A67D-929A-F7F9-FAE6C5A3C21A}"/>
              </a:ext>
            </a:extLst>
          </p:cNvPr>
          <p:cNvGraphicFramePr>
            <a:graphicFrameLocks/>
          </p:cNvGraphicFramePr>
          <p:nvPr/>
        </p:nvGraphicFramePr>
        <p:xfrm>
          <a:off x="473089" y="1093054"/>
          <a:ext cx="11235101" cy="6537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126729">
                  <a:extLst>
                    <a:ext uri="{9D8B030D-6E8A-4147-A177-3AD203B41FA5}">
                      <a16:colId xmlns:a16="http://schemas.microsoft.com/office/drawing/2014/main" val="739157374"/>
                    </a:ext>
                  </a:extLst>
                </a:gridCol>
                <a:gridCol w="2527093">
                  <a:extLst>
                    <a:ext uri="{9D8B030D-6E8A-4147-A177-3AD203B41FA5}">
                      <a16:colId xmlns:a16="http://schemas.microsoft.com/office/drawing/2014/main" val="4023227998"/>
                    </a:ext>
                  </a:extLst>
                </a:gridCol>
                <a:gridCol w="2527093">
                  <a:extLst>
                    <a:ext uri="{9D8B030D-6E8A-4147-A177-3AD203B41FA5}">
                      <a16:colId xmlns:a16="http://schemas.microsoft.com/office/drawing/2014/main" val="1755002730"/>
                    </a:ext>
                  </a:extLst>
                </a:gridCol>
                <a:gridCol w="2527093">
                  <a:extLst>
                    <a:ext uri="{9D8B030D-6E8A-4147-A177-3AD203B41FA5}">
                      <a16:colId xmlns:a16="http://schemas.microsoft.com/office/drawing/2014/main" val="1105548255"/>
                    </a:ext>
                  </a:extLst>
                </a:gridCol>
                <a:gridCol w="2527093">
                  <a:extLst>
                    <a:ext uri="{9D8B030D-6E8A-4147-A177-3AD203B41FA5}">
                      <a16:colId xmlns:a16="http://schemas.microsoft.com/office/drawing/2014/main" val="1152019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P/Ns</a:t>
                      </a:r>
                    </a:p>
                  </a:txBody>
                  <a:tcPr marL="54000" marR="54000" marT="72000" marB="72000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Master Description</a:t>
                      </a:r>
                    </a:p>
                  </a:txBody>
                  <a:tcPr marL="54000" marR="54000" marT="72000" marB="72000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Models</a:t>
                      </a:r>
                    </a:p>
                  </a:txBody>
                  <a:tcPr marL="54000" marR="54000" marT="72000" marB="72000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L4</a:t>
                      </a:r>
                    </a:p>
                  </a:txBody>
                  <a:tcPr marL="54000" marR="54000" marT="72000" marB="72000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L5</a:t>
                      </a:r>
                    </a:p>
                  </a:txBody>
                  <a:tcPr marL="54000" marR="54000" marT="72000" marB="72000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939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58002001</a:t>
                      </a: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NILFISK DRYFT V1 UK</a:t>
                      </a: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UKI</a:t>
                      </a: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94720</a:t>
                      </a: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8206</a:t>
                      </a: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079997"/>
                  </a:ext>
                </a:extLst>
              </a:tr>
            </a:tbl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0DB3DE8F-865F-80E4-26ED-1863FF8535CB}"/>
              </a:ext>
            </a:extLst>
          </p:cNvPr>
          <p:cNvSpPr txBox="1">
            <a:spLocks/>
          </p:cNvSpPr>
          <p:nvPr/>
        </p:nvSpPr>
        <p:spPr>
          <a:xfrm>
            <a:off x="473089" y="210011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lnSpc>
                <a:spcPts val="31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Nilfisk</a:t>
            </a:r>
            <a:r>
              <a:rPr lang="en-US" dirty="0"/>
              <a:t> </a:t>
            </a:r>
            <a:r>
              <a:rPr lang="en-US" dirty="0" err="1"/>
              <a:t>Dryft</a:t>
            </a:r>
            <a:r>
              <a:rPr lang="en-US" dirty="0"/>
              <a:t> Accessories</a:t>
            </a:r>
          </a:p>
        </p:txBody>
      </p:sp>
      <p:graphicFrame>
        <p:nvGraphicFramePr>
          <p:cNvPr id="8" name="Segnaposto contenuto 6">
            <a:extLst>
              <a:ext uri="{FF2B5EF4-FFF2-40B4-BE49-F238E27FC236}">
                <a16:creationId xmlns:a16="http://schemas.microsoft.com/office/drawing/2014/main" id="{A7806861-8C68-94BB-C370-3A643BDDEF4A}"/>
              </a:ext>
            </a:extLst>
          </p:cNvPr>
          <p:cNvGraphicFramePr>
            <a:graphicFrameLocks/>
          </p:cNvGraphicFramePr>
          <p:nvPr/>
        </p:nvGraphicFramePr>
        <p:xfrm>
          <a:off x="473089" y="2716851"/>
          <a:ext cx="7376146" cy="34296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1699">
                  <a:extLst>
                    <a:ext uri="{9D8B030D-6E8A-4147-A177-3AD203B41FA5}">
                      <a16:colId xmlns:a16="http://schemas.microsoft.com/office/drawing/2014/main" val="739157374"/>
                    </a:ext>
                  </a:extLst>
                </a:gridCol>
                <a:gridCol w="2997298">
                  <a:extLst>
                    <a:ext uri="{9D8B030D-6E8A-4147-A177-3AD203B41FA5}">
                      <a16:colId xmlns:a16="http://schemas.microsoft.com/office/drawing/2014/main" val="4023227998"/>
                    </a:ext>
                  </a:extLst>
                </a:gridCol>
                <a:gridCol w="1317675">
                  <a:extLst>
                    <a:ext uri="{9D8B030D-6E8A-4147-A177-3AD203B41FA5}">
                      <a16:colId xmlns:a16="http://schemas.microsoft.com/office/drawing/2014/main" val="1755002730"/>
                    </a:ext>
                  </a:extLst>
                </a:gridCol>
                <a:gridCol w="416480">
                  <a:extLst>
                    <a:ext uri="{9D8B030D-6E8A-4147-A177-3AD203B41FA5}">
                      <a16:colId xmlns:a16="http://schemas.microsoft.com/office/drawing/2014/main" val="1105548255"/>
                    </a:ext>
                  </a:extLst>
                </a:gridCol>
                <a:gridCol w="1742994">
                  <a:extLst>
                    <a:ext uri="{9D8B030D-6E8A-4147-A177-3AD203B41FA5}">
                      <a16:colId xmlns:a16="http://schemas.microsoft.com/office/drawing/2014/main" val="3835655877"/>
                    </a:ext>
                  </a:extLst>
                </a:gridCol>
              </a:tblGrid>
              <a:tr h="432215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"/>
                        </a:rPr>
                        <a:t>P/Ns</a:t>
                      </a:r>
                    </a:p>
                  </a:txBody>
                  <a:tcPr marL="54000" marR="54000" marT="72000" marB="7200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"/>
                        </a:rPr>
                        <a:t>Description</a:t>
                      </a:r>
                    </a:p>
                  </a:txBody>
                  <a:tcPr marL="54000" marR="54000" marT="72000" marB="7200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+mn-cs"/>
                        </a:rPr>
                        <a:t>Accessory Group</a:t>
                      </a:r>
                      <a:endParaRPr lang="it-IT" sz="12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Bold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+mn-cs"/>
                        </a:rPr>
                        <a:t>Qty</a:t>
                      </a:r>
                      <a:endParaRPr lang="it-IT" sz="12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Bold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noProof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+mj-lt"/>
                        </a:rPr>
                        <a:t>Nilfisk </a:t>
                      </a:r>
                      <a:r>
                        <a:rPr lang="it-IT" sz="1200" b="0" i="0" u="none" strike="noStrike" kern="1200" cap="none" spc="0" normalizeH="0" baseline="0" noProof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+mj-lt"/>
                        </a:rPr>
                        <a:t>Dryft</a:t>
                      </a:r>
                      <a:r>
                        <a:rPr lang="it-IT" sz="1200" b="0" i="0" u="none" strike="noStrike" kern="1200" cap="none" spc="0" normalizeH="0" baseline="0" noProof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+mj-lt"/>
                        </a:rPr>
                        <a:t> V1 UK</a:t>
                      </a:r>
                      <a:endParaRPr lang="it-IT" sz="1200" b="0" i="0" u="none" strike="noStrike" kern="1200" cap="none" spc="0" normalizeH="0" baseline="0" noProof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+mj-lt"/>
                        <a:sym typeface="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noProof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+mj-lt"/>
                          <a:sym typeface=""/>
                        </a:rPr>
                        <a:t>58002001</a:t>
                      </a:r>
                      <a:endParaRPr lang="it-IT" sz="1200" b="0" i="0" u="none" strike="noStrike" kern="1200" cap="none" spc="0" normalizeH="0" baseline="0" noProof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3999" marR="53999" marT="72000" marB="72000" anchor="ctr">
                    <a:lnT w="12700">
                      <a:solidFill>
                        <a:schemeClr val="tx1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939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58002028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HOLDER PAD SIP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Pad holder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1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kern="1200" cap="none" spc="0" normalizeH="0" baseline="0">
                          <a:solidFill>
                            <a:schemeClr val="accent5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✔</a:t>
                      </a:r>
                      <a:endParaRPr lang="it-IT" sz="1600" b="1" i="0" u="none" strike="noStrike" kern="1200" cap="none" spc="0" normalizeH="0" baseline="0">
                        <a:solidFill>
                          <a:schemeClr val="accent5"/>
                        </a:solidFill>
                        <a:effectLst/>
                        <a:latin typeface="Roboto Black" panose="02000000000000000000" pitchFamily="2" charset="0"/>
                        <a:ea typeface="Roboto Black" panose="02000000000000000000" pitchFamily="2" charset="0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386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58002029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PAD CLEANING SINGLE SIP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Special </a:t>
                      </a:r>
                      <a:r>
                        <a:rPr lang="it-IT" sz="1200" b="0" i="0" u="none" strike="noStrike" kern="1200" cap="none" spc="0" normalizeH="0" baseline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pad</a:t>
                      </a:r>
                      <a:endParaRPr lang="it-IT" sz="1200" b="0" i="0" u="none" strike="noStrike" kern="1200" cap="none" spc="0" normalizeH="0" baseline="0" err="1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1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it-IT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8C18B"/>
                          </a:solidFill>
                          <a:effectLst/>
                          <a:uLnTx/>
                          <a:uFillTx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✔</a:t>
                      </a:r>
                      <a:endParaRPr lang="it-IT" sz="1200" b="1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Black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079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58002060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BLADE SQUEEGEE (LINATEX) KIT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Squeegee</a:t>
                      </a: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cap="none" spc="0" normalizeH="0" baseline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blade</a:t>
                      </a:r>
                      <a:endParaRPr lang="it-IT" sz="1200" b="0" i="0" u="none" strike="noStrike" kern="1200" cap="none" spc="0" normalizeH="0" baseline="0" err="1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1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4000" marR="54000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it-IT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8C18B"/>
                          </a:solidFill>
                          <a:effectLst/>
                          <a:uLnTx/>
                          <a:uFillTx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✔</a:t>
                      </a:r>
                      <a:endParaRPr lang="it-IT" sz="1200" b="1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Black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00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58002020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BATTERY LI-ION DRYFT 25.2V 5AH SIP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Battery</a:t>
                      </a:r>
                      <a:endParaRPr lang="it-IT" sz="1200" b="0" i="0" u="none" strike="noStrike" kern="1200" cap="none" spc="0" normalizeH="0" baseline="0" err="1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1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it-IT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8C18B"/>
                          </a:solidFill>
                          <a:effectLst/>
                          <a:uLnTx/>
                          <a:uFillTx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✔</a:t>
                      </a:r>
                      <a:endParaRPr lang="it-IT" sz="1200" b="1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Black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40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58002022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noProof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</a:rPr>
                        <a:t>BATTERY LI-ION DRYFT 25.2V 5AH US SIP</a:t>
                      </a:r>
                      <a:endParaRPr lang="it-IT"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noProof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</a:rPr>
                        <a:t>Battery</a:t>
                      </a:r>
                      <a:endParaRPr lang="it-IT" sz="1200" b="0" i="0" u="none" strike="noStrike" kern="1200" cap="none" spc="0" normalizeH="0" baseline="0" noProof="0" err="1">
                        <a:solidFill>
                          <a:srgbClr val="28313F"/>
                        </a:solidFill>
                        <a:effectLst/>
                        <a:latin typeface="Roboto Light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1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lack"/>
                          <a:ea typeface="+mn-ea"/>
                          <a:cs typeface="+mn-cs"/>
                        </a:rPr>
                        <a:t>-</a:t>
                      </a:r>
                      <a:endParaRPr lang="it-IT" sz="1200" b="1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Black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644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58002030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CHARGER LI-ION DRYFT 24V 5A UK KIT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Charger</a:t>
                      </a:r>
                      <a:endParaRPr lang="it-IT" sz="1200" b="0" i="0" u="none" strike="noStrike" kern="1200" cap="none" spc="0" normalizeH="0" baseline="0" err="1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1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it-IT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68C18B"/>
                          </a:solidFill>
                          <a:effectLst/>
                          <a:uLnTx/>
                          <a:uFillTx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✔</a:t>
                      </a:r>
                      <a:endParaRPr kumimoji="0" lang="it-IT" sz="1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68C18B"/>
                        </a:solidFill>
                        <a:effectLst/>
                        <a:uLnTx/>
                        <a:uFillTx/>
                        <a:latin typeface="Roboto Black" panose="02000000000000000000" pitchFamily="2" charset="0"/>
                        <a:ea typeface="Roboto Black" panose="02000000000000000000" pitchFamily="2" charset="0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33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58002031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noProof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</a:rPr>
                        <a:t>CHARGER LI-ION DRYFT 24V 5A EU KIT</a:t>
                      </a:r>
                      <a:endParaRPr lang="it-IT"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noProof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</a:rPr>
                        <a:t>Charger</a:t>
                      </a:r>
                      <a:endParaRPr lang="it-IT" err="1"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1</a:t>
                      </a:r>
                      <a:endParaRPr lang="it-IT" sz="1200" b="0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lack"/>
                          <a:ea typeface="+mn-ea"/>
                          <a:cs typeface="+mn-cs"/>
                        </a:rPr>
                        <a:t>-</a:t>
                      </a:r>
                      <a:endParaRPr lang="it-IT" sz="1200" b="1" i="0" u="none" strike="noStrike" kern="1200" cap="none" spc="0" normalizeH="0" baseline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Black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511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58002033</a:t>
                      </a:r>
                      <a:endParaRPr lang="it-IT" sz="12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>
                      <a:solidFill>
                        <a:schemeClr val="bg2">
                          <a:lumMod val="100000"/>
                        </a:schemeClr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noProof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</a:rPr>
                        <a:t>CHARGER LI-ION DRYFT 24V 5A US KIT</a:t>
                      </a:r>
                      <a:endParaRPr lang="it-IT"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>
                      <a:solidFill>
                        <a:schemeClr val="bg2">
                          <a:lumMod val="10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noProof="0" err="1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</a:rPr>
                        <a:t>Charger</a:t>
                      </a:r>
                      <a:endParaRPr lang="it-IT" err="1"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>
                      <a:solidFill>
                        <a:schemeClr val="bg2">
                          <a:lumMod val="10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/>
                          <a:ea typeface="+mn-ea"/>
                          <a:cs typeface="+mn-cs"/>
                        </a:rPr>
                        <a:t>1</a:t>
                      </a:r>
                      <a:endParaRPr lang="it-IT" sz="12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>
                      <a:solidFill>
                        <a:schemeClr val="bg2">
                          <a:lumMod val="100000"/>
                        </a:schemeClr>
                      </a:solidFill>
                    </a:lnT>
                    <a:lnB w="12700">
                      <a:solidFill>
                        <a:schemeClr val="bg2">
                          <a:lumMod val="10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102396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lack"/>
                          <a:ea typeface="+mn-ea"/>
                          <a:cs typeface="+mn-cs"/>
                        </a:rPr>
                        <a:t>-</a:t>
                      </a:r>
                      <a:endParaRPr lang="it-IT" sz="1200" b="1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Black"/>
                        <a:ea typeface="+mn-ea"/>
                        <a:cs typeface="+mn-cs"/>
                        <a:sym typeface=""/>
                      </a:endParaRPr>
                    </a:p>
                  </a:txBody>
                  <a:tcPr marL="53999" marR="53999" marT="72000" marB="72000" anchor="b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10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58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1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4BECE291-7003-8008-295B-6B2ADC597B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87" imgH="288" progId="TCLayout.ActiveDocument.1">
                  <p:embed/>
                </p:oleObj>
              </mc:Choice>
              <mc:Fallback>
                <p:oleObj name="Diapositiva think-cell" r:id="rId3" imgW="287" imgH="28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ECE291-7003-8008-295B-6B2ADC597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A55F8F-A84D-A87D-0665-01EBFA66908A}"/>
              </a:ext>
            </a:extLst>
          </p:cNvPr>
          <p:cNvSpPr txBox="1"/>
          <p:nvPr/>
        </p:nvSpPr>
        <p:spPr>
          <a:xfrm>
            <a:off x="475521" y="5237825"/>
            <a:ext cx="5507038" cy="1045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60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BE7E09D-9282-BDDF-6D69-228F65299D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Nilfisk </a:t>
            </a:r>
            <a:r>
              <a:rPr lang="en-US" dirty="0" err="1"/>
              <a:t>Dryft</a:t>
            </a:r>
            <a:r>
              <a:rPr lang="en-US" dirty="0"/>
              <a:t> is a revolutionary breakthrough in floor cleaning technology.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its patented ultra low-profile head shape and groundbreaking 4.200rpm scrubbing technology, it cleans tricky areas faster, with little physical effort.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Nilfisk </a:t>
            </a:r>
            <a:r>
              <a:rPr lang="en-US" dirty="0" err="1"/>
              <a:t>Dryft</a:t>
            </a:r>
            <a:r>
              <a:rPr lang="en-US" baseline="30000" dirty="0"/>
              <a:t>  </a:t>
            </a:r>
            <a:r>
              <a:rPr lang="en-US" dirty="0"/>
              <a:t>is a new solution to expand your portfolio and create new revenues streams for your business.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>
              <a:ea typeface="Roboto Light"/>
              <a:cs typeface="Roboto Ligh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4BA0C8-2B88-3ECF-AD9F-8F33C071956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20896" y="6375180"/>
            <a:ext cx="6447570" cy="461665"/>
          </a:xfrm>
        </p:spPr>
        <p:txBody>
          <a:bodyPr/>
          <a:lstStyle/>
          <a:p>
            <a:pPr algn="l"/>
            <a:r>
              <a:rPr lang="en-US"/>
              <a:t>COMPANY CONFIDENTIAL - Images are preliminary and may differ from final product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CD1D9E-61DF-C6D8-D09A-2E9E3BAF8D5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7511F4D-091A-D5EA-3481-512E07AE8B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 superior, more hygienic way to clean small spaces.</a:t>
            </a:r>
            <a:endParaRPr lang="en-GB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B8C5DED-08B7-C2AE-3585-5619CDE0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Nilfisk </a:t>
            </a:r>
            <a:r>
              <a:rPr lang="en-GB" dirty="0" err="1"/>
              <a:t>Dryft</a:t>
            </a:r>
            <a:endParaRPr lang="it-IT" baseline="30000" dirty="0" err="1">
              <a:ea typeface="Roboto Bold"/>
              <a:cs typeface="Roboto Bold"/>
            </a:endParaRPr>
          </a:p>
        </p:txBody>
      </p:sp>
      <p:pic>
        <p:nvPicPr>
          <p:cNvPr id="13" name="Picture Placeholder 12" descr="A vacuum cleaner on the floor&#10;&#10;Description automatically generated">
            <a:extLst>
              <a:ext uri="{FF2B5EF4-FFF2-40B4-BE49-F238E27FC236}">
                <a16:creationId xmlns:a16="http://schemas.microsoft.com/office/drawing/2014/main" id="{F7D11154-AB0D-7CDB-E377-6C4E83B802B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09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59D25CE-0F38-997C-A04E-01A3567652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47" imgH="348" progId="TCLayout.ActiveDocument.1">
                  <p:embed/>
                </p:oleObj>
              </mc:Choice>
              <mc:Fallback>
                <p:oleObj name="Diapositiva think-cell" r:id="rId4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9D25CE-0F38-997C-A04E-01A356765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87ABF7-5748-CA5D-28D4-BE5D166A73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8745" y="1457818"/>
            <a:ext cx="10256352" cy="486376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US" sz="1600" dirty="0"/>
              <a:t>The Nilfisk </a:t>
            </a:r>
            <a:r>
              <a:rPr lang="en-US" sz="1600" dirty="0" err="1"/>
              <a:t>Dryft</a:t>
            </a:r>
            <a:r>
              <a:rPr lang="en-US" sz="1600" dirty="0"/>
              <a:t> </a:t>
            </a:r>
            <a:r>
              <a:rPr lang="en-US" sz="1600" u="sng" dirty="0" err="1"/>
              <a:t>revolutionise</a:t>
            </a:r>
            <a:r>
              <a:rPr lang="en-DK" sz="1600" u="sng" dirty="0"/>
              <a:t>s</a:t>
            </a:r>
            <a:r>
              <a:rPr lang="en-US" sz="1600" u="sng" dirty="0"/>
              <a:t> the way the world cleans</a:t>
            </a:r>
            <a:r>
              <a:rPr lang="en-DK" sz="1600" u="sng" dirty="0"/>
              <a:t> small spaces</a:t>
            </a:r>
            <a:r>
              <a:rPr lang="en-US" sz="1600" u="sng" dirty="0"/>
              <a:t>. </a:t>
            </a:r>
            <a:r>
              <a:rPr lang="en-US" sz="1600" dirty="0"/>
              <a:t>It is a </a:t>
            </a:r>
            <a:r>
              <a:rPr lang="en-DK" sz="1600" u="sng" dirty="0"/>
              <a:t>micro </a:t>
            </a:r>
            <a:r>
              <a:rPr lang="en-US" sz="1600" u="sng" dirty="0"/>
              <a:t>scrubber dryer </a:t>
            </a:r>
            <a:r>
              <a:rPr lang="en-US" sz="1600" dirty="0"/>
              <a:t>that </a:t>
            </a:r>
            <a:r>
              <a:rPr lang="en-US" sz="1600" u="sng" dirty="0"/>
              <a:t>cleans </a:t>
            </a:r>
            <a:r>
              <a:rPr lang="en-DK" sz="1600" u="sng" dirty="0"/>
              <a:t>the hardest to reach areas</a:t>
            </a:r>
            <a:r>
              <a:rPr lang="en-US" sz="1600" dirty="0"/>
              <a:t>, </a:t>
            </a:r>
            <a:r>
              <a:rPr lang="en-GB" sz="1600" dirty="0"/>
              <a:t>providing </a:t>
            </a:r>
            <a:r>
              <a:rPr lang="en-DK" sz="1600" u="sng" dirty="0"/>
              <a:t>both </a:t>
            </a:r>
            <a:r>
              <a:rPr lang="en-GB" sz="1600" u="sng" dirty="0"/>
              <a:t>larger companies</a:t>
            </a:r>
            <a:r>
              <a:rPr lang="en-DK" sz="1600" u="sng" dirty="0"/>
              <a:t> and small businesses </a:t>
            </a:r>
            <a:r>
              <a:rPr lang="en-GB" sz="1600" dirty="0"/>
              <a:t>with a </a:t>
            </a:r>
            <a:r>
              <a:rPr lang="en-GB" sz="1600" u="sng" dirty="0"/>
              <a:t>more hygienic and more effective </a:t>
            </a:r>
            <a:r>
              <a:rPr lang="en-GB" sz="1600" dirty="0"/>
              <a:t>alternative to a mop</a:t>
            </a:r>
            <a:r>
              <a:rPr lang="en-DK" sz="1600" dirty="0"/>
              <a:t> and bucket</a:t>
            </a:r>
            <a:r>
              <a:rPr lang="en-GB" sz="1600" dirty="0"/>
              <a:t>. </a:t>
            </a:r>
            <a:endParaRPr lang="en-GB" sz="20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DK" sz="2400" b="1" dirty="0"/>
          </a:p>
          <a:p>
            <a:pPr marL="0" indent="0">
              <a:buNone/>
            </a:pPr>
            <a:endParaRPr lang="en-DK" sz="2400" b="1" dirty="0"/>
          </a:p>
          <a:p>
            <a:pPr marL="0" indent="0">
              <a:buNone/>
            </a:pPr>
            <a:endParaRPr lang="en-GB" sz="1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8D74B-FB66-2087-CBC8-0CAF652BBC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1EB4E-A31E-E2D3-F907-164C5CA8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Value </a:t>
            </a:r>
            <a:r>
              <a:rPr lang="it-IT" err="1"/>
              <a:t>proposition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6F6FA-4782-97DB-97E6-3E0A77EAEB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27D3-2522-5E50-2CD5-F78EBFA102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20C83CB-1EB7-64DB-A94D-A09F1956DFAB}"/>
              </a:ext>
            </a:extLst>
          </p:cNvPr>
          <p:cNvSpPr txBox="1">
            <a:spLocks/>
          </p:cNvSpPr>
          <p:nvPr/>
        </p:nvSpPr>
        <p:spPr>
          <a:xfrm>
            <a:off x="8561222" y="4517264"/>
            <a:ext cx="2703875" cy="9939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600" dirty="0">
                <a:solidFill>
                  <a:schemeClr val="accent3"/>
                </a:solidFill>
                <a:latin typeface="+mj-lt"/>
              </a:rPr>
              <a:t>Hygiene</a:t>
            </a:r>
          </a:p>
          <a:p>
            <a:pPr marL="0" indent="0">
              <a:buNone/>
            </a:pPr>
            <a:r>
              <a:rPr lang="it-IT" sz="1200" dirty="0" err="1"/>
              <a:t>Primary</a:t>
            </a:r>
            <a:r>
              <a:rPr lang="it-IT" sz="1200" dirty="0"/>
              <a:t> </a:t>
            </a:r>
            <a:r>
              <a:rPr lang="it-IT" sz="1200" dirty="0" err="1"/>
              <a:t>value</a:t>
            </a:r>
            <a:r>
              <a:rPr lang="it-IT" sz="1200" dirty="0"/>
              <a:t>: </a:t>
            </a:r>
            <a:r>
              <a:rPr lang="it-IT" sz="1200" dirty="0" err="1"/>
              <a:t>Dryft</a:t>
            </a:r>
            <a:r>
              <a:rPr lang="it-IT" sz="1200" dirty="0"/>
              <a:t> </a:t>
            </a:r>
            <a:r>
              <a:rPr lang="it-IT" sz="1200" dirty="0" err="1"/>
              <a:t>is</a:t>
            </a:r>
            <a:r>
              <a:rPr lang="it-IT" sz="1200" dirty="0"/>
              <a:t> more </a:t>
            </a:r>
            <a:r>
              <a:rPr lang="it-IT" sz="1200" dirty="0" err="1"/>
              <a:t>hygienic</a:t>
            </a:r>
            <a:r>
              <a:rPr lang="it-IT" sz="1200" dirty="0"/>
              <a:t> and more </a:t>
            </a:r>
            <a:r>
              <a:rPr lang="it-IT" sz="1200" dirty="0" err="1"/>
              <a:t>effective</a:t>
            </a:r>
            <a:r>
              <a:rPr lang="it-IT" sz="1200" dirty="0"/>
              <a:t> </a:t>
            </a:r>
            <a:r>
              <a:rPr lang="it-IT" sz="1200" dirty="0" err="1"/>
              <a:t>than</a:t>
            </a:r>
            <a:r>
              <a:rPr lang="it-IT" sz="1200" dirty="0"/>
              <a:t> </a:t>
            </a:r>
            <a:r>
              <a:rPr lang="it-IT" sz="1200" dirty="0" err="1"/>
              <a:t>mop</a:t>
            </a:r>
            <a:endParaRPr lang="it-IT" sz="1200" dirty="0"/>
          </a:p>
          <a:p>
            <a:pPr marL="0" indent="0">
              <a:buNone/>
            </a:pPr>
            <a:r>
              <a:rPr lang="it-IT" sz="1200" dirty="0" err="1"/>
              <a:t>Differentiation</a:t>
            </a:r>
            <a:r>
              <a:rPr lang="it-IT" sz="1200" dirty="0"/>
              <a:t> </a:t>
            </a:r>
            <a:r>
              <a:rPr lang="it-IT" sz="1200" dirty="0" err="1"/>
              <a:t>against</a:t>
            </a:r>
            <a:r>
              <a:rPr lang="it-IT" sz="1200" dirty="0"/>
              <a:t> </a:t>
            </a:r>
            <a:r>
              <a:rPr lang="it-IT" sz="1200" dirty="0" err="1"/>
              <a:t>mop&amp;bucket</a:t>
            </a:r>
            <a:endParaRPr lang="en-US" sz="1200" dirty="0"/>
          </a:p>
          <a:p>
            <a:pPr marL="0" indent="0">
              <a:buNone/>
            </a:pPr>
            <a:endParaRPr lang="en-US" sz="160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9D51B13-608C-9962-6D83-7A046189E453}"/>
              </a:ext>
            </a:extLst>
          </p:cNvPr>
          <p:cNvSpPr txBox="1">
            <a:spLocks/>
          </p:cNvSpPr>
          <p:nvPr/>
        </p:nvSpPr>
        <p:spPr>
          <a:xfrm>
            <a:off x="4340617" y="4519092"/>
            <a:ext cx="3263522" cy="9939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solidFill>
                  <a:schemeClr val="accent3"/>
                </a:solidFill>
                <a:latin typeface="+mj-lt"/>
              </a:rPr>
              <a:t>Both</a:t>
            </a:r>
            <a:r>
              <a:rPr lang="it-IT" sz="1600" dirty="0">
                <a:solidFill>
                  <a:schemeClr val="accent3"/>
                </a:solidFill>
                <a:latin typeface="+mj-lt"/>
              </a:rPr>
              <a:t> large and small business</a:t>
            </a:r>
          </a:p>
          <a:p>
            <a:pPr marL="0" indent="0">
              <a:buNone/>
            </a:pPr>
            <a:r>
              <a:rPr lang="it-IT" sz="1200" dirty="0"/>
              <a:t>For large companies </a:t>
            </a:r>
            <a:r>
              <a:rPr lang="it-IT" sz="1200" dirty="0" err="1"/>
              <a:t>we</a:t>
            </a:r>
            <a:r>
              <a:rPr lang="it-IT" sz="1200" dirty="0"/>
              <a:t> can </a:t>
            </a:r>
            <a:r>
              <a:rPr lang="it-IT" sz="1200" dirty="0" err="1"/>
              <a:t>provide</a:t>
            </a:r>
            <a:r>
              <a:rPr lang="it-IT" sz="1200" dirty="0"/>
              <a:t> </a:t>
            </a:r>
            <a:r>
              <a:rPr lang="it-IT" sz="1200" dirty="0" err="1"/>
              <a:t>Dryft</a:t>
            </a:r>
            <a:r>
              <a:rPr lang="it-IT" sz="1200" baseline="30000" dirty="0"/>
              <a:t> </a:t>
            </a:r>
            <a:r>
              <a:rPr lang="it-IT" sz="1200" dirty="0" err="1"/>
              <a:t>as</a:t>
            </a:r>
            <a:r>
              <a:rPr lang="it-IT" sz="1200" dirty="0"/>
              <a:t> a </a:t>
            </a:r>
            <a:r>
              <a:rPr lang="it-IT" sz="1200" dirty="0" err="1"/>
              <a:t>complement</a:t>
            </a:r>
            <a:r>
              <a:rPr lang="it-IT" sz="1200" dirty="0"/>
              <a:t> to </a:t>
            </a:r>
            <a:r>
              <a:rPr lang="it-IT" sz="1200" dirty="0" err="1"/>
              <a:t>their</a:t>
            </a:r>
            <a:r>
              <a:rPr lang="it-IT" sz="1200" dirty="0"/>
              <a:t> fleet </a:t>
            </a:r>
            <a:r>
              <a:rPr lang="it-IT" sz="1200" dirty="0" err="1"/>
              <a:t>together</a:t>
            </a:r>
            <a:r>
              <a:rPr lang="it-IT" sz="1200" dirty="0"/>
              <a:t> with </a:t>
            </a:r>
            <a:r>
              <a:rPr lang="it-IT" sz="1200" dirty="0" err="1"/>
              <a:t>other</a:t>
            </a:r>
            <a:r>
              <a:rPr lang="it-IT" sz="1200" dirty="0"/>
              <a:t> machines. </a:t>
            </a:r>
            <a:r>
              <a:rPr lang="it-IT" sz="1200" dirty="0" err="1"/>
              <a:t>We</a:t>
            </a:r>
            <a:r>
              <a:rPr lang="it-IT" sz="1200" dirty="0"/>
              <a:t> </a:t>
            </a:r>
            <a:r>
              <a:rPr lang="it-IT" sz="1200" dirty="0" err="1"/>
              <a:t>enter</a:t>
            </a:r>
            <a:r>
              <a:rPr lang="it-IT" sz="1200" dirty="0"/>
              <a:t> a new </a:t>
            </a:r>
            <a:r>
              <a:rPr lang="it-IT" sz="1200" dirty="0" err="1"/>
              <a:t>segment</a:t>
            </a:r>
            <a:r>
              <a:rPr lang="it-IT" sz="1200" dirty="0"/>
              <a:t> </a:t>
            </a:r>
            <a:r>
              <a:rPr lang="it-IT" sz="1200" dirty="0" err="1"/>
              <a:t>when</a:t>
            </a:r>
            <a:r>
              <a:rPr lang="it-IT" sz="1200" dirty="0"/>
              <a:t> </a:t>
            </a:r>
            <a:r>
              <a:rPr lang="it-IT" sz="1200" dirty="0" err="1"/>
              <a:t>mentioning</a:t>
            </a:r>
            <a:r>
              <a:rPr lang="it-IT" sz="1200" dirty="0"/>
              <a:t> small businesses</a:t>
            </a:r>
            <a:endParaRPr lang="it-IT" sz="1200" dirty="0">
              <a:ea typeface="Roboto Light"/>
              <a:cs typeface="Roboto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>
              <a:solidFill>
                <a:schemeClr val="accent3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 </a:t>
            </a:r>
            <a:endParaRPr lang="en-GB" sz="1200" dirty="0">
              <a:ea typeface="Roboto Light"/>
              <a:cs typeface="Roboto Light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DD6647C-295D-A95C-24AE-A1F23815B5CA}"/>
              </a:ext>
            </a:extLst>
          </p:cNvPr>
          <p:cNvSpPr txBox="1">
            <a:spLocks/>
          </p:cNvSpPr>
          <p:nvPr/>
        </p:nvSpPr>
        <p:spPr>
          <a:xfrm>
            <a:off x="2528953" y="1792851"/>
            <a:ext cx="1134893" cy="347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>
                <a:solidFill>
                  <a:schemeClr val="accent3"/>
                </a:solidFill>
                <a:latin typeface="+mj-lt"/>
              </a:rPr>
              <a:t>Innovation</a:t>
            </a:r>
          </a:p>
        </p:txBody>
      </p:sp>
      <p:cxnSp>
        <p:nvCxnSpPr>
          <p:cNvPr id="14" name="Lige forbindelse 14">
            <a:extLst>
              <a:ext uri="{FF2B5EF4-FFF2-40B4-BE49-F238E27FC236}">
                <a16:creationId xmlns:a16="http://schemas.microsoft.com/office/drawing/2014/main" id="{8AF791CD-CE8B-D842-BD0B-7A1950607293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096400" y="2140356"/>
            <a:ext cx="0" cy="103104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14">
            <a:extLst>
              <a:ext uri="{FF2B5EF4-FFF2-40B4-BE49-F238E27FC236}">
                <a16:creationId xmlns:a16="http://schemas.microsoft.com/office/drawing/2014/main" id="{354B8854-6459-2BD6-FAF4-947032491C8C}"/>
              </a:ext>
            </a:extLst>
          </p:cNvPr>
          <p:cNvCxnSpPr>
            <a:cxnSpLocks/>
          </p:cNvCxnSpPr>
          <p:nvPr/>
        </p:nvCxnSpPr>
        <p:spPr>
          <a:xfrm>
            <a:off x="8856903" y="3590084"/>
            <a:ext cx="0" cy="87271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4">
            <a:extLst>
              <a:ext uri="{FF2B5EF4-FFF2-40B4-BE49-F238E27FC236}">
                <a16:creationId xmlns:a16="http://schemas.microsoft.com/office/drawing/2014/main" id="{1EB32895-4967-4348-A666-376C54A631D1}"/>
              </a:ext>
            </a:extLst>
          </p:cNvPr>
          <p:cNvCxnSpPr>
            <a:cxnSpLocks/>
          </p:cNvCxnSpPr>
          <p:nvPr/>
        </p:nvCxnSpPr>
        <p:spPr>
          <a:xfrm>
            <a:off x="1926704" y="3590084"/>
            <a:ext cx="0" cy="92718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14">
            <a:extLst>
              <a:ext uri="{FF2B5EF4-FFF2-40B4-BE49-F238E27FC236}">
                <a16:creationId xmlns:a16="http://schemas.microsoft.com/office/drawing/2014/main" id="{B7DEF78B-BB2C-288B-7502-1C9900C9894A}"/>
              </a:ext>
            </a:extLst>
          </p:cNvPr>
          <p:cNvCxnSpPr>
            <a:cxnSpLocks/>
          </p:cNvCxnSpPr>
          <p:nvPr/>
        </p:nvCxnSpPr>
        <p:spPr>
          <a:xfrm>
            <a:off x="5964062" y="2280330"/>
            <a:ext cx="0" cy="941184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93E0025-454C-88AB-601F-8547788FC480}"/>
              </a:ext>
            </a:extLst>
          </p:cNvPr>
          <p:cNvSpPr txBox="1">
            <a:spLocks/>
          </p:cNvSpPr>
          <p:nvPr/>
        </p:nvSpPr>
        <p:spPr>
          <a:xfrm>
            <a:off x="5017257" y="1792851"/>
            <a:ext cx="1893609" cy="5463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solidFill>
                  <a:schemeClr val="accent3"/>
                </a:solidFill>
                <a:latin typeface="+mj-lt"/>
              </a:rPr>
              <a:t>Clean small spaces</a:t>
            </a:r>
          </a:p>
          <a:p>
            <a:pPr marL="0" indent="0">
              <a:buNone/>
            </a:pPr>
            <a:r>
              <a:rPr lang="en-GB" sz="1200"/>
              <a:t>Focus on key application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32A85623-F535-E5CB-0FD5-468232B64D38}"/>
              </a:ext>
            </a:extLst>
          </p:cNvPr>
          <p:cNvCxnSpPr>
            <a:cxnSpLocks/>
          </p:cNvCxnSpPr>
          <p:nvPr/>
        </p:nvCxnSpPr>
        <p:spPr>
          <a:xfrm>
            <a:off x="5972378" y="3590084"/>
            <a:ext cx="0" cy="92718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50AAED0-C9CD-FC89-3A1B-C98E861ED42E}"/>
              </a:ext>
            </a:extLst>
          </p:cNvPr>
          <p:cNvSpPr txBox="1">
            <a:spLocks/>
          </p:cNvSpPr>
          <p:nvPr/>
        </p:nvSpPr>
        <p:spPr>
          <a:xfrm>
            <a:off x="920896" y="4481752"/>
            <a:ext cx="2610018" cy="9939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>
                <a:solidFill>
                  <a:schemeClr val="accent3"/>
                </a:solidFill>
                <a:latin typeface="+mj-lt"/>
              </a:rPr>
              <a:t>Hard-to-</a:t>
            </a:r>
            <a:r>
              <a:rPr lang="it-IT" sz="1600" err="1">
                <a:solidFill>
                  <a:schemeClr val="accent3"/>
                </a:solidFill>
                <a:latin typeface="+mj-lt"/>
              </a:rPr>
              <a:t>reach</a:t>
            </a:r>
            <a:r>
              <a:rPr lang="it-IT" sz="1600">
                <a:solidFill>
                  <a:schemeClr val="accent3"/>
                </a:solidFill>
                <a:latin typeface="+mj-lt"/>
              </a:rPr>
              <a:t> </a:t>
            </a:r>
            <a:r>
              <a:rPr lang="it-IT" sz="1600" err="1">
                <a:solidFill>
                  <a:schemeClr val="accent3"/>
                </a:solidFill>
                <a:latin typeface="+mj-lt"/>
              </a:rPr>
              <a:t>areas</a:t>
            </a:r>
            <a:endParaRPr lang="en-DK" sz="1600">
              <a:solidFill>
                <a:schemeClr val="accent3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/>
              <a:t>Focus on differentiator against I-Mop</a:t>
            </a:r>
          </a:p>
        </p:txBody>
      </p:sp>
      <p:cxnSp>
        <p:nvCxnSpPr>
          <p:cNvPr id="23" name="Lige forbindelse 14">
            <a:extLst>
              <a:ext uri="{FF2B5EF4-FFF2-40B4-BE49-F238E27FC236}">
                <a16:creationId xmlns:a16="http://schemas.microsoft.com/office/drawing/2014/main" id="{1F7D81B2-341D-74C0-8C79-64AE3BBF1CCD}"/>
              </a:ext>
            </a:extLst>
          </p:cNvPr>
          <p:cNvCxnSpPr>
            <a:cxnSpLocks/>
          </p:cNvCxnSpPr>
          <p:nvPr/>
        </p:nvCxnSpPr>
        <p:spPr>
          <a:xfrm>
            <a:off x="8836491" y="2501149"/>
            <a:ext cx="0" cy="670255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3CDFD189-DD64-D602-F8A5-C132B97A4B74}"/>
              </a:ext>
            </a:extLst>
          </p:cNvPr>
          <p:cNvSpPr txBox="1">
            <a:spLocks/>
          </p:cNvSpPr>
          <p:nvPr/>
        </p:nvSpPr>
        <p:spPr>
          <a:xfrm>
            <a:off x="8264277" y="1792851"/>
            <a:ext cx="3790671" cy="9939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>
                <a:solidFill>
                  <a:schemeClr val="accent3"/>
                </a:solidFill>
                <a:latin typeface="+mj-lt"/>
              </a:rPr>
              <a:t>Micro scrubber-</a:t>
            </a:r>
            <a:r>
              <a:rPr lang="it-IT" sz="1600" err="1">
                <a:solidFill>
                  <a:schemeClr val="accent3"/>
                </a:solidFill>
                <a:latin typeface="+mj-lt"/>
              </a:rPr>
              <a:t>dryer</a:t>
            </a:r>
            <a:endParaRPr lang="en-DK" sz="1600">
              <a:solidFill>
                <a:schemeClr val="accent3"/>
              </a:solidFill>
              <a:latin typeface="+mj-lt"/>
            </a:endParaRPr>
          </a:p>
          <a:p>
            <a:pPr marL="0" indent="0">
              <a:buNone/>
            </a:pPr>
            <a:r>
              <a:rPr lang="it-IT" sz="1200"/>
              <a:t>Definition of </a:t>
            </a:r>
            <a:r>
              <a:rPr lang="it-IT" sz="1200" err="1"/>
              <a:t>what</a:t>
            </a:r>
            <a:r>
              <a:rPr lang="it-IT" sz="1200"/>
              <a:t> the machine </a:t>
            </a:r>
            <a:r>
              <a:rPr lang="it-IT" sz="1200" err="1"/>
              <a:t>is</a:t>
            </a:r>
            <a:r>
              <a:rPr lang="it-IT" sz="1200"/>
              <a:t>: a new </a:t>
            </a:r>
            <a:r>
              <a:rPr lang="it-IT" sz="1200" err="1"/>
              <a:t>category</a:t>
            </a:r>
            <a:r>
              <a:rPr lang="it-IT" sz="1200"/>
              <a:t> in Nilfisk portfolio</a:t>
            </a:r>
            <a:endParaRPr lang="en-US" sz="1200"/>
          </a:p>
          <a:p>
            <a:pPr marL="0" indent="0">
              <a:buNone/>
            </a:pPr>
            <a:endParaRPr lang="en-US" sz="160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56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0" grpId="0"/>
      <p:bldP spid="1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655CE808-AFBC-ECA2-C2A7-DB6BD1F8420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505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5CE808-AFBC-ECA2-C2A7-DB6BD1F842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7588D58A-A5F7-779E-2C03-D204111705DA}"/>
              </a:ext>
            </a:extLst>
          </p:cNvPr>
          <p:cNvGrpSpPr/>
          <p:nvPr/>
        </p:nvGrpSpPr>
        <p:grpSpPr>
          <a:xfrm>
            <a:off x="3327549" y="1425289"/>
            <a:ext cx="2696111" cy="2251643"/>
            <a:chOff x="3327549" y="795557"/>
            <a:chExt cx="2696111" cy="2251643"/>
          </a:xfrm>
        </p:grpSpPr>
        <p:sp>
          <p:nvSpPr>
            <p:cNvPr id="27" name="Content Placeholder 1">
              <a:extLst>
                <a:ext uri="{FF2B5EF4-FFF2-40B4-BE49-F238E27FC236}">
                  <a16:creationId xmlns:a16="http://schemas.microsoft.com/office/drawing/2014/main" id="{247FA25F-A3E2-3E14-F288-E89CA50E332C}"/>
                </a:ext>
              </a:extLst>
            </p:cNvPr>
            <p:cNvSpPr txBox="1">
              <a:spLocks/>
            </p:cNvSpPr>
            <p:nvPr/>
          </p:nvSpPr>
          <p:spPr>
            <a:xfrm>
              <a:off x="3327550" y="795559"/>
              <a:ext cx="2696110" cy="2251641"/>
            </a:xfrm>
            <a:prstGeom prst="rect">
              <a:avLst/>
            </a:prstGeom>
            <a:solidFill>
              <a:schemeClr val="bg1"/>
            </a:solidFill>
            <a:effectLst>
              <a:outerShdw blurRad="139700" sx="102000" sy="102000" algn="ctr" rotWithShape="0">
                <a:schemeClr val="bg2">
                  <a:alpha val="30000"/>
                </a:schemeClr>
              </a:outerShdw>
            </a:effectLst>
          </p:spPr>
          <p:txBody>
            <a:bodyPr vert="horz" wrap="square" lIns="252000" tIns="1554480" rIns="216000" bIns="182880" rtlCol="0">
              <a:noAutofit/>
            </a:bodyPr>
            <a:lstStyle>
              <a:lvl1pPr marL="199105" indent="-199105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8209" indent="-199105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97314" indent="-199105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641" indent="-213327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09745" indent="-199105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910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92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876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859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/>
                <a:t>Retail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09632BF-2593-49D7-B718-09C80B83E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7549" y="795557"/>
              <a:ext cx="2696111" cy="1401123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9223D-AAA1-4ECD-8F18-530F671C36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1871" y="1425291"/>
            <a:ext cx="2696110" cy="2251641"/>
          </a:xfrm>
        </p:spPr>
        <p:txBody>
          <a:bodyPr wrap="square" lIns="252000" tIns="1554480" rIns="216000" bIns="182880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/>
              <a:t>Contract cleaners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D89C-7D93-4D9F-A84C-4ABEA3541DE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C754-E674-4461-BE79-4325CF0260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03A8B5-9D46-4E95-BB5D-CD91530FF2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75" y="1425292"/>
            <a:ext cx="2696111" cy="140112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9324C618-3B29-2061-93B0-61C820F4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DK"/>
              <a:t>Target segments </a:t>
            </a:r>
            <a:endParaRPr lang="en-US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8FA2D227-20E9-5664-7A4A-67F7AAF61752}"/>
              </a:ext>
            </a:extLst>
          </p:cNvPr>
          <p:cNvGrpSpPr/>
          <p:nvPr/>
        </p:nvGrpSpPr>
        <p:grpSpPr>
          <a:xfrm>
            <a:off x="9192750" y="1425289"/>
            <a:ext cx="2696111" cy="2251641"/>
            <a:chOff x="485775" y="3810802"/>
            <a:chExt cx="2696111" cy="2251641"/>
          </a:xfrm>
        </p:grpSpPr>
        <p:sp>
          <p:nvSpPr>
            <p:cNvPr id="26" name="Content Placeholder 1">
              <a:extLst>
                <a:ext uri="{FF2B5EF4-FFF2-40B4-BE49-F238E27FC236}">
                  <a16:creationId xmlns:a16="http://schemas.microsoft.com/office/drawing/2014/main" id="{31F08FA0-6865-BDAD-FB3E-502E867A8D6C}"/>
                </a:ext>
              </a:extLst>
            </p:cNvPr>
            <p:cNvSpPr txBox="1">
              <a:spLocks/>
            </p:cNvSpPr>
            <p:nvPr/>
          </p:nvSpPr>
          <p:spPr>
            <a:xfrm>
              <a:off x="485775" y="3810802"/>
              <a:ext cx="2696110" cy="2251641"/>
            </a:xfrm>
            <a:prstGeom prst="rect">
              <a:avLst/>
            </a:prstGeom>
            <a:solidFill>
              <a:schemeClr val="bg1"/>
            </a:solidFill>
            <a:effectLst>
              <a:outerShdw blurRad="139700" sx="102000" sy="102000" algn="ctr" rotWithShape="0">
                <a:schemeClr val="bg2">
                  <a:alpha val="30000"/>
                </a:schemeClr>
              </a:outerShdw>
            </a:effectLst>
          </p:spPr>
          <p:txBody>
            <a:bodyPr vert="horz" wrap="square" lIns="252000" tIns="1554480" rIns="216000" bIns="182880" rtlCol="0" anchor="t">
              <a:noAutofit/>
            </a:bodyPr>
            <a:lstStyle>
              <a:lvl1pPr marL="199105" indent="-199105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8209" indent="-199105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97314" indent="-199105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641" indent="-213327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09745" indent="-199105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910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92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876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859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dirty="0"/>
                <a:t>Healthcare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7457F4D-E162-9C11-A0C2-B3224FD3E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775" y="3810803"/>
              <a:ext cx="2696111" cy="1401123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C58E2971-3F1D-F4F8-A5DB-AA356283D96C}"/>
              </a:ext>
            </a:extLst>
          </p:cNvPr>
          <p:cNvGrpSpPr/>
          <p:nvPr/>
        </p:nvGrpSpPr>
        <p:grpSpPr>
          <a:xfrm>
            <a:off x="7639681" y="3810802"/>
            <a:ext cx="2696110" cy="2251642"/>
            <a:chOff x="9176249" y="1425290"/>
            <a:chExt cx="2696110" cy="2251642"/>
          </a:xfrm>
        </p:grpSpPr>
        <p:sp>
          <p:nvSpPr>
            <p:cNvPr id="22" name="Content Placeholder 1">
              <a:extLst>
                <a:ext uri="{FF2B5EF4-FFF2-40B4-BE49-F238E27FC236}">
                  <a16:creationId xmlns:a16="http://schemas.microsoft.com/office/drawing/2014/main" id="{8AB6C4B0-EE5C-2FE7-A010-FD1C865577DA}"/>
                </a:ext>
              </a:extLst>
            </p:cNvPr>
            <p:cNvSpPr txBox="1">
              <a:spLocks/>
            </p:cNvSpPr>
            <p:nvPr/>
          </p:nvSpPr>
          <p:spPr>
            <a:xfrm>
              <a:off x="9176249" y="1425291"/>
              <a:ext cx="2696110" cy="2251641"/>
            </a:xfrm>
            <a:prstGeom prst="rect">
              <a:avLst/>
            </a:prstGeom>
            <a:solidFill>
              <a:schemeClr val="bg1"/>
            </a:solidFill>
            <a:effectLst>
              <a:outerShdw blurRad="139700" sx="102000" sy="102000" algn="ctr" rotWithShape="0">
                <a:schemeClr val="bg2">
                  <a:alpha val="30000"/>
                </a:schemeClr>
              </a:outerShdw>
            </a:effectLst>
          </p:spPr>
          <p:txBody>
            <a:bodyPr vert="horz" wrap="square" lIns="252000" tIns="1554480" rIns="216000" bIns="182880" rtlCol="0">
              <a:noAutofit/>
            </a:bodyPr>
            <a:lstStyle>
              <a:lvl1pPr marL="199105" indent="-199105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8209" indent="-199105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97314" indent="-199105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641" indent="-213327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09745" indent="-199105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910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92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876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859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/>
                <a:t>Hospitality</a:t>
              </a:r>
            </a:p>
          </p:txBody>
        </p:sp>
        <p:pic>
          <p:nvPicPr>
            <p:cNvPr id="4" name="Picture 3" descr="A person holding a suitcase and looking at his phone&#10;&#10;Description automatically generated">
              <a:extLst>
                <a:ext uri="{FF2B5EF4-FFF2-40B4-BE49-F238E27FC236}">
                  <a16:creationId xmlns:a16="http://schemas.microsoft.com/office/drawing/2014/main" id="{FC0F5830-A9FA-DA0A-480F-B76808140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0153" y="1425290"/>
              <a:ext cx="2692206" cy="1406896"/>
            </a:xfrm>
            <a:prstGeom prst="rect">
              <a:avLst/>
            </a:prstGeom>
          </p:spPr>
        </p:pic>
      </p:grp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E6AE4E6-7B16-4AFA-6CAC-1ACBB217293C}"/>
              </a:ext>
            </a:extLst>
          </p:cNvPr>
          <p:cNvSpPr txBox="1">
            <a:spLocks/>
          </p:cNvSpPr>
          <p:nvPr/>
        </p:nvSpPr>
        <p:spPr>
          <a:xfrm>
            <a:off x="1790980" y="3810802"/>
            <a:ext cx="2696110" cy="2251641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wrap="square" lIns="252000" tIns="1554480" rIns="216000" bIns="18288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/>
              <a:t>Education</a:t>
            </a:r>
          </a:p>
        </p:txBody>
      </p:sp>
      <p:pic>
        <p:nvPicPr>
          <p:cNvPr id="7" name="Picture 27">
            <a:extLst>
              <a:ext uri="{FF2B5EF4-FFF2-40B4-BE49-F238E27FC236}">
                <a16:creationId xmlns:a16="http://schemas.microsoft.com/office/drawing/2014/main" id="{BDCAABD8-E4F2-736F-FB9B-2B8019A768A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884" y="3810803"/>
            <a:ext cx="2696111" cy="1401123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4CC8388-2656-D34C-6962-F20266D88FDD}"/>
              </a:ext>
            </a:extLst>
          </p:cNvPr>
          <p:cNvSpPr txBox="1">
            <a:spLocks/>
          </p:cNvSpPr>
          <p:nvPr/>
        </p:nvSpPr>
        <p:spPr>
          <a:xfrm>
            <a:off x="4715330" y="3810803"/>
            <a:ext cx="2696110" cy="2251642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wrap="square" lIns="252000" tIns="1554480" rIns="216000" bIns="182880" rtlCol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/>
              <a:t>Public administration </a:t>
            </a:r>
            <a:br>
              <a:rPr lang="en-US"/>
            </a:br>
            <a:r>
              <a:rPr lang="en-US"/>
              <a:t>and offices</a:t>
            </a:r>
          </a:p>
        </p:txBody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1C832658-863B-7E22-2096-B40E53C9FC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282" y="3810803"/>
            <a:ext cx="2696111" cy="1401123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F2D77D3F-5E81-BE8F-49A0-F7D2ADBFFDA8}"/>
              </a:ext>
            </a:extLst>
          </p:cNvPr>
          <p:cNvGrpSpPr/>
          <p:nvPr/>
        </p:nvGrpSpPr>
        <p:grpSpPr>
          <a:xfrm>
            <a:off x="6260150" y="1440412"/>
            <a:ext cx="2696111" cy="2251641"/>
            <a:chOff x="3331455" y="1425291"/>
            <a:chExt cx="2696111" cy="2251641"/>
          </a:xfrm>
        </p:grpSpPr>
        <p:sp>
          <p:nvSpPr>
            <p:cNvPr id="17" name="Content Placeholder 1">
              <a:extLst>
                <a:ext uri="{FF2B5EF4-FFF2-40B4-BE49-F238E27FC236}">
                  <a16:creationId xmlns:a16="http://schemas.microsoft.com/office/drawing/2014/main" id="{48F30D1D-FEA6-8EB3-DEC6-98793D087830}"/>
                </a:ext>
              </a:extLst>
            </p:cNvPr>
            <p:cNvSpPr txBox="1">
              <a:spLocks/>
            </p:cNvSpPr>
            <p:nvPr/>
          </p:nvSpPr>
          <p:spPr>
            <a:xfrm>
              <a:off x="3331455" y="1425291"/>
              <a:ext cx="2696110" cy="2251641"/>
            </a:xfrm>
            <a:prstGeom prst="rect">
              <a:avLst/>
            </a:prstGeom>
            <a:solidFill>
              <a:schemeClr val="bg1"/>
            </a:solidFill>
            <a:effectLst>
              <a:outerShdw blurRad="139700" sx="102000" sy="102000" algn="ctr" rotWithShape="0">
                <a:schemeClr val="bg2">
                  <a:alpha val="30000"/>
                </a:schemeClr>
              </a:outerShdw>
            </a:effectLst>
          </p:spPr>
          <p:txBody>
            <a:bodyPr vert="horz" wrap="square" lIns="252000" tIns="1554480" rIns="216000" bIns="182880" rtlCol="0">
              <a:noAutofit/>
            </a:bodyPr>
            <a:lstStyle>
              <a:lvl1pPr marL="199105" indent="-199105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8209" indent="-199105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97314" indent="-199105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641" indent="-213327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09745" indent="-199105" algn="l" defTabSz="1023967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910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92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876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859" indent="-255992" algn="l" defTabSz="102396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/>
                <a:t>Institutions</a:t>
              </a:r>
            </a:p>
          </p:txBody>
        </p:sp>
        <p:pic>
          <p:nvPicPr>
            <p:cNvPr id="19" name="Picture 17">
              <a:extLst>
                <a:ext uri="{FF2B5EF4-FFF2-40B4-BE49-F238E27FC236}">
                  <a16:creationId xmlns:a16="http://schemas.microsoft.com/office/drawing/2014/main" id="{65877628-4AD1-DF7C-C271-BECB864DA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1455" y="1425292"/>
              <a:ext cx="2696111" cy="1401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2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09784CF2-E6B8-4484-3D29-3A34D305C0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497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60" imgH="360" progId="TCLayout.ActiveDocument.1">
                  <p:embed/>
                </p:oleObj>
              </mc:Choice>
              <mc:Fallback>
                <p:oleObj name="Diapositiva think-cell" r:id="rId3" imgW="360" imgH="36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784CF2-E6B8-4484-3D29-3A34D305C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F81B5BD-E00F-CABD-F8A8-A4158CA67E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Cleaning of facilities in sizes ranging from 1 to 50 m</a:t>
            </a:r>
            <a:r>
              <a:rPr lang="en-US" baseline="30000"/>
              <a:t>2</a:t>
            </a:r>
            <a:r>
              <a:rPr lang="en-US"/>
              <a:t> </a:t>
            </a:r>
          </a:p>
          <a:p>
            <a:r>
              <a:rPr lang="en-US"/>
              <a:t>Daily cleaning of toilets, restrooms, cloakrooms, small offices, restaurant dining areas, etc.  </a:t>
            </a:r>
          </a:p>
          <a:p>
            <a:r>
              <a:rPr lang="en-US"/>
              <a:t>Edge/precision cleaning</a:t>
            </a:r>
          </a:p>
          <a:p>
            <a:r>
              <a:rPr lang="en-US"/>
              <a:t>Cleaning of hard-to-reach spots (corners, below shelves and furniture)</a:t>
            </a:r>
          </a:p>
          <a:p>
            <a:r>
              <a:rPr lang="en-US"/>
              <a:t>Spot cleaning in high traffic areas (entrance, lobbies etc.)</a:t>
            </a:r>
          </a:p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D69791-CC0F-451C-2AB9-7247A64FCD3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20896" y="6375180"/>
            <a:ext cx="5506081" cy="461665"/>
          </a:xfrm>
        </p:spPr>
        <p:txBody>
          <a:bodyPr/>
          <a:lstStyle/>
          <a:p>
            <a:pPr algn="l"/>
            <a:r>
              <a:rPr lang="en-US"/>
              <a:t>COMPANY CONFIDENTIAL - Images are preliminary and may differ from final product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935143-B2D2-68C1-B8DD-EF420DF942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F98821-068E-F49E-8A0D-93B15A497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8F674FD-A61C-1C65-AEF5-572CE757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>
              <a:lnSpc>
                <a:spcPts val="3100"/>
              </a:lnSpc>
            </a:pPr>
            <a:r>
              <a:rPr lang="en-GB" sz="2800"/>
              <a:t>Key applications and jobs to be done</a:t>
            </a:r>
          </a:p>
        </p:txBody>
      </p:sp>
      <p:pic>
        <p:nvPicPr>
          <p:cNvPr id="10" name="Picture Placeholder 9" descr="A vacuum cleaner in a bathroom&#10;&#10;Description automatically generated">
            <a:extLst>
              <a:ext uri="{FF2B5EF4-FFF2-40B4-BE49-F238E27FC236}">
                <a16:creationId xmlns:a16="http://schemas.microsoft.com/office/drawing/2014/main" id="{2FF4B438-AF62-E2A7-E583-9A6524D64E6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21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D879C3CA-276F-9B77-F130-512BE1C83A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328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87" imgH="288" progId="TCLayout.ActiveDocument.1">
                  <p:embed/>
                </p:oleObj>
              </mc:Choice>
              <mc:Fallback>
                <p:oleObj name="Diapositiva think-cell" r:id="rId3" imgW="287" imgH="288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79C3CA-276F-9B77-F130-512BE1C83A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1CF3E6-B60C-94FE-7E0F-7CE71E5B472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2100" y="1187497"/>
            <a:ext cx="2747480" cy="5107768"/>
          </a:xfrm>
        </p:spPr>
        <p:txBody>
          <a:bodyPr vert="horz" lIns="180000" tIns="180000" rIns="108000" bIns="21600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chemeClr val="accent3"/>
                </a:solidFill>
                <a:latin typeface="Roboto Bold"/>
                <a:ea typeface="Roboto Bold"/>
                <a:cs typeface="Roboto Bold"/>
              </a:rPr>
              <a:t>Hygiene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>
                <a:latin typeface="Roboto Light italic"/>
                <a:ea typeface="Roboto Light italic"/>
                <a:cs typeface="Roboto Light italic"/>
              </a:rPr>
              <a:t>Remove harmful bacteria and protect your team and staff with vastly improved hygienic cleaning equipment</a:t>
            </a:r>
            <a:endParaRPr lang="en-GB" sz="1200" dirty="0">
              <a:latin typeface="Roboto Light italic"/>
              <a:ea typeface="Roboto Light italic"/>
              <a:cs typeface="Roboto Light italic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ea typeface="Roboto Medium"/>
              </a:rPr>
              <a:t>Unlike traditional mops which move bacteria and filth around with them, the Nilfisk </a:t>
            </a:r>
            <a:r>
              <a:rPr lang="en-US" sz="1000" dirty="0" err="1">
                <a:ea typeface="Roboto Medium"/>
              </a:rPr>
              <a:t>Dryft</a:t>
            </a:r>
            <a:r>
              <a:rPr lang="en-US" sz="1000" dirty="0">
                <a:ea typeface="Roboto Medium"/>
              </a:rPr>
              <a:t> doesn’t need to be dunked back into a dirty bucket to do its job, making for a vastly improved, more hygienic clean.</a:t>
            </a:r>
            <a:endParaRPr lang="en-US" sz="1000" dirty="0">
              <a:ea typeface="Roboto Medium"/>
              <a:cs typeface="Roboto Ligh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>
              <a:ea typeface="Roboto Medium" panose="02000000000000000000" pitchFamily="2" charset="0"/>
            </a:endParaRP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Proven to clean more effectively than traditional manual methods.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Removes harmful bacteria more thoroughly and </a:t>
            </a:r>
            <a:r>
              <a:rPr lang="en-US" sz="1000">
                <a:latin typeface="Roboto Light"/>
                <a:ea typeface="Roboto Light"/>
                <a:cs typeface="Roboto Light"/>
              </a:rPr>
              <a:t>efficiently.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AFAA9-861C-6CD7-B643-6EA1C6968B70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920896" y="6375180"/>
            <a:ext cx="9244036" cy="461665"/>
          </a:xfrm>
        </p:spPr>
        <p:txBody>
          <a:bodyPr/>
          <a:lstStyle/>
          <a:p>
            <a:pPr algn="l"/>
            <a:r>
              <a:rPr lang="en-US"/>
              <a:t>COMPANY CONFIDENTIAL - Images are preliminary and may differ from final product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F2D8F-902A-80A4-7554-3843F1DAE35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021856-5C61-EB6F-25AC-E371EAD0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Key values, benefits and proof-points 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CF2B101-83EA-E46C-8F56-007B31F9A515}"/>
              </a:ext>
            </a:extLst>
          </p:cNvPr>
          <p:cNvSpPr txBox="1">
            <a:spLocks/>
          </p:cNvSpPr>
          <p:nvPr/>
        </p:nvSpPr>
        <p:spPr>
          <a:xfrm>
            <a:off x="3225050" y="1187497"/>
            <a:ext cx="2844071" cy="5118500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180000" tIns="180000" rIns="108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3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3"/>
                </a:solidFill>
                <a:latin typeface="Roboto Bold" panose="02000000000000000000" pitchFamily="2" charset="0"/>
              </a:rPr>
              <a:t>Cleaning performance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200" dirty="0">
                <a:latin typeface="Roboto Light italic" panose="02000000000000000000" pitchFamily="2" charset="0"/>
              </a:rPr>
              <a:t>Ensure a high standard of clean and optimal coverage without interruptions.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>
              <a:latin typeface="Roboto Bold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ea typeface="Roboto Medium"/>
              </a:rPr>
              <a:t>The Nilfisk </a:t>
            </a:r>
            <a:r>
              <a:rPr lang="en-US" sz="1000" dirty="0" err="1">
                <a:ea typeface="Roboto Medium"/>
              </a:rPr>
              <a:t>Dryft’s</a:t>
            </a:r>
            <a:r>
              <a:rPr lang="en-US" sz="1000" dirty="0">
                <a:ea typeface="Roboto Medium"/>
              </a:rPr>
              <a:t> vibrating orbital scrub head </a:t>
            </a:r>
            <a:r>
              <a:rPr lang="en-US" sz="1000">
                <a:ea typeface="Roboto Medium"/>
              </a:rPr>
              <a:t>delivers 4,200 vibrations a minute, resulting in </a:t>
            </a:r>
            <a:r>
              <a:rPr lang="en-US" sz="1000" dirty="0">
                <a:ea typeface="Roboto Medium"/>
              </a:rPr>
              <a:t>a more thorough clean in smaller spaces and wide-reaching coverage with less elbow grease required.</a:t>
            </a:r>
            <a:endParaRPr lang="en-US" sz="1000" dirty="0">
              <a:ea typeface="Roboto Medium"/>
              <a:cs typeface="Roboto Light"/>
            </a:endParaRP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Roboto Bold" panose="02000000000000000000" pitchFamily="2" charset="0"/>
              <a:ea typeface="Roboto Bold" panose="02000000000000000000" pitchFamily="2" charset="0"/>
              <a:cs typeface="Roboto Bold" panose="02000000000000000000" pitchFamily="2" charset="0"/>
            </a:endParaRP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Vibrating orbital scrub head delivers high </a:t>
            </a:r>
            <a:r>
              <a:rPr lang="en-US" sz="1000">
                <a:latin typeface="Roboto Light"/>
                <a:ea typeface="Roboto Light"/>
                <a:cs typeface="Roboto Light"/>
              </a:rPr>
              <a:t>cleaning performance (4,200 vibrations per </a:t>
            </a:r>
            <a:r>
              <a:rPr lang="en-US" sz="1000" dirty="0">
                <a:latin typeface="Roboto Light"/>
                <a:ea typeface="Roboto Light"/>
                <a:cs typeface="Roboto Light"/>
              </a:rPr>
              <a:t>min.) 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Uses 1/3 less water compared to similar products, so you get more cleaning done between refills.  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Quick battery charge and swap. Li-ion battery with 1 hour runtime/charge time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23FA952-C5E0-7376-761B-3CB0D513CF89}"/>
              </a:ext>
            </a:extLst>
          </p:cNvPr>
          <p:cNvSpPr txBox="1">
            <a:spLocks/>
          </p:cNvSpPr>
          <p:nvPr/>
        </p:nvSpPr>
        <p:spPr>
          <a:xfrm>
            <a:off x="6210409" y="1180654"/>
            <a:ext cx="2765323" cy="5127624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180000" tIns="180000" rIns="108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3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Roboto" panose="02000000000000000000" pitchFamily="2" charset="0"/>
              </a:rPr>
              <a:t>Ease of use/Convenience</a:t>
            </a:r>
            <a:endParaRPr lang="en-US" sz="1600" dirty="0">
              <a:solidFill>
                <a:schemeClr val="accent3"/>
              </a:solidFill>
              <a:latin typeface="Roboto Bold" panose="02000000000000000000" pitchFamily="2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200" dirty="0">
                <a:latin typeface="Roboto Light italic" panose="02000000000000000000" pitchFamily="2" charset="0"/>
              </a:rPr>
              <a:t>Get staff up and running quickly with minimal training.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There’s no heaving mops and buckets about </a:t>
            </a:r>
            <a:r>
              <a:rPr lang="en-US" sz="1000">
                <a:latin typeface="Roboto Light"/>
                <a:ea typeface="Roboto Light"/>
                <a:cs typeface="Roboto Light"/>
              </a:rPr>
              <a:t>with the Nilfisk </a:t>
            </a:r>
            <a:r>
              <a:rPr lang="en-US" sz="1000" err="1">
                <a:latin typeface="Roboto Light"/>
                <a:ea typeface="Roboto Light"/>
                <a:cs typeface="Roboto Light"/>
              </a:rPr>
              <a:t>Dryft</a:t>
            </a:r>
            <a:r>
              <a:rPr lang="en-US" sz="1000">
                <a:latin typeface="Roboto Light"/>
                <a:ea typeface="Roboto Light"/>
                <a:cs typeface="Roboto Light"/>
              </a:rPr>
              <a:t>. It is light enough to carry around and easy for all staff to handle, plus </a:t>
            </a:r>
            <a:r>
              <a:rPr lang="en-US" sz="1000" dirty="0">
                <a:latin typeface="Roboto Light"/>
                <a:ea typeface="Roboto Light"/>
                <a:cs typeface="Roboto Light"/>
              </a:rPr>
              <a:t>its ergonomic design makes it easy on the arms, as well as on the eye.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900" dirty="0">
                <a:latin typeface="Roboto Light"/>
                <a:ea typeface="Roboto Light"/>
                <a:cs typeface="Roboto Light"/>
              </a:rPr>
              <a:t>Easy access and magnetic click-on/off system for quick replacement of brush 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900" dirty="0">
                <a:latin typeface="Roboto Light"/>
                <a:ea typeface="Roboto Light"/>
                <a:cs typeface="Roboto Light"/>
              </a:rPr>
              <a:t>Modular motor - easy to access and replace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900" dirty="0">
                <a:latin typeface="Roboto Light"/>
                <a:ea typeface="Roboto Light"/>
                <a:cs typeface="Roboto Light"/>
              </a:rPr>
              <a:t>High serviceability based on easy exchangeable service kits.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900">
                <a:latin typeface="Roboto Light"/>
                <a:ea typeface="Roboto Light"/>
                <a:cs typeface="Roboto Light"/>
              </a:rPr>
              <a:t>Anti-slip handle for control and </a:t>
            </a:r>
            <a:r>
              <a:rPr lang="en-US" sz="900" dirty="0">
                <a:latin typeface="Roboto Light"/>
                <a:ea typeface="Roboto Light"/>
                <a:cs typeface="Roboto Light"/>
              </a:rPr>
              <a:t>safety 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900">
                <a:latin typeface="Roboto Light"/>
                <a:ea typeface="Roboto Light"/>
                <a:cs typeface="Roboto Light"/>
              </a:rPr>
              <a:t>Light weight and easy to handle and </a:t>
            </a:r>
            <a:r>
              <a:rPr lang="en-US" sz="900" dirty="0">
                <a:latin typeface="Roboto Light"/>
                <a:ea typeface="Roboto Light"/>
                <a:cs typeface="Roboto Light"/>
              </a:rPr>
              <a:t>transport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900" dirty="0">
                <a:latin typeface="Roboto Light"/>
                <a:ea typeface="Roboto Light"/>
                <a:cs typeface="Roboto Light"/>
              </a:rPr>
              <a:t>Designed for ensuring good and healthy working positions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900" dirty="0">
                <a:latin typeface="Roboto Light"/>
                <a:ea typeface="Roboto Light"/>
                <a:cs typeface="Roboto Light"/>
              </a:rPr>
              <a:t>Low noise operation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900" dirty="0">
                <a:latin typeface="Roboto Light"/>
                <a:ea typeface="Roboto Light"/>
                <a:cs typeface="Roboto Light"/>
              </a:rPr>
              <a:t>3 button operation UI with easily adjustable settings. Can be operated with minimal training 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53B3901A-2DDA-8C23-3214-A1AF82A4780A}"/>
              </a:ext>
            </a:extLst>
          </p:cNvPr>
          <p:cNvSpPr txBox="1">
            <a:spLocks/>
          </p:cNvSpPr>
          <p:nvPr/>
        </p:nvSpPr>
        <p:spPr>
          <a:xfrm>
            <a:off x="9134861" y="1176765"/>
            <a:ext cx="2736748" cy="5129232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180000" tIns="180000" rIns="108000" bIns="216000" rtlCol="0" anchor="t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3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3"/>
                </a:solidFill>
                <a:latin typeface="Roboto Bold"/>
                <a:ea typeface="Roboto Bold"/>
                <a:cs typeface="Roboto Bold"/>
              </a:rPr>
              <a:t>Agility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200" dirty="0">
                <a:latin typeface="Roboto Light italic"/>
                <a:ea typeface="Roboto Light italic"/>
                <a:cs typeface="Roboto Light italic"/>
              </a:rPr>
              <a:t>Clean in hard-to-reach areas using familiar motion and technique. 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endParaRPr lang="en-US" sz="10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endParaRPr lang="en-US" sz="10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The Nilfisk </a:t>
            </a:r>
            <a:r>
              <a:rPr lang="en-US" sz="1000" dirty="0" err="1">
                <a:latin typeface="Roboto Light"/>
                <a:ea typeface="Roboto Light"/>
                <a:cs typeface="Roboto Light"/>
              </a:rPr>
              <a:t>Dryft</a:t>
            </a:r>
            <a:r>
              <a:rPr lang="en-US" sz="1000" dirty="0">
                <a:latin typeface="Roboto Light"/>
                <a:ea typeface="Roboto Light"/>
                <a:cs typeface="Roboto Light"/>
              </a:rPr>
              <a:t> is flexible. It can clean in a forwards and backwards motion, below furniture and shelves and has a unique scrubbing deck shape: perfect for corner and edge cleaning.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Design provides unprecedented mobility, flexibility and agility for movement and cleaning for the operator 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Can clean in a forward motion like a scrubber and in a backwards motion like a mop depending on the need in the area. 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Low profile scrubbing deck to clean below furniture and shelves​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Roboto Light"/>
                <a:ea typeface="Roboto Light"/>
                <a:cs typeface="Roboto Light"/>
              </a:rPr>
              <a:t>Unique scrubbing deck shape for corner and hedge cleaning</a:t>
            </a: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endParaRPr lang="en-US" sz="10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>
              <a:latin typeface="Roboto Bold" panose="02000000000000000000" pitchFamily="2" charset="0"/>
            </a:endParaRPr>
          </a:p>
          <a:p>
            <a:pPr marL="179705" indent="-179705">
              <a:lnSpc>
                <a:spcPct val="120000"/>
              </a:lnSpc>
              <a:spcBef>
                <a:spcPts val="0"/>
              </a:spcBef>
            </a:pPr>
            <a:endParaRPr lang="en-US" sz="1050">
              <a:latin typeface="Roboto Bold" panose="02000000000000000000" pitchFamily="2" charset="0"/>
              <a:ea typeface="Roboto Bold" panose="02000000000000000000" pitchFamily="2" charset="0"/>
              <a:cs typeface="Roboto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35519D-C7D4-E52F-8DA1-30DEB942C6D8}"/>
              </a:ext>
            </a:extLst>
          </p:cNvPr>
          <p:cNvCxnSpPr>
            <a:cxnSpLocks/>
          </p:cNvCxnSpPr>
          <p:nvPr/>
        </p:nvCxnSpPr>
        <p:spPr>
          <a:xfrm rot="10800000">
            <a:off x="475521" y="4298922"/>
            <a:ext cx="4892206" cy="1296710"/>
          </a:xfrm>
          <a:prstGeom prst="bentConnector3">
            <a:avLst>
              <a:gd name="adj1" fmla="val 460"/>
            </a:avLst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1CDAA8-81C7-2388-AD33-7D1AC8EA92DD}"/>
              </a:ext>
            </a:extLst>
          </p:cNvPr>
          <p:cNvCxnSpPr>
            <a:cxnSpLocks/>
          </p:cNvCxnSpPr>
          <p:nvPr/>
        </p:nvCxnSpPr>
        <p:spPr>
          <a:xfrm rot="10800000">
            <a:off x="445814" y="3521425"/>
            <a:ext cx="5303840" cy="684508"/>
          </a:xfrm>
          <a:prstGeom prst="bentConnector3">
            <a:avLst>
              <a:gd name="adj1" fmla="val 288"/>
            </a:avLst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90D4C3C-0009-3EE5-BB6B-57CA0C7315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2827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87" imgH="288" progId="TCLayout.ActiveDocument.1">
                  <p:embed/>
                </p:oleObj>
              </mc:Choice>
              <mc:Fallback>
                <p:oleObj name="Diapositiva think-cell" r:id="rId3" imgW="287" imgH="28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0D4C3C-0009-3EE5-BB6B-57CA0C7315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magine 5">
            <a:extLst>
              <a:ext uri="{FF2B5EF4-FFF2-40B4-BE49-F238E27FC236}">
                <a16:creationId xmlns:a16="http://schemas.microsoft.com/office/drawing/2014/main" id="{EC044596-FEEC-86BB-7875-3733BAD044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5930" y="-2360668"/>
            <a:ext cx="9463595" cy="9463595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BD5359-4F4D-5D42-0359-4F4B30AE69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920896" y="6375180"/>
            <a:ext cx="8888929" cy="461665"/>
          </a:xfrm>
        </p:spPr>
        <p:txBody>
          <a:bodyPr/>
          <a:lstStyle/>
          <a:p>
            <a:pPr algn="l"/>
            <a:r>
              <a:rPr lang="en-US"/>
              <a:t>COMPANY CONFIDENTIAL - Images are preliminary and may differ from final product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2946A7-6BC2-D83B-ECF5-8222F80BDA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FA0FAF1-8C0D-BC5C-88AA-E2B1C3B7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Key features and design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DF646A-996B-52F7-7F36-8B199A3173B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5522" y="732910"/>
            <a:ext cx="7265807" cy="1438791"/>
          </a:xfrm>
          <a:prstGeom prst="bentConnector3">
            <a:avLst>
              <a:gd name="adj1" fmla="val 16277"/>
            </a:avLst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ABAF7C-D334-CF1F-5C68-9C67263ADD5D}"/>
              </a:ext>
            </a:extLst>
          </p:cNvPr>
          <p:cNvSpPr txBox="1"/>
          <p:nvPr/>
        </p:nvSpPr>
        <p:spPr>
          <a:xfrm>
            <a:off x="475521" y="1463053"/>
            <a:ext cx="3335458" cy="737210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r>
              <a:rPr lang="en-US" sz="1400" b="1" dirty="0">
                <a:latin typeface="+mj-lt"/>
              </a:rPr>
              <a:t>Spin handle</a:t>
            </a:r>
          </a:p>
          <a:p>
            <a:r>
              <a:rPr lang="en-US" sz="1400" dirty="0"/>
              <a:t>Keeps your upper hand stationary allowing the machine to rotate effortlessly</a:t>
            </a:r>
            <a:endParaRPr lang="en-US" sz="1400" dirty="0">
              <a:ea typeface="Roboto Light"/>
              <a:cs typeface="Roboto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A9887B-79B9-E056-97B2-9219A36C8D9A}"/>
              </a:ext>
            </a:extLst>
          </p:cNvPr>
          <p:cNvSpPr txBox="1"/>
          <p:nvPr/>
        </p:nvSpPr>
        <p:spPr>
          <a:xfrm>
            <a:off x="445812" y="3015772"/>
            <a:ext cx="3335458" cy="521766"/>
          </a:xfrm>
          <a:prstGeom prst="rect">
            <a:avLst/>
          </a:prstGeom>
          <a:noFill/>
        </p:spPr>
        <p:txBody>
          <a:bodyPr wrap="square" lIns="0" tIns="0" rIns="0" bIns="90000">
            <a:spAutoFit/>
          </a:bodyPr>
          <a:lstStyle/>
          <a:p>
            <a:r>
              <a:rPr lang="en-US" sz="1400" b="1">
                <a:latin typeface="+mj-lt"/>
              </a:rPr>
              <a:t>Magnetic recovery tank</a:t>
            </a:r>
          </a:p>
          <a:p>
            <a:r>
              <a:rPr lang="en-US" sz="1400"/>
              <a:t>Easy to clean and empty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AA588-4B7F-E476-D3D3-A5FA22CC49D5}"/>
              </a:ext>
            </a:extLst>
          </p:cNvPr>
          <p:cNvSpPr txBox="1"/>
          <p:nvPr/>
        </p:nvSpPr>
        <p:spPr>
          <a:xfrm>
            <a:off x="466980" y="3778778"/>
            <a:ext cx="4350528" cy="521766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r>
              <a:rPr lang="en-US" sz="1400" b="1" dirty="0">
                <a:latin typeface="+mj-lt"/>
              </a:rPr>
              <a:t>Smart head stand</a:t>
            </a:r>
            <a:endParaRPr lang="en-US" sz="1400" b="1" dirty="0">
              <a:latin typeface="+mj-lt"/>
              <a:ea typeface="Roboto Bold"/>
              <a:cs typeface="Roboto Bold"/>
            </a:endParaRPr>
          </a:p>
          <a:p>
            <a:r>
              <a:rPr lang="en-US" sz="1400" dirty="0"/>
              <a:t>Simply press the pedal to stand Nilfisk Dryft upright</a:t>
            </a:r>
            <a:endParaRPr lang="en-US" sz="1400" dirty="0">
              <a:ea typeface="Roboto Light"/>
              <a:cs typeface="Roboto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66E13C-661E-5E7D-5E06-85DCD31D6A35}"/>
              </a:ext>
            </a:extLst>
          </p:cNvPr>
          <p:cNvSpPr txBox="1"/>
          <p:nvPr/>
        </p:nvSpPr>
        <p:spPr>
          <a:xfrm>
            <a:off x="475521" y="4781362"/>
            <a:ext cx="4647118" cy="737210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r>
              <a:rPr lang="en-US" sz="1400" b="1" dirty="0">
                <a:latin typeface="+mj-lt"/>
              </a:rPr>
              <a:t>Efficient water release</a:t>
            </a:r>
            <a:endParaRPr lang="en-US" sz="1400" b="1" dirty="0">
              <a:latin typeface="+mj-lt"/>
              <a:ea typeface="Roboto Bold"/>
              <a:cs typeface="Roboto Bold"/>
            </a:endParaRPr>
          </a:p>
          <a:p>
            <a:r>
              <a:rPr lang="en-US" sz="1400" dirty="0"/>
              <a:t>High performance cleaning with just water, thanks to 4,200 rpm scrubbing action</a:t>
            </a:r>
            <a:endParaRPr lang="en-US" sz="1400" dirty="0">
              <a:ea typeface="Roboto Light"/>
              <a:cs typeface="Roboto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ABED00-D1BE-226B-23D1-25383AE199F7}"/>
              </a:ext>
            </a:extLst>
          </p:cNvPr>
          <p:cNvSpPr txBox="1"/>
          <p:nvPr/>
        </p:nvSpPr>
        <p:spPr>
          <a:xfrm>
            <a:off x="8790389" y="1562548"/>
            <a:ext cx="2974247" cy="737210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Simple controls</a:t>
            </a:r>
            <a:endParaRPr lang="en-US" sz="1400" b="1" dirty="0">
              <a:latin typeface="+mj-lt"/>
              <a:ea typeface="Roboto Bold"/>
              <a:cs typeface="Roboto Bold"/>
            </a:endParaRPr>
          </a:p>
          <a:p>
            <a:pPr algn="r"/>
            <a:r>
              <a:rPr lang="en-US" sz="1400" dirty="0"/>
              <a:t>Switch between smooth or rough floor mode at the press of a button</a:t>
            </a:r>
            <a:endParaRPr lang="en-US" sz="1400" dirty="0">
              <a:ea typeface="Roboto Light"/>
              <a:cs typeface="Roboto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6B505D-CD64-8187-0F6E-6085EC8DBB78}"/>
              </a:ext>
            </a:extLst>
          </p:cNvPr>
          <p:cNvSpPr txBox="1"/>
          <p:nvPr/>
        </p:nvSpPr>
        <p:spPr>
          <a:xfrm>
            <a:off x="8429178" y="3307324"/>
            <a:ext cx="3335458" cy="521766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Quick fill magnetic tank</a:t>
            </a:r>
            <a:endParaRPr lang="en-US" sz="1400" b="1" dirty="0">
              <a:latin typeface="+mj-lt"/>
              <a:ea typeface="Roboto Bold"/>
              <a:cs typeface="Roboto Bold"/>
            </a:endParaRPr>
          </a:p>
          <a:p>
            <a:pPr algn="r"/>
            <a:r>
              <a:rPr lang="en-US" sz="1400" dirty="0"/>
              <a:t>2.5-liter clean water capacity</a:t>
            </a:r>
            <a:endParaRPr lang="en-US" sz="1400" dirty="0">
              <a:ea typeface="Roboto Light"/>
              <a:cs typeface="Roboto Light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6E918F-B602-93D8-6DE1-5A1D650F104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38185" y="2304405"/>
            <a:ext cx="5093922" cy="150879"/>
          </a:xfrm>
          <a:prstGeom prst="bentConnector3">
            <a:avLst>
              <a:gd name="adj1" fmla="val 99844"/>
            </a:avLst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2F17B8-2F63-0CE0-19F4-A1A8B768B46B}"/>
              </a:ext>
            </a:extLst>
          </p:cNvPr>
          <p:cNvCxnSpPr>
            <a:cxnSpLocks/>
          </p:cNvCxnSpPr>
          <p:nvPr/>
        </p:nvCxnSpPr>
        <p:spPr>
          <a:xfrm flipH="1">
            <a:off x="6520899" y="3782929"/>
            <a:ext cx="5211208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A55EEA-D110-31AC-CF21-4C19A556A87C}"/>
              </a:ext>
            </a:extLst>
          </p:cNvPr>
          <p:cNvCxnSpPr>
            <a:cxnSpLocks/>
          </p:cNvCxnSpPr>
          <p:nvPr/>
        </p:nvCxnSpPr>
        <p:spPr>
          <a:xfrm flipH="1">
            <a:off x="5858500" y="4973263"/>
            <a:ext cx="5906138" cy="1025221"/>
          </a:xfrm>
          <a:prstGeom prst="bentConnector3">
            <a:avLst>
              <a:gd name="adj1" fmla="val 97879"/>
            </a:avLst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B948A2-61D6-5A02-FDC4-C9B5153ECB14}"/>
              </a:ext>
            </a:extLst>
          </p:cNvPr>
          <p:cNvCxnSpPr>
            <a:cxnSpLocks/>
          </p:cNvCxnSpPr>
          <p:nvPr/>
        </p:nvCxnSpPr>
        <p:spPr>
          <a:xfrm flipH="1">
            <a:off x="5759826" y="4357949"/>
            <a:ext cx="5950799" cy="1325902"/>
          </a:xfrm>
          <a:prstGeom prst="bentConnector3">
            <a:avLst>
              <a:gd name="adj1" fmla="val 100292"/>
            </a:avLst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24">
            <a:extLst>
              <a:ext uri="{FF2B5EF4-FFF2-40B4-BE49-F238E27FC236}">
                <a16:creationId xmlns:a16="http://schemas.microsoft.com/office/drawing/2014/main" id="{38BF966D-6AB8-552A-1246-462AEF38B7C6}"/>
              </a:ext>
            </a:extLst>
          </p:cNvPr>
          <p:cNvSpPr txBox="1"/>
          <p:nvPr/>
        </p:nvSpPr>
        <p:spPr>
          <a:xfrm>
            <a:off x="8768905" y="732911"/>
            <a:ext cx="2974247" cy="737210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Ergonomic S-handle</a:t>
            </a:r>
            <a:endParaRPr lang="en-US" sz="1400" b="1" dirty="0">
              <a:latin typeface="+mj-lt"/>
              <a:ea typeface="Roboto Bold"/>
              <a:cs typeface="Roboto Bold"/>
            </a:endParaRPr>
          </a:p>
          <a:p>
            <a:pPr algn="r"/>
            <a:r>
              <a:rPr lang="en-US" sz="1400" dirty="0"/>
              <a:t>enables the user to effortlessly guide the machine in the fast S-motion</a:t>
            </a:r>
            <a:endParaRPr lang="en-US" sz="1400" dirty="0">
              <a:ea typeface="Roboto Light"/>
              <a:cs typeface="Roboto Light"/>
            </a:endParaRP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55CC3859-366B-7BA2-4CFF-3244D2B02AC8}"/>
              </a:ext>
            </a:extLst>
          </p:cNvPr>
          <p:cNvSpPr txBox="1"/>
          <p:nvPr/>
        </p:nvSpPr>
        <p:spPr>
          <a:xfrm>
            <a:off x="7718726" y="2381201"/>
            <a:ext cx="4032919" cy="683349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Li-Ion battery</a:t>
            </a:r>
            <a:endParaRPr lang="en-US" sz="1400" b="1">
              <a:latin typeface="+mj-lt"/>
              <a:ea typeface="Roboto Bold"/>
              <a:cs typeface="Roboto Bold"/>
            </a:endParaRPr>
          </a:p>
          <a:p>
            <a:pPr algn="r"/>
            <a:r>
              <a:rPr lang="en-US" sz="1400" dirty="0"/>
              <a:t>Quick change battery technology, </a:t>
            </a:r>
            <a:endParaRPr lang="en-US" sz="1400" dirty="0">
              <a:ea typeface="Roboto Light"/>
              <a:cs typeface="Roboto Light"/>
            </a:endParaRPr>
          </a:p>
          <a:p>
            <a:pPr algn="r"/>
            <a:r>
              <a:rPr lang="en-US" sz="1050" dirty="0"/>
              <a:t>60 mins runtime </a:t>
            </a:r>
            <a:endParaRPr lang="en-US" sz="1100" dirty="0">
              <a:ea typeface="Roboto Light"/>
              <a:cs typeface="Roboto Light"/>
            </a:endParaRPr>
          </a:p>
        </p:txBody>
      </p:sp>
      <p:cxnSp>
        <p:nvCxnSpPr>
          <p:cNvPr id="49" name="Straight Connector 34">
            <a:extLst>
              <a:ext uri="{FF2B5EF4-FFF2-40B4-BE49-F238E27FC236}">
                <a16:creationId xmlns:a16="http://schemas.microsoft.com/office/drawing/2014/main" id="{735FD00A-48E8-05FF-CC15-316AF97E520F}"/>
              </a:ext>
            </a:extLst>
          </p:cNvPr>
          <p:cNvCxnSpPr>
            <a:cxnSpLocks/>
          </p:cNvCxnSpPr>
          <p:nvPr/>
        </p:nvCxnSpPr>
        <p:spPr>
          <a:xfrm rot="10800000">
            <a:off x="7208669" y="2538549"/>
            <a:ext cx="4555969" cy="485605"/>
          </a:xfrm>
          <a:prstGeom prst="bentConnector3">
            <a:avLst>
              <a:gd name="adj1" fmla="val 100079"/>
            </a:avLst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32">
            <a:extLst>
              <a:ext uri="{FF2B5EF4-FFF2-40B4-BE49-F238E27FC236}">
                <a16:creationId xmlns:a16="http://schemas.microsoft.com/office/drawing/2014/main" id="{22617F29-0F8E-F3AB-E6CD-32474D8E4C53}"/>
              </a:ext>
            </a:extLst>
          </p:cNvPr>
          <p:cNvCxnSpPr>
            <a:cxnSpLocks/>
          </p:cNvCxnSpPr>
          <p:nvPr/>
        </p:nvCxnSpPr>
        <p:spPr>
          <a:xfrm flipH="1">
            <a:off x="7634796" y="1447126"/>
            <a:ext cx="4139452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32">
            <a:extLst>
              <a:ext uri="{FF2B5EF4-FFF2-40B4-BE49-F238E27FC236}">
                <a16:creationId xmlns:a16="http://schemas.microsoft.com/office/drawing/2014/main" id="{7DFFDE30-17C2-8A20-F862-BBFCF09BAA68}"/>
              </a:ext>
            </a:extLst>
          </p:cNvPr>
          <p:cNvCxnSpPr>
            <a:cxnSpLocks/>
          </p:cNvCxnSpPr>
          <p:nvPr/>
        </p:nvCxnSpPr>
        <p:spPr>
          <a:xfrm>
            <a:off x="475520" y="6315064"/>
            <a:ext cx="4892207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32">
            <a:extLst>
              <a:ext uri="{FF2B5EF4-FFF2-40B4-BE49-F238E27FC236}">
                <a16:creationId xmlns:a16="http://schemas.microsoft.com/office/drawing/2014/main" id="{90D5536E-B742-23D1-C41F-CA9CB6641A51}"/>
              </a:ext>
            </a:extLst>
          </p:cNvPr>
          <p:cNvCxnSpPr>
            <a:cxnSpLocks/>
          </p:cNvCxnSpPr>
          <p:nvPr/>
        </p:nvCxnSpPr>
        <p:spPr>
          <a:xfrm flipH="1">
            <a:off x="5715705" y="6266218"/>
            <a:ext cx="6048774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extBox 25">
            <a:extLst>
              <a:ext uri="{FF2B5EF4-FFF2-40B4-BE49-F238E27FC236}">
                <a16:creationId xmlns:a16="http://schemas.microsoft.com/office/drawing/2014/main" id="{D7515BD4-FABA-D311-86AB-66B69FC050BF}"/>
              </a:ext>
            </a:extLst>
          </p:cNvPr>
          <p:cNvSpPr txBox="1"/>
          <p:nvPr/>
        </p:nvSpPr>
        <p:spPr>
          <a:xfrm>
            <a:off x="6735170" y="3852424"/>
            <a:ext cx="5007982" cy="521766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Transportation wheels</a:t>
            </a:r>
            <a:endParaRPr lang="en-US" sz="1400" b="1" dirty="0">
              <a:latin typeface="+mj-lt"/>
              <a:ea typeface="Roboto Bold"/>
              <a:cs typeface="Roboto Bold"/>
            </a:endParaRPr>
          </a:p>
          <a:p>
            <a:pPr algn="r"/>
            <a:r>
              <a:rPr lang="en-US" sz="1400" dirty="0"/>
              <a:t>Flip the head onto the transport wheels for easy transportation</a:t>
            </a:r>
            <a:endParaRPr lang="en-US" sz="1400" dirty="0">
              <a:ea typeface="Roboto Light"/>
              <a:cs typeface="Roboto Light"/>
            </a:endParaRPr>
          </a:p>
        </p:txBody>
      </p:sp>
      <p:sp>
        <p:nvSpPr>
          <p:cNvPr id="69" name="TextBox 25">
            <a:extLst>
              <a:ext uri="{FF2B5EF4-FFF2-40B4-BE49-F238E27FC236}">
                <a16:creationId xmlns:a16="http://schemas.microsoft.com/office/drawing/2014/main" id="{8EF64B3C-DF10-E956-9A3A-69F082C52925}"/>
              </a:ext>
            </a:extLst>
          </p:cNvPr>
          <p:cNvSpPr txBox="1"/>
          <p:nvPr/>
        </p:nvSpPr>
        <p:spPr>
          <a:xfrm>
            <a:off x="6742817" y="4439673"/>
            <a:ext cx="5007982" cy="521766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Quick release squeegee</a:t>
            </a:r>
            <a:endParaRPr lang="en-US" sz="1400" b="1" dirty="0">
              <a:latin typeface="+mj-lt"/>
              <a:ea typeface="Roboto Bold"/>
              <a:cs typeface="Roboto Bold"/>
            </a:endParaRPr>
          </a:p>
          <a:p>
            <a:pPr algn="r"/>
            <a:r>
              <a:rPr lang="en-US" sz="1400" dirty="0"/>
              <a:t>Tool-less design for easy maintenance</a:t>
            </a:r>
            <a:endParaRPr lang="en-US" sz="1400" dirty="0">
              <a:ea typeface="Roboto Light"/>
              <a:cs typeface="Roboto Light"/>
            </a:endParaRPr>
          </a:p>
        </p:txBody>
      </p:sp>
      <p:sp>
        <p:nvSpPr>
          <p:cNvPr id="83" name="TextBox 25">
            <a:extLst>
              <a:ext uri="{FF2B5EF4-FFF2-40B4-BE49-F238E27FC236}">
                <a16:creationId xmlns:a16="http://schemas.microsoft.com/office/drawing/2014/main" id="{338E1E15-D54D-DBAF-8F71-6A12461A739F}"/>
              </a:ext>
            </a:extLst>
          </p:cNvPr>
          <p:cNvSpPr txBox="1"/>
          <p:nvPr/>
        </p:nvSpPr>
        <p:spPr>
          <a:xfrm>
            <a:off x="6766266" y="5744572"/>
            <a:ext cx="5007982" cy="521766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Wall protection guide wheels</a:t>
            </a:r>
            <a:endParaRPr lang="en-US" sz="1400" dirty="0">
              <a:latin typeface="Roboto Bold"/>
              <a:ea typeface="Roboto Bold"/>
              <a:cs typeface="Roboto Bold"/>
            </a:endParaRPr>
          </a:p>
          <a:p>
            <a:pPr algn="r"/>
            <a:r>
              <a:rPr lang="en-US" sz="1400" dirty="0"/>
              <a:t>Non-marking soft rubber</a:t>
            </a:r>
            <a:endParaRPr lang="en-US" dirty="0">
              <a:ea typeface="Roboto Light"/>
              <a:cs typeface="Roboto Light"/>
            </a:endParaRPr>
          </a:p>
        </p:txBody>
      </p:sp>
      <p:cxnSp>
        <p:nvCxnSpPr>
          <p:cNvPr id="95" name="Straight Connector 29">
            <a:extLst>
              <a:ext uri="{FF2B5EF4-FFF2-40B4-BE49-F238E27FC236}">
                <a16:creationId xmlns:a16="http://schemas.microsoft.com/office/drawing/2014/main" id="{777022E3-5302-0E59-0A53-B6F8099A0977}"/>
              </a:ext>
            </a:extLst>
          </p:cNvPr>
          <p:cNvCxnSpPr>
            <a:cxnSpLocks/>
          </p:cNvCxnSpPr>
          <p:nvPr/>
        </p:nvCxnSpPr>
        <p:spPr>
          <a:xfrm rot="10800000">
            <a:off x="485291" y="5518573"/>
            <a:ext cx="4335284" cy="535609"/>
          </a:xfrm>
          <a:prstGeom prst="bentConnector3">
            <a:avLst>
              <a:gd name="adj1" fmla="val -171"/>
            </a:avLst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TextBox 23">
            <a:extLst>
              <a:ext uri="{FF2B5EF4-FFF2-40B4-BE49-F238E27FC236}">
                <a16:creationId xmlns:a16="http://schemas.microsoft.com/office/drawing/2014/main" id="{C78CF2A2-5E77-A04F-5B4D-11FEF69E4B5D}"/>
              </a:ext>
            </a:extLst>
          </p:cNvPr>
          <p:cNvSpPr txBox="1"/>
          <p:nvPr/>
        </p:nvSpPr>
        <p:spPr>
          <a:xfrm>
            <a:off x="485291" y="5793298"/>
            <a:ext cx="3335458" cy="521766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r>
              <a:rPr lang="en-US" sz="1400" b="1" dirty="0">
                <a:latin typeface="+mj-lt"/>
              </a:rPr>
              <a:t>Magnetic cleaning pad</a:t>
            </a:r>
            <a:endParaRPr lang="en-US" sz="1400" b="1" dirty="0">
              <a:latin typeface="+mj-lt"/>
              <a:ea typeface="Roboto Bold"/>
              <a:cs typeface="Roboto Bold"/>
            </a:endParaRPr>
          </a:p>
          <a:p>
            <a:r>
              <a:rPr lang="en-US" sz="1400" dirty="0"/>
              <a:t>Featuring color coding</a:t>
            </a:r>
            <a:endParaRPr lang="en-US" sz="1400" dirty="0">
              <a:ea typeface="Roboto Light"/>
              <a:cs typeface="Roboto Light"/>
            </a:endParaRPr>
          </a:p>
        </p:txBody>
      </p:sp>
      <p:sp>
        <p:nvSpPr>
          <p:cNvPr id="105" name="TextBox 21">
            <a:extLst>
              <a:ext uri="{FF2B5EF4-FFF2-40B4-BE49-F238E27FC236}">
                <a16:creationId xmlns:a16="http://schemas.microsoft.com/office/drawing/2014/main" id="{659EC73A-D3D9-F3D2-406F-CE39B8D35E2D}"/>
              </a:ext>
            </a:extLst>
          </p:cNvPr>
          <p:cNvSpPr txBox="1"/>
          <p:nvPr/>
        </p:nvSpPr>
        <p:spPr>
          <a:xfrm>
            <a:off x="479393" y="2289997"/>
            <a:ext cx="6036683" cy="521766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r>
              <a:rPr lang="en-US" sz="1400" b="1" dirty="0">
                <a:latin typeface="+mj-lt"/>
              </a:rPr>
              <a:t>Service Kits</a:t>
            </a:r>
          </a:p>
          <a:p>
            <a:r>
              <a:rPr lang="en-US" sz="1400" dirty="0"/>
              <a:t>All serviceable parts are quick and easy to change </a:t>
            </a:r>
            <a:r>
              <a:rPr lang="en-US" sz="800" dirty="0"/>
              <a:t>(suction motor, solenoid valve, squeegees…)</a:t>
            </a:r>
            <a:endParaRPr lang="en-US" sz="1400" dirty="0"/>
          </a:p>
        </p:txBody>
      </p:sp>
      <p:cxnSp>
        <p:nvCxnSpPr>
          <p:cNvPr id="109" name="Straight Connector 32">
            <a:extLst>
              <a:ext uri="{FF2B5EF4-FFF2-40B4-BE49-F238E27FC236}">
                <a16:creationId xmlns:a16="http://schemas.microsoft.com/office/drawing/2014/main" id="{743970AF-4458-47E2-90A4-B342F068B818}"/>
              </a:ext>
            </a:extLst>
          </p:cNvPr>
          <p:cNvCxnSpPr>
            <a:cxnSpLocks/>
          </p:cNvCxnSpPr>
          <p:nvPr/>
        </p:nvCxnSpPr>
        <p:spPr>
          <a:xfrm>
            <a:off x="469624" y="2771004"/>
            <a:ext cx="6392815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32">
            <a:extLst>
              <a:ext uri="{FF2B5EF4-FFF2-40B4-BE49-F238E27FC236}">
                <a16:creationId xmlns:a16="http://schemas.microsoft.com/office/drawing/2014/main" id="{E45E4592-0AF1-C981-AA9F-12B4C7CE2323}"/>
              </a:ext>
            </a:extLst>
          </p:cNvPr>
          <p:cNvCxnSpPr>
            <a:cxnSpLocks/>
          </p:cNvCxnSpPr>
          <p:nvPr/>
        </p:nvCxnSpPr>
        <p:spPr>
          <a:xfrm flipH="1">
            <a:off x="5787011" y="5542323"/>
            <a:ext cx="5963788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5" name="TextBox 25">
            <a:extLst>
              <a:ext uri="{FF2B5EF4-FFF2-40B4-BE49-F238E27FC236}">
                <a16:creationId xmlns:a16="http://schemas.microsoft.com/office/drawing/2014/main" id="{5361A180-5B79-EE78-92EE-53B2FAB6F89B}"/>
              </a:ext>
            </a:extLst>
          </p:cNvPr>
          <p:cNvSpPr txBox="1"/>
          <p:nvPr/>
        </p:nvSpPr>
        <p:spPr>
          <a:xfrm>
            <a:off x="6756654" y="5064213"/>
            <a:ext cx="5007982" cy="521766"/>
          </a:xfrm>
          <a:prstGeom prst="rect">
            <a:avLst/>
          </a:prstGeom>
          <a:noFill/>
        </p:spPr>
        <p:txBody>
          <a:bodyPr wrap="square" lIns="0" tIns="0" rIns="0" bIns="90000" anchor="t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Patented ultra low-profile head shape</a:t>
            </a:r>
            <a:endParaRPr lang="en-US" sz="1400" b="1" dirty="0">
              <a:latin typeface="+mj-lt"/>
              <a:ea typeface="Roboto Bold"/>
              <a:cs typeface="Roboto Bold"/>
            </a:endParaRPr>
          </a:p>
          <a:p>
            <a:pPr algn="r"/>
            <a:r>
              <a:rPr lang="en-US" sz="1400" dirty="0"/>
              <a:t>Precision cleaning, also under low furniture</a:t>
            </a:r>
            <a:endParaRPr lang="en-US" sz="1400" dirty="0"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41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black vacuum cleaner with a black background&#10;&#10;Description automatically generated">
            <a:extLst>
              <a:ext uri="{FF2B5EF4-FFF2-40B4-BE49-F238E27FC236}">
                <a16:creationId xmlns:a16="http://schemas.microsoft.com/office/drawing/2014/main" id="{294A7B54-B1DA-B088-5931-77569E0A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49" t="46" r="4734"/>
          <a:stretch/>
        </p:blipFill>
        <p:spPr>
          <a:xfrm>
            <a:off x="-2735" y="1925"/>
            <a:ext cx="12203450" cy="4154224"/>
          </a:xfrm>
          <a:prstGeom prst="rect">
            <a:avLst/>
          </a:prstGeom>
        </p:spPr>
      </p:pic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EF75A774-7363-FE41-8548-9669150A89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87" imgH="288" progId="TCLayout.ActiveDocument.1">
                  <p:embed/>
                </p:oleObj>
              </mc:Choice>
              <mc:Fallback>
                <p:oleObj name="Diapositiva think-cell" r:id="rId4" imgW="287" imgH="288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75A774-7363-FE41-8548-9669150A8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A4D08D2-7F6B-0B9C-8A41-96D695465F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36" y="3079065"/>
            <a:ext cx="2696523" cy="632569"/>
          </a:xfrm>
        </p:spPr>
        <p:txBody>
          <a:bodyPr>
            <a:normAutofit/>
          </a:bodyPr>
          <a:lstStyle/>
          <a:p>
            <a:pPr algn="ctr"/>
            <a:r>
              <a:rPr lang="en-GB" sz="1000" b="0">
                <a:latin typeface="+mn-lt"/>
              </a:rPr>
              <a:t>Patented ultra-low profile </a:t>
            </a:r>
            <a:r>
              <a:rPr lang="en-US" sz="1000" b="0">
                <a:latin typeface="+mn-lt"/>
              </a:rPr>
              <a:t>head shape </a:t>
            </a:r>
            <a:r>
              <a:rPr lang="en-GB" sz="1000" b="0">
                <a:latin typeface="+mn-lt"/>
              </a:rPr>
              <a:t>for cleaning underneath partitions and furniture as low as 5 cm.</a:t>
            </a:r>
            <a:endParaRPr lang="en-US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0F650D8-DEBC-A382-93F8-DE2C3168400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424436" y="2253739"/>
            <a:ext cx="828000" cy="828000"/>
          </a:xfrm>
        </p:spPr>
        <p:txBody>
          <a:bodyPr>
            <a:normAutofit/>
          </a:bodyPr>
          <a:lstStyle/>
          <a:p>
            <a:r>
              <a:rPr lang="en-GB" sz="1200"/>
              <a:t>Low profile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0B4FF8D-2304-BA14-03D5-4CA49A71DED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262447" y="3079065"/>
            <a:ext cx="2716061" cy="632569"/>
          </a:xfrm>
        </p:spPr>
        <p:txBody>
          <a:bodyPr>
            <a:normAutofit/>
          </a:bodyPr>
          <a:lstStyle/>
          <a:p>
            <a:pPr algn="ctr"/>
            <a:r>
              <a:rPr lang="en-GB" sz="1000" b="0" dirty="0">
                <a:latin typeface="+mn-lt"/>
              </a:rPr>
              <a:t>Its patented head shape and the agility of the S-motion are the key to the cleaning ability, so you can efficiently clean around toilets in seconds.</a:t>
            </a:r>
            <a:endParaRPr lang="en-US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6042CCC0-18D3-497F-52E1-71E95BC25F0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260208" y="2253739"/>
            <a:ext cx="828000" cy="828000"/>
          </a:xfrm>
        </p:spPr>
        <p:txBody>
          <a:bodyPr>
            <a:normAutofit fontScale="40000" lnSpcReduction="20000"/>
          </a:bodyPr>
          <a:lstStyle/>
          <a:p>
            <a:r>
              <a:rPr lang="en-GB"/>
              <a:t>Hard-to-reach areas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691C443F-1505-9C8F-D3B4-784C653C1E8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127526" y="3079065"/>
            <a:ext cx="2716062" cy="632569"/>
          </a:xfrm>
        </p:spPr>
        <p:txBody>
          <a:bodyPr>
            <a:normAutofit/>
          </a:bodyPr>
          <a:lstStyle/>
          <a:p>
            <a:pPr algn="ctr"/>
            <a:r>
              <a:rPr lang="en-GB" sz="1000" b="0" dirty="0">
                <a:latin typeface="+mn-lt"/>
              </a:rPr>
              <a:t>Nilfisk </a:t>
            </a:r>
            <a:r>
              <a:rPr lang="en-GB" sz="1000" b="0" err="1">
                <a:latin typeface="+mn-lt"/>
              </a:rPr>
              <a:t>Dryft</a:t>
            </a:r>
            <a:r>
              <a:rPr lang="en-GB" sz="1000" b="0" dirty="0">
                <a:latin typeface="+mn-lt"/>
              </a:rPr>
              <a:t> scrubs and dries deep into corners, thanks to the chamfered edges on the cleaning head.</a:t>
            </a:r>
            <a:endParaRPr lang="en-US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3D9BD9FF-D04F-9477-D8CB-D746B33A3C6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95980" y="2253739"/>
            <a:ext cx="828000" cy="828000"/>
          </a:xfrm>
        </p:spPr>
        <p:txBody>
          <a:bodyPr>
            <a:normAutofit/>
          </a:bodyPr>
          <a:lstStyle/>
          <a:p>
            <a:r>
              <a:rPr lang="en-GB" sz="1200"/>
              <a:t>Corner cleaning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552BB422-6D5B-73C3-CE47-94015063B2A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92607" y="3069296"/>
            <a:ext cx="2717892" cy="652108"/>
          </a:xfrm>
        </p:spPr>
        <p:txBody>
          <a:bodyPr>
            <a:normAutofit/>
          </a:bodyPr>
          <a:lstStyle/>
          <a:p>
            <a:pPr algn="ctr"/>
            <a:r>
              <a:rPr lang="en-GB" sz="1000" b="0">
                <a:latin typeface="+mn-lt"/>
              </a:rPr>
              <a:t>The S-motion effortlessly guides the machine, requiring the user to walk less and allowing to increase the floor cleaning productivity.</a:t>
            </a:r>
            <a:endParaRPr lang="en-US"/>
          </a:p>
        </p:txBody>
      </p:sp>
      <p:pic>
        <p:nvPicPr>
          <p:cNvPr id="29" name="Segnaposto contenuto 28" descr="Immagine che contiene pavimento, strumento, terreno&#10;&#10;Descrizione generata automaticamente">
            <a:extLst>
              <a:ext uri="{FF2B5EF4-FFF2-40B4-BE49-F238E27FC236}">
                <a16:creationId xmlns:a16="http://schemas.microsoft.com/office/drawing/2014/main" id="{AB0DD675-FB1C-3D63-BCFB-BDFC1B8D9874}"/>
              </a:ext>
            </a:extLst>
          </p:cNvPr>
          <p:cNvPicPr>
            <a:picLocks noGrp="1" noChangeAspect="1"/>
          </p:cNvPicPr>
          <p:nvPr>
            <p:ph sz="quarter" idx="5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39" y="3719508"/>
            <a:ext cx="2721096" cy="2721096"/>
          </a:xfrm>
        </p:spPr>
      </p:pic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33CC0ABB-CB4F-1F16-56C8-E8D8D92322B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931754" y="2253739"/>
            <a:ext cx="828000" cy="828000"/>
          </a:xfrm>
        </p:spPr>
        <p:txBody>
          <a:bodyPr>
            <a:normAutofit/>
          </a:bodyPr>
          <a:lstStyle/>
          <a:p>
            <a:r>
              <a:rPr lang="en-GB" sz="1200"/>
              <a:t>S- motion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8A81800-CF10-FFB0-EF59-546E2CE90F23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>
          <a:xfrm>
            <a:off x="920896" y="6375180"/>
            <a:ext cx="7122273" cy="461665"/>
          </a:xfrm>
        </p:spPr>
        <p:txBody>
          <a:bodyPr/>
          <a:lstStyle/>
          <a:p>
            <a:pPr algn="l"/>
            <a:r>
              <a:rPr lang="en-US"/>
              <a:t>COMPANY CONFIDENTIAL - Images are preliminary and may differ from final product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EEFC3-EFD4-3E59-61BB-447111598F1D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70010C4-7D14-CC2E-3FD4-CC70B99846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B4A713A9-221F-B6CB-CFEF-463B984A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/>
              <a:t>Key applications</a:t>
            </a:r>
          </a:p>
        </p:txBody>
      </p:sp>
      <p:pic>
        <p:nvPicPr>
          <p:cNvPr id="22" name="Content Placeholder 21" descr="A vacuum cleaner on a tile floor&#10;&#10;Description automatically generated">
            <a:extLst>
              <a:ext uri="{FF2B5EF4-FFF2-40B4-BE49-F238E27FC236}">
                <a16:creationId xmlns:a16="http://schemas.microsoft.com/office/drawing/2014/main" id="{2503D084-710E-B7B4-D334-9CB350E2A0AB}"/>
              </a:ext>
            </a:extLst>
          </p:cNvPr>
          <p:cNvPicPr>
            <a:picLocks noGrp="1" noChangeAspect="1"/>
          </p:cNvPicPr>
          <p:nvPr>
            <p:ph sz="quarter" idx="4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37" y="3724364"/>
            <a:ext cx="2730865" cy="2711327"/>
          </a:xfrm>
        </p:spPr>
      </p:pic>
      <p:pic>
        <p:nvPicPr>
          <p:cNvPr id="26" name="Picture 25" descr="A vacuum cleaner on the floor&#10;&#10;Description automatically generated">
            <a:extLst>
              <a:ext uri="{FF2B5EF4-FFF2-40B4-BE49-F238E27FC236}">
                <a16:creationId xmlns:a16="http://schemas.microsoft.com/office/drawing/2014/main" id="{F319D2E8-EDD3-8EAB-344D-167682A63F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59" y="3708960"/>
            <a:ext cx="2693212" cy="2722520"/>
          </a:xfrm>
          <a:prstGeom prst="rect">
            <a:avLst/>
          </a:prstGeom>
        </p:spPr>
      </p:pic>
      <p:pic>
        <p:nvPicPr>
          <p:cNvPr id="37" name="Content Placeholder 36" descr="A vacuum cleaner on a toilet&#10;&#10;Description automatically generated">
            <a:extLst>
              <a:ext uri="{FF2B5EF4-FFF2-40B4-BE49-F238E27FC236}">
                <a16:creationId xmlns:a16="http://schemas.microsoft.com/office/drawing/2014/main" id="{50C70255-3A81-ABE0-420C-EE47FD0B07B3}"/>
              </a:ext>
            </a:extLst>
          </p:cNvPr>
          <p:cNvPicPr>
            <a:picLocks noGrp="1" noChangeAspect="1"/>
          </p:cNvPicPr>
          <p:nvPr>
            <p:ph sz="quarter" idx="4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421" y="3718729"/>
            <a:ext cx="2722135" cy="2722135"/>
          </a:xfrm>
        </p:spPr>
      </p:pic>
    </p:spTree>
    <p:extLst>
      <p:ext uri="{BB962C8B-B14F-4D97-AF65-F5344CB8AC3E}">
        <p14:creationId xmlns:p14="http://schemas.microsoft.com/office/powerpoint/2010/main" val="35748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30E3222-21A3-C173-DFA1-ED3B4C0A3F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87" imgH="288" progId="TCLayout.ActiveDocument.1">
                  <p:embed/>
                </p:oleObj>
              </mc:Choice>
              <mc:Fallback>
                <p:oleObj name="Diapositiva think-cell" r:id="rId3" imgW="287" imgH="28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0E3222-21A3-C173-DFA1-ED3B4C0A3F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4EFD3E-6E1E-BAE4-D09A-1EE6B7F441B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920896" y="6375180"/>
            <a:ext cx="8081061" cy="461665"/>
          </a:xfrm>
        </p:spPr>
        <p:txBody>
          <a:bodyPr/>
          <a:lstStyle/>
          <a:p>
            <a:pPr algn="l"/>
            <a:r>
              <a:rPr lang="en-US"/>
              <a:t>COMPANY CONFIDENTIAL - Images are preliminary and may differ from final product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A421E-34FC-59E4-8045-5BBE4566664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A4D513-6499-D935-0B98-CCB19CE8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Technical data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D072B2-FF3E-633D-2324-5CEAA0057B88}"/>
              </a:ext>
            </a:extLst>
          </p:cNvPr>
          <p:cNvSpPr txBox="1"/>
          <p:nvPr/>
        </p:nvSpPr>
        <p:spPr>
          <a:xfrm>
            <a:off x="479425" y="5255700"/>
            <a:ext cx="112351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/>
              <a:t>Please note: information based on pre-production machines tests. Official specs will be released upon launch.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B320C1F-9D05-FEFB-6EBE-69D4F0AB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58" y="1046285"/>
            <a:ext cx="64293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7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7-03-2022" id="{9E190E2A-A7A5-4E87-8010-778499B664C6}" vid="{A3FD54EC-67ED-411F-96C2-E7386872FA95}"/>
    </a:ext>
  </a:extLst>
</a:theme>
</file>

<file path=ppt/theme/theme2.xml><?xml version="1.0" encoding="utf-8"?>
<a:theme xmlns:a="http://schemas.openxmlformats.org/drawingml/2006/main" name="1_Nilfisk Toolbox_Standard_4-3">
  <a:themeElements>
    <a:clrScheme name="150505_Nilfisk colours">
      <a:dk1>
        <a:srgbClr val="000000"/>
      </a:dk1>
      <a:lt1>
        <a:sysClr val="window" lastClr="FFFFFF"/>
      </a:lt1>
      <a:dk2>
        <a:srgbClr val="4B4F54"/>
      </a:dk2>
      <a:lt2>
        <a:srgbClr val="FFFFFF"/>
      </a:lt2>
      <a:accent1>
        <a:srgbClr val="7C878E"/>
      </a:accent1>
      <a:accent2>
        <a:srgbClr val="4B4F54"/>
      </a:accent2>
      <a:accent3>
        <a:srgbClr val="C7C0AA"/>
      </a:accent3>
      <a:accent4>
        <a:srgbClr val="C41E3A"/>
      </a:accent4>
      <a:accent5>
        <a:srgbClr val="001441"/>
      </a:accent5>
      <a:accent6>
        <a:srgbClr val="D9E1E2"/>
      </a:accent6>
      <a:hlink>
        <a:srgbClr val="7C878E"/>
      </a:hlink>
      <a:folHlink>
        <a:srgbClr val="D9E1E2"/>
      </a:folHlink>
    </a:clrScheme>
    <a:fontScheme name="150225_Nilfi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E191FFB-C611-4D0B-B614-DE762FD9880B}" vid="{B6B06997-068D-404E-83E0-83D57818F9EF}"/>
    </a:ext>
  </a:extLst>
</a:theme>
</file>

<file path=ppt/theme/theme3.xml><?xml version="1.0" encoding="utf-8"?>
<a:theme xmlns:a="http://schemas.openxmlformats.org/drawingml/2006/main" name="2_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2-03-2022" id="{C97BE6D1-62E5-41C7-8EFF-A3926467BEF4}" vid="{6C473689-04BC-4367-A393-4984374DCF9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efd724-ec55-4578-ab7a-10f2c984af51">
      <Terms xmlns="http://schemas.microsoft.com/office/infopath/2007/PartnerControls"/>
    </lcf76f155ced4ddcb4097134ff3c332f>
    <TaxCatchAll xmlns="43102120-262f-4f6d-be7c-40f99fe7fb1e" xsi:nil="true"/>
    <MediaLengthInSeconds xmlns="b7efd724-ec55-4578-ab7a-10f2c984af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1FA70480891C48935BB403F91A8985" ma:contentTypeVersion="13" ma:contentTypeDescription="Create a new document." ma:contentTypeScope="" ma:versionID="b9812871a970d3979b68df8aaa426929">
  <xsd:schema xmlns:xsd="http://www.w3.org/2001/XMLSchema" xmlns:xs="http://www.w3.org/2001/XMLSchema" xmlns:p="http://schemas.microsoft.com/office/2006/metadata/properties" xmlns:ns2="b7efd724-ec55-4578-ab7a-10f2c984af51" xmlns:ns3="43102120-262f-4f6d-be7c-40f99fe7fb1e" targetNamespace="http://schemas.microsoft.com/office/2006/metadata/properties" ma:root="true" ma:fieldsID="fc0f6c1329cbedf8ef1996cf854676af" ns2:_="" ns3:_="">
    <xsd:import namespace="b7efd724-ec55-4578-ab7a-10f2c984af51"/>
    <xsd:import namespace="43102120-262f-4f6d-be7c-40f99fe7f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fd724-ec55-4578-ab7a-10f2c984a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4d3e637-ff8d-4400-8b4f-c20cae65d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02120-262f-4f6d-be7c-40f99fe7fb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7ec5ed-f84e-4598-910f-e95687870f5f}" ma:internalName="TaxCatchAll" ma:showField="CatchAllData" ma:web="43102120-262f-4f6d-be7c-40f99fe7fb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35D97F-54F6-4139-90B1-4BC360E16E53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9a261087-ddb5-4fc3-ae00-ca27a6304815"/>
    <ds:schemaRef ds:uri="101d09d1-2fba-4d93-a45c-1211151ee786"/>
    <ds:schemaRef ds:uri="http://schemas.microsoft.com/office/2006/metadata/properties"/>
    <ds:schemaRef ds:uri="b7efd724-ec55-4578-ab7a-10f2c984af51"/>
    <ds:schemaRef ds:uri="43102120-262f-4f6d-be7c-40f99fe7fb1e"/>
  </ds:schemaRefs>
</ds:datastoreItem>
</file>

<file path=customXml/itemProps2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92BA40-A448-4243-A269-A620F708F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fd724-ec55-4578-ab7a-10f2c984af51"/>
    <ds:schemaRef ds:uri="43102120-262f-4f6d-be7c-40f99fe7f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Nilfisk PTT template</Template>
  <TotalTime>1281</TotalTime>
  <Words>1192</Words>
  <Application>Microsoft Office PowerPoint</Application>
  <PresentationFormat>Widescreen</PresentationFormat>
  <Paragraphs>225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Courier New</vt:lpstr>
      <vt:lpstr>Roboto Black</vt:lpstr>
      <vt:lpstr>Roboto Bold</vt:lpstr>
      <vt:lpstr>Roboto Light</vt:lpstr>
      <vt:lpstr>Roboto Light italic</vt:lpstr>
      <vt:lpstr>Roboto Medium</vt:lpstr>
      <vt:lpstr>Wingdings</vt:lpstr>
      <vt:lpstr>Nilfisk Toolbox_Standard_4-3</vt:lpstr>
      <vt:lpstr>1_Nilfisk Toolbox_Standard_4-3</vt:lpstr>
      <vt:lpstr>2_Nilfisk Toolbox_Standard_4-3</vt:lpstr>
      <vt:lpstr>Diapositiva think-cell</vt:lpstr>
      <vt:lpstr>Nilfisk Dryft  Preliminary sales presentation</vt:lpstr>
      <vt:lpstr>Nilfisk Dryft</vt:lpstr>
      <vt:lpstr>Value proposition</vt:lpstr>
      <vt:lpstr>Target segments </vt:lpstr>
      <vt:lpstr>Key applications and jobs to be done</vt:lpstr>
      <vt:lpstr>Key values, benefits and proof-points </vt:lpstr>
      <vt:lpstr>Key features and design</vt:lpstr>
      <vt:lpstr>Key applications</vt:lpstr>
      <vt:lpstr>Technical data</vt:lpstr>
      <vt:lpstr>Nilfisk Dryft P/Ns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presentation title here</dc:title>
  <dc:creator>Becky Li</dc:creator>
  <cp:lastModifiedBy>Olivia Moore</cp:lastModifiedBy>
  <cp:revision>167</cp:revision>
  <cp:lastPrinted>2022-06-21T10:55:26Z</cp:lastPrinted>
  <dcterms:created xsi:type="dcterms:W3CDTF">2022-03-28T12:53:04Z</dcterms:created>
  <dcterms:modified xsi:type="dcterms:W3CDTF">2025-02-13T15:03:05Z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2578482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D5.0.2</vt:lpwstr>
  </property>
  <property fmtid="{D5CDD505-2E9C-101B-9397-08002B2CF9AE}" pid="5" name="MSIP_Label_8af657d4-2045-4871-9872-e323e3545d60_Enabled">
    <vt:lpwstr>true</vt:lpwstr>
  </property>
  <property fmtid="{D5CDD505-2E9C-101B-9397-08002B2CF9AE}" pid="6" name="MSIP_Label_8af657d4-2045-4871-9872-e323e3545d60_SetDate">
    <vt:lpwstr>2022-03-07T09:52:37Z</vt:lpwstr>
  </property>
  <property fmtid="{D5CDD505-2E9C-101B-9397-08002B2CF9AE}" pid="7" name="MSIP_Label_8af657d4-2045-4871-9872-e323e3545d60_Method">
    <vt:lpwstr>Privileged</vt:lpwstr>
  </property>
  <property fmtid="{D5CDD505-2E9C-101B-9397-08002B2CF9AE}" pid="8" name="MSIP_Label_8af657d4-2045-4871-9872-e323e3545d60_Name">
    <vt:lpwstr>Open sublabel</vt:lpwstr>
  </property>
  <property fmtid="{D5CDD505-2E9C-101B-9397-08002B2CF9AE}" pid="9" name="MSIP_Label_8af657d4-2045-4871-9872-e323e3545d60_SiteId">
    <vt:lpwstr>753c5d99-05be-4237-b4c5-fdb2e6b32ab2</vt:lpwstr>
  </property>
  <property fmtid="{D5CDD505-2E9C-101B-9397-08002B2CF9AE}" pid="10" name="MSIP_Label_8af657d4-2045-4871-9872-e323e3545d60_ActionId">
    <vt:lpwstr>dc55aacb-2282-478e-992e-416176343d0e</vt:lpwstr>
  </property>
  <property fmtid="{D5CDD505-2E9C-101B-9397-08002B2CF9AE}" pid="11" name="MSIP_Label_8af657d4-2045-4871-9872-e323e3545d60_ContentBits">
    <vt:lpwstr>0</vt:lpwstr>
  </property>
  <property fmtid="{D5CDD505-2E9C-101B-9397-08002B2CF9AE}" pid="12" name="MediaServiceImageTags">
    <vt:lpwstr/>
  </property>
  <property fmtid="{D5CDD505-2E9C-101B-9397-08002B2CF9AE}" pid="13" name="ComplianceAssetId">
    <vt:lpwstr/>
  </property>
  <property fmtid="{D5CDD505-2E9C-101B-9397-08002B2CF9AE}" pid="14" name="TriggerFlowInfo">
    <vt:lpwstr/>
  </property>
  <property fmtid="{D5CDD505-2E9C-101B-9397-08002B2CF9AE}" pid="15" name="_ExtendedDescription">
    <vt:lpwstr/>
  </property>
  <property fmtid="{D5CDD505-2E9C-101B-9397-08002B2CF9AE}" pid="16" name="ContentTypeId">
    <vt:lpwstr>0x010100E71FA70480891C48935BB403F91A8985</vt:lpwstr>
  </property>
  <property fmtid="{D5CDD505-2E9C-101B-9397-08002B2CF9AE}" pid="17" name="Order">
    <vt:lpwstr>223800.000000000</vt:lpwstr>
  </property>
</Properties>
</file>