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8.xml" ContentType="application/vnd.openxmlformats-officedocument.presentationml.tags+xml"/>
  <Override PartName="/ppt/notesSlides/notesSlide4.xml" ContentType="application/vnd.openxmlformats-officedocument.presentationml.notesSlide+xml"/>
  <Override PartName="/ppt/tags/tag4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66" r:id="rId4"/>
    <p:sldMasterId id="2147484084" r:id="rId5"/>
    <p:sldMasterId id="2147484329" r:id="rId6"/>
    <p:sldMasterId id="2147484364" r:id="rId7"/>
  </p:sldMasterIdLst>
  <p:notesMasterIdLst>
    <p:notesMasterId r:id="rId31"/>
  </p:notesMasterIdLst>
  <p:sldIdLst>
    <p:sldId id="2147474387" r:id="rId8"/>
    <p:sldId id="2147474404" r:id="rId9"/>
    <p:sldId id="2147474408" r:id="rId10"/>
    <p:sldId id="2147474409" r:id="rId11"/>
    <p:sldId id="2147473835" r:id="rId12"/>
    <p:sldId id="2147474405" r:id="rId13"/>
    <p:sldId id="2147474402" r:id="rId14"/>
    <p:sldId id="2147474412" r:id="rId15"/>
    <p:sldId id="2147474272" r:id="rId16"/>
    <p:sldId id="2147474390" r:id="rId17"/>
    <p:sldId id="2147474401" r:id="rId18"/>
    <p:sldId id="2147474403" r:id="rId19"/>
    <p:sldId id="2147474406" r:id="rId20"/>
    <p:sldId id="2147474400" r:id="rId21"/>
    <p:sldId id="2147474391" r:id="rId22"/>
    <p:sldId id="2147474392" r:id="rId23"/>
    <p:sldId id="2147474394" r:id="rId24"/>
    <p:sldId id="2147474267" r:id="rId25"/>
    <p:sldId id="2147474395" r:id="rId26"/>
    <p:sldId id="2147474398" r:id="rId27"/>
    <p:sldId id="2147474150" r:id="rId28"/>
    <p:sldId id="2147474397" r:id="rId29"/>
    <p:sldId id="12968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EEE8A8-13E4-8363-9535-1B817DA4A9D6}" name="Martin Troelsgaard" initials="MT" userId="S::mtroelsgaard@Nilfisk.com::2a911867-e2ef-40c2-84ad-05853a3d71de" providerId="AD"/>
  <p188:author id="{46C239B3-11E7-6AB7-4158-3881AC4E8172}" name="Ali Gallaher" initials="AG" userId="Ali Galla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A8B"/>
    <a:srgbClr val="ADAEB2"/>
    <a:srgbClr val="000000"/>
    <a:srgbClr val="D5D6D7"/>
    <a:srgbClr val="19212B"/>
    <a:srgbClr val="003566"/>
    <a:srgbClr val="B4B6B8"/>
    <a:srgbClr val="B9B9B9"/>
    <a:srgbClr val="B3BBC5"/>
    <a:srgbClr val="37A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182" autoAdjust="0"/>
  </p:normalViewPr>
  <p:slideViewPr>
    <p:cSldViewPr snapToGrid="0">
      <p:cViewPr varScale="1">
        <p:scale>
          <a:sx n="85" d="100"/>
          <a:sy n="85" d="100"/>
        </p:scale>
        <p:origin x="78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EE17B-78C1-C949-B1DC-1B6FCB1ECBFB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9632-EE7E-3E4F-B9CC-D49DCCB88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1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632-EE7E-3E4F-B9CC-D49DCCB8807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29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632-EE7E-3E4F-B9CC-D49DCCB880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00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69632-EE7E-3E4F-B9CC-D49DCCB8807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5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E7665-8F4A-4BBC-911E-0025210C26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82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Relationship Id="rId4" Type="http://schemas.openxmlformats.org/officeDocument/2006/relationships/image" Target="../media/image3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4" Type="http://schemas.openxmlformats.org/officeDocument/2006/relationships/image" Target="../media/image3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4" Type="http://schemas.openxmlformats.org/officeDocument/2006/relationships/image" Target="../media/image3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4" Type="http://schemas.openxmlformats.org/officeDocument/2006/relationships/image" Target="../media/image3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4" Type="http://schemas.openxmlformats.org/officeDocument/2006/relationships/image" Target="../media/image3.em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Relationship Id="rId4" Type="http://schemas.openxmlformats.org/officeDocument/2006/relationships/image" Target="../media/image3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Relationship Id="rId4" Type="http://schemas.openxmlformats.org/officeDocument/2006/relationships/image" Target="../media/image3.emf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4" Type="http://schemas.openxmlformats.org/officeDocument/2006/relationships/image" Target="../media/image3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Relationship Id="rId4" Type="http://schemas.openxmlformats.org/officeDocument/2006/relationships/image" Target="../media/image3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97473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7662684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DA3B7A66-B416-46EE-91E0-9EEEAD5C4D12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645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3A2824D-3BFF-4C7D-891A-C58A1EC10953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057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43BE150-115F-4A7C-9012-6AB5869E5791}" type="datetime1">
              <a:rPr lang="en-US" smtClean="0"/>
              <a:t>11/4/2024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11166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FB2B7756-DB19-487E-8B10-23DFCC5B739C}" type="datetime1">
              <a:rPr lang="en-US" smtClean="0"/>
              <a:t>11/4/2024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68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430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B0FA-F0C9-433F-AB95-E368A63E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E8DC2-4855-4044-944B-DAC677CE0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427AB-C692-4EF4-8E07-A1B2BB6E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44255" y="6529068"/>
            <a:ext cx="759950" cy="153888"/>
          </a:xfrm>
        </p:spPr>
        <p:txBody>
          <a:bodyPr/>
          <a:lstStyle/>
          <a:p>
            <a:fld id="{85CDA2D5-1F0C-4796-8AD6-6A5A11F7B3B4}" type="datetime1">
              <a:rPr lang="en-US" smtClean="0"/>
              <a:t>11/4/2024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2BE9-CD21-42E3-8EC2-8FF42303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0895" y="6529068"/>
            <a:ext cx="4023360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s-ES"/>
              <a:t>COMPANY CONFIDENTIAL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47392-D40D-4BF5-B40B-6D10A249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EA67-8916-45A7-810F-00E9AF0CF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56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702819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CF44603B-B2AB-443E-BD30-A6EF489F2B08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639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267275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254271C5-D2C4-48E6-8DA9-123E117A4662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9165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746620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DEFD20E-01C8-46D9-8F27-D3DB988B18F8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8653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924076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5EAF218-3C88-408C-8D14-F04CCE5C7CA1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95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266452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454E4AE-4D03-4689-9E51-76005A749975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6457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A824264-A292-4711-B8CB-A8CABDDB4A07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502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041249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4F2CB95A-4B2A-4A75-AFC9-6622FB2220C6}" type="datetime1">
              <a:rPr lang="en-US" smtClean="0"/>
              <a:t>11/4/2024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40344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35CB3411-B61B-4043-89B7-D5976F684D94}" type="datetime1">
              <a:rPr lang="en-US" smtClean="0"/>
              <a:t>11/4/2024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07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64207306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13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CF646BC5-67FA-49BC-92BC-68821E1D26CC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8301372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61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4966296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925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39385199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8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587879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764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154405561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83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7637160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5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87311321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354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01046119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873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10312107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055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982389565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88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B98C330C-32E1-4BAA-B0FA-09841CF8DD03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693224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FD6B7-745C-4F41-86E5-F8EABB2C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3902" y="6529068"/>
            <a:ext cx="216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739633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9DFAFCC6-6884-4E73-9091-566FE1EE283B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F3F271C9-7C40-4486-9E3E-AA2CC0555EFF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08C661AE-8370-4205-A5F6-0B38E4E04292}" type="datetime1">
              <a:rPr lang="en-US" smtClean="0"/>
              <a:t>11/4/2024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8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C1FABA-548B-4E25-8059-6A1CDE772E51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DDC3B2-BD63-4DEB-86D9-10EF7A850B11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370382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2CC085E-E3C7-4FF5-B81F-17AB037635BC}" type="datetime1">
              <a:rPr lang="en-US" smtClean="0"/>
              <a:t>11/4/2024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8188EB9-8271-4FA6-80B7-28291892EE70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450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F20D8C32-D203-44DD-AF54-CECE1B498796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424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77529515-8CD4-46DD-8D43-4CB226280760}" type="datetime1">
              <a:rPr lang="en-US" smtClean="0"/>
              <a:t>11/4/2024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904816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4574C3CE-D55B-4B5A-8FB4-23320D890B3C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930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636957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2ADF12A2-536A-4389-8592-28D24CAD2830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2478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383200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5B29F1C8-8637-4E49-9157-A244A81DEE44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2642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063945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AEC99DE-8320-4711-9134-EEBB782F3ECE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275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981227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D8CE79B-AEB7-4F4D-93D6-0DE805180798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2926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653764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54742C2-C766-43BC-B254-5434B8FEEB71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323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989F7D3-18DD-4E5C-BF62-CC70AC1FD6B7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859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63724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79A9F8A-5B90-40A8-96A4-B93DDED3DF03}" type="datetime1">
              <a:rPr lang="en-US" smtClean="0"/>
              <a:t>11/4/2024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8734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76B7F8F-5BB0-476F-9822-51A94607CAD4}" type="datetime1">
              <a:rPr lang="en-US" smtClean="0"/>
              <a:t>11/4/2024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96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45306690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66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B1A26AD-5CBF-4868-9CB1-95C9638B1277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9881920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15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1986816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701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542146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429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651720267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905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4439394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301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6327999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816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003030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329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28344643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796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0663518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320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47069052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 altLang="zh-CN"/>
              <a:t>COMPANY CONFIDENTIAL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66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BA9007-A85D-4901-9E84-DE69E055B31D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0987146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FD6B7-745C-4F41-86E5-F8EABB2C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3902" y="6529068"/>
            <a:ext cx="216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40E612C9-3867-4CB2-9B5D-10199A6B4856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95B5D32E-15E6-49ED-BE9F-E4B93354B57F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0277B122-14BC-48FB-96DF-939D53FD63DE}" type="datetime1">
              <a:rPr lang="en-US" smtClean="0"/>
              <a:t>11/4/2024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B56256-1D79-4C94-B4D9-330622A385B0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3B2ADC-F171-9366-5CCF-52AFC6C5B3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57370C-B3C1-40F1-A3AF-47FBF41BECB4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DE31809-1FFD-9B90-291F-E1FDD514F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8621" y="3353522"/>
            <a:ext cx="9824179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FD126F-FF6B-6CDE-2538-B936BFBB0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525" y="2974135"/>
            <a:ext cx="9822472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200"/>
            </a:lvl1pPr>
          </a:lstStyle>
          <a:p>
            <a:r>
              <a:rPr lang="en-US" noProof="0"/>
              <a:t>Insert headline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73646B-37AE-EFE3-5C01-A4B0FDBB9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09BD96-17B9-4860-A19F-7D11CA075B6B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06BAFBE-9D04-480D-8103-C0343BBE517C}" type="datetime1">
              <a:rPr lang="en-US" smtClean="0"/>
              <a:t>11/4/2024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219075" y="1476376"/>
            <a:ext cx="11791950" cy="4586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8267699" y="1693911"/>
            <a:ext cx="3500167" cy="197391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3A638D6-0281-4E78-A8BE-45D8FB0054E0}" type="datetime1">
              <a:rPr lang="en-US" smtClean="0"/>
              <a:t>11/4/2024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17BA2A6-0B1E-C7D0-18B9-256D83D9261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67699" y="3878241"/>
            <a:ext cx="3500167" cy="197391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8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421552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944255" y="6529068"/>
            <a:ext cx="759950" cy="153888"/>
          </a:xfrm>
        </p:spPr>
        <p:txBody>
          <a:bodyPr/>
          <a:lstStyle/>
          <a:p>
            <a:fld id="{7265AC9D-E3D9-4D34-8EAE-1C9735A10EE6}" type="datetime1">
              <a:rPr lang="en-US" smtClean="0"/>
              <a:t>11/4/2024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5" y="6529068"/>
            <a:ext cx="4023360" cy="153888"/>
          </a:xfrm>
        </p:spPr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219075" y="1476376"/>
            <a:ext cx="11791950" cy="45861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F5AA4B-B09F-4577-97A7-260320B72036}" type="datetime1">
              <a:rPr lang="en-US" smtClean="0"/>
              <a:t>11/4/2024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7DC552-850F-903A-A76F-5F6771C140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A2888BA-27D3-47BD-ADEA-759B7D4AA034}" type="datetime1">
              <a:rPr lang="en-US" smtClean="0"/>
              <a:t>11/4/2024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7960E74-A1F1-4C7D-A42B-998FD3D54731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266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DF2271F-0F60-40FE-ADAF-2B34FA37A786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020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B50D40C0-D96D-4299-90D4-81730560AF90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472FE2B-BB13-C718-1D41-4BF10D0768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25193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2314F47-6B17-71C5-16AA-85AA84BA42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3485" y="1525193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B918549-8720-CD00-3B1E-635039B2E3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47544" y="1525193"/>
            <a:ext cx="3559175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280616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5E19FE60-2986-4ECC-BC1A-3F55567E6A24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2658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7E62710-FA01-49FF-8FA3-AA312D4F2277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489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025BFE57-F979-4762-BD1D-06DD059185E9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939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5723F5A-86E5-47A4-B938-95272EA56319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0925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9123B0F-AAB0-4AB5-A505-9EF392037D2F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854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F12A56E-FDE2-4BD9-877A-C16C4033E941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952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1BF5CC-BAFC-4F82-97CF-984AF94420D6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383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3F73654-0A97-4314-B96A-53C1BF4493DB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59599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D76C127-AE43-4744-AE9D-B4015C9C3817}" type="datetime1">
              <a:rPr lang="en-US" smtClean="0"/>
              <a:t>11/4/2024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8697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81A42FFA-EF09-4062-84BE-F5C7CB808CA0}" type="datetime1">
              <a:rPr lang="en-US" smtClean="0"/>
              <a:t>11/4/2024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27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2323-22A6-ECC1-B4D6-E7AC19D8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1149C-3A15-D84E-A281-F979DC51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97BA-B592-43DF-B96A-A15A898A3AB3}" type="datetime1">
              <a:rPr lang="en-US" smtClean="0"/>
              <a:t>11/4/2024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AD3CA-2844-A59E-3E58-41BFA797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0896" y="6529068"/>
            <a:ext cx="2087655" cy="153888"/>
          </a:xfrm>
        </p:spPr>
        <p:txBody>
          <a:bodyPr/>
          <a:lstStyle>
            <a:lvl1pPr algn="l">
              <a:defRPr/>
            </a:lvl1pPr>
          </a:lstStyle>
          <a:p>
            <a:r>
              <a:rPr lang="es-ES"/>
              <a:t>COMPANY CONFIDENTIAL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5B7A6-9FC8-AC1E-B45C-0C7DFBA4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2DCC-CB74-4473-9BE4-94A819654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031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0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3FB7491F-513E-4D2D-A7CB-440BCE9F3B6B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2963BEBA-7137-4F1E-A3A9-1E73F41F2EA9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DABED884-604C-4EF0-BAD4-1FB461F9198A}" type="datetime1">
              <a:rPr lang="en-US" smtClean="0"/>
              <a:t>11/4/2024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29672A-8449-420B-9A89-A4D2BFD4D9E2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626C5C6-95ED-42B1-AE9B-AD69377A9C12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609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46BAD3-9CB4-4FAD-8070-02C4D698EE7B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D8FED76-98DA-42E5-B45C-BD3CD06372DF}" type="datetime1">
              <a:rPr lang="en-US" smtClean="0"/>
              <a:t>11/4/2024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EF585C1-BAF2-467A-B4F2-3793DD1FE82F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896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F1DB266-87EC-43BD-A077-470E11B0E39E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0517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782C9B65-8803-49CC-9A37-0F124DC97ADB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8929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59AE911B-217A-40B9-88CF-D94E7F69954B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442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918BBEE2-A2BC-4776-A3BA-37D94833FD6C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63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944255" y="6529068"/>
            <a:ext cx="759950" cy="153888"/>
          </a:xfrm>
        </p:spPr>
        <p:txBody>
          <a:bodyPr/>
          <a:lstStyle/>
          <a:p>
            <a:fld id="{BF031993-8758-4815-AA93-62E049C96836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5" y="6529068"/>
            <a:ext cx="4023360" cy="153888"/>
          </a:xfrm>
        </p:spPr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5076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75750BD-773B-4276-BFAF-31ECDABDBD35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034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66062D-D798-45F5-A77A-6E12E509C973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859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oleObject" Target="../embeddings/oleObject12.bin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ags" Target="../tags/tag13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tags" Target="../tags/tag24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oleObject" Target="../embeddings/oleObject2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oleObject" Target="../embeddings/oleObject36.bin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ags" Target="../tags/tag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1486061724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3" imgW="270" imgH="270" progId="TCLayout.ActiveDocument.1">
                  <p:embed/>
                </p:oleObj>
              </mc:Choice>
              <mc:Fallback>
                <p:oleObj name="Diapositiva think-cell" r:id="rId3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4255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7730DD6-01AF-4A57-8CEE-231236BDDE43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5" y="6529068"/>
            <a:ext cx="402336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9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87" r:id="rId21"/>
    <p:sldLayoutId id="2147483988" r:id="rId22"/>
    <p:sldLayoutId id="2147483989" r:id="rId23"/>
    <p:sldLayoutId id="2147483990" r:id="rId24"/>
    <p:sldLayoutId id="2147483991" r:id="rId25"/>
    <p:sldLayoutId id="2147483992" r:id="rId26"/>
    <p:sldLayoutId id="2147483993" r:id="rId27"/>
    <p:sldLayoutId id="2147483994" r:id="rId28"/>
    <p:sldLayoutId id="2147483995" r:id="rId29"/>
    <p:sldLayoutId id="2147483996" r:id="rId3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83724243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3" imgW="270" imgH="270" progId="TCLayout.ActiveDocument.1">
                  <p:embed/>
                </p:oleObj>
              </mc:Choice>
              <mc:Fallback>
                <p:oleObj name="Diapositiva think-cell" r:id="rId3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C263A9F1-239D-4BC6-A1BC-94F331D780A7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189817-CF55-FA28-2FD0-A2B08FAC26C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544456"/>
            <a:ext cx="1797050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9672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  <p:sldLayoutId id="2147484102" r:id="rId18"/>
    <p:sldLayoutId id="2147484103" r:id="rId19"/>
    <p:sldLayoutId id="2147484104" r:id="rId20"/>
    <p:sldLayoutId id="2147484105" r:id="rId21"/>
    <p:sldLayoutId id="2147484106" r:id="rId22"/>
    <p:sldLayoutId id="2147484107" r:id="rId23"/>
    <p:sldLayoutId id="2147484108" r:id="rId24"/>
    <p:sldLayoutId id="2147484109" r:id="rId25"/>
    <p:sldLayoutId id="2147484110" r:id="rId26"/>
    <p:sldLayoutId id="2147484111" r:id="rId27"/>
    <p:sldLayoutId id="2147484112" r:id="rId28"/>
    <p:sldLayoutId id="2147484113" r:id="rId29"/>
    <p:sldLayoutId id="2147484114" r:id="rId3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7" imgW="270" imgH="270" progId="TCLayout.ActiveDocument.1">
                  <p:embed/>
                </p:oleObj>
              </mc:Choice>
              <mc:Fallback>
                <p:oleObj name="Diapositiva think-cell" r:id="rId27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A80FEDF-758C-4BBF-A7FB-78E8A5354163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0968EE-6368-C3A1-7F67-2FEE3430B96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11763" y="6705600"/>
            <a:ext cx="1797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10037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  <p:sldLayoutId id="2147484341" r:id="rId12"/>
    <p:sldLayoutId id="2147484342" r:id="rId13"/>
    <p:sldLayoutId id="2147484343" r:id="rId14"/>
    <p:sldLayoutId id="2147484344" r:id="rId15"/>
    <p:sldLayoutId id="2147484345" r:id="rId16"/>
    <p:sldLayoutId id="2147484346" r:id="rId17"/>
    <p:sldLayoutId id="2147484347" r:id="rId18"/>
    <p:sldLayoutId id="2147484348" r:id="rId19"/>
    <p:sldLayoutId id="2147484349" r:id="rId20"/>
    <p:sldLayoutId id="2147484350" r:id="rId21"/>
    <p:sldLayoutId id="2147484351" r:id="rId22"/>
    <p:sldLayoutId id="2147484352" r:id="rId23"/>
    <p:sldLayoutId id="2147484353" r:id="rId24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27" pos="3840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256204143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3" imgW="270" imgH="270" progId="TCLayout.ActiveDocument.1">
                  <p:embed/>
                </p:oleObj>
              </mc:Choice>
              <mc:Fallback>
                <p:oleObj name="Diapositiva think-cell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95DEF530-6941-456C-8D54-49CA5E31885E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34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  <p:sldLayoutId id="2147484382" r:id="rId18"/>
    <p:sldLayoutId id="2147484383" r:id="rId19"/>
    <p:sldLayoutId id="2147484395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.mp4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104.xml"/><Relationship Id="rId10" Type="http://schemas.openxmlformats.org/officeDocument/2006/relationships/image" Target="../media/image51.png"/><Relationship Id="rId4" Type="http://schemas.openxmlformats.org/officeDocument/2006/relationships/video" Target="../media/media3.mp4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48.bin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8CE7266F-D7FA-4790-A05B-DDA82B973992}"/>
              </a:ext>
            </a:extLst>
          </p:cNvPr>
          <p:cNvSpPr txBox="1">
            <a:spLocks/>
          </p:cNvSpPr>
          <p:nvPr/>
        </p:nvSpPr>
        <p:spPr>
          <a:xfrm>
            <a:off x="479425" y="3106480"/>
            <a:ext cx="4999160" cy="11699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SC550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  <a:latin typeface="+mn-lt"/>
              </a:rPr>
              <a:t>Customer introduction</a:t>
            </a:r>
            <a:endParaRPr lang="en-US" b="0" dirty="0">
              <a:solidFill>
                <a:schemeClr val="bg1"/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49CCA-3906-E90D-17E2-14E9E08DA9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0977" y="6449408"/>
            <a:ext cx="1259855" cy="163780"/>
          </a:xfrm>
          <a:prstGeom prst="rect">
            <a:avLst/>
          </a:prstGeom>
        </p:spPr>
      </p:pic>
      <p:pic>
        <p:nvPicPr>
          <p:cNvPr id="2" name="Clip 6_1">
            <a:hlinkClick r:id="" action="ppaction://media"/>
            <a:extLst>
              <a:ext uri="{FF2B5EF4-FFF2-40B4-BE49-F238E27FC236}">
                <a16:creationId xmlns:a16="http://schemas.microsoft.com/office/drawing/2014/main" id="{9B25F13C-5AC6-7EF2-4479-860DBEB4B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B9216-5058-0099-6D8F-90A418726F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8297" y="0"/>
            <a:ext cx="8793703" cy="5493774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3505835" cy="795089"/>
          </a:xfrm>
        </p:spPr>
        <p:txBody>
          <a:bodyPr>
            <a:spAutoFit/>
          </a:bodyPr>
          <a:lstStyle/>
          <a:p>
            <a:r>
              <a:rPr lang="es-ES"/>
              <a:t>Funciones centradas en el usuario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A5D5CCD-9412-E555-1B13-8CF8ECC747A6}"/>
              </a:ext>
            </a:extLst>
          </p:cNvPr>
          <p:cNvSpPr txBox="1">
            <a:spLocks/>
          </p:cNvSpPr>
          <p:nvPr/>
        </p:nvSpPr>
        <p:spPr>
          <a:xfrm>
            <a:off x="475488" y="1281959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Introducción de la SC550 al cliente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45341-8C16-F400-AB9B-2E0881E3B6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3BD29-192A-96E6-B2F4-6C2CB5C70B4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C3F02C7F-E3CC-F35A-EA1E-B6662390E6BC}"/>
              </a:ext>
            </a:extLst>
          </p:cNvPr>
          <p:cNvSpPr txBox="1"/>
          <p:nvPr/>
        </p:nvSpPr>
        <p:spPr>
          <a:xfrm>
            <a:off x="479425" y="1412875"/>
            <a:ext cx="2751455" cy="487044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altLang="zh-CN" sz="1400" dirty="0">
                <a:latin typeface="+mj-lt"/>
              </a:rPr>
              <a:t>Boquilla de secado duradera y ligera, fácil de usar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s-ES" altLang="zh-CN" sz="1400" dirty="0"/>
              <a:t>Fabricada en plástico duradero probado sobre el terreno. Puntos de contacto de giro y tracción fáciles de retirar.</a:t>
            </a:r>
          </a:p>
        </p:txBody>
      </p:sp>
    </p:spTree>
    <p:extLst>
      <p:ext uri="{BB962C8B-B14F-4D97-AF65-F5344CB8AC3E}">
        <p14:creationId xmlns:p14="http://schemas.microsoft.com/office/powerpoint/2010/main" val="33559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s-ES"/>
              <a:t>Funciones centradas en el usuario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1829557-9725-9175-00ED-BBD97B8ABDEC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639224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Introducción de la SC550 al cliente</a:t>
            </a:r>
          </a:p>
        </p:txBody>
      </p:sp>
      <p:pic>
        <p:nvPicPr>
          <p:cNvPr id="11" name="Picture 10" descr="A machine with wheels and a handle&#10;&#10;Description automatically generated">
            <a:extLst>
              <a:ext uri="{FF2B5EF4-FFF2-40B4-BE49-F238E27FC236}">
                <a16:creationId xmlns:a16="http://schemas.microsoft.com/office/drawing/2014/main" id="{2AADA1DD-C5E5-31B0-81EC-884323986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338" y="-134800"/>
            <a:ext cx="10273281" cy="64181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AA9D0-D052-5B2F-9634-67EB5C9033C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BFBC5-804E-6E23-474B-4A7717B2A22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D3C817CD-B643-3732-A639-9366711D105E}"/>
              </a:ext>
            </a:extLst>
          </p:cNvPr>
          <p:cNvSpPr txBox="1"/>
          <p:nvPr/>
        </p:nvSpPr>
        <p:spPr>
          <a:xfrm>
            <a:off x="479424" y="1412875"/>
            <a:ext cx="3401695" cy="487044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zh-CN" sz="1400">
                <a:latin typeface="+mj-lt"/>
              </a:rPr>
              <a:t>Freno electrónico automático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s-ES" altLang="zh-CN" sz="1400"/>
              <a:t>Permite una limpieza segura en pendientes de hasta el 10 % (como, por ejemplo, rampas para discapacitados)</a:t>
            </a:r>
          </a:p>
        </p:txBody>
      </p:sp>
    </p:spTree>
    <p:extLst>
      <p:ext uri="{BB962C8B-B14F-4D97-AF65-F5344CB8AC3E}">
        <p14:creationId xmlns:p14="http://schemas.microsoft.com/office/powerpoint/2010/main" val="40393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7162E2-135E-4C9E-1356-2702435CF1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600"/>
          <a:stretch/>
        </p:blipFill>
        <p:spPr>
          <a:xfrm>
            <a:off x="920896" y="426359"/>
            <a:ext cx="11271104" cy="5856966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s-ES"/>
              <a:t>Funciones centradas en el usuario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A6F069B-2749-2DD3-3EC5-AC746A7F9496}"/>
              </a:ext>
            </a:extLst>
          </p:cNvPr>
          <p:cNvSpPr txBox="1">
            <a:spLocks/>
          </p:cNvSpPr>
          <p:nvPr/>
        </p:nvSpPr>
        <p:spPr>
          <a:xfrm>
            <a:off x="475487" y="873877"/>
            <a:ext cx="5534787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Introducción de la SC550 al cliente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FEFC22-3D04-0E64-7254-A3A2D02C4D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03958-7652-8175-76BD-3AD4DE00896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EE2CB4-6A49-BB91-0883-8ACD71A7F473}"/>
              </a:ext>
            </a:extLst>
          </p:cNvPr>
          <p:cNvSpPr txBox="1"/>
          <p:nvPr/>
        </p:nvSpPr>
        <p:spPr>
          <a:xfrm>
            <a:off x="479425" y="3156612"/>
            <a:ext cx="2292651" cy="852603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altLang="zh-CN" sz="1400" dirty="0">
                <a:latin typeface="+mj-lt"/>
              </a:rPr>
              <a:t>Cambio de turno sencillo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s-ES" altLang="zh-CN" sz="1400" dirty="0"/>
              <a:t>La tapa permanece abierta para el secado, bandeja de residuos fácilmente extraíble.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endParaRPr lang="es-ES" altLang="zh-CN" sz="1400" dirty="0"/>
          </a:p>
        </p:txBody>
      </p:sp>
      <p:pic>
        <p:nvPicPr>
          <p:cNvPr id="4" name="Picture 3" descr="A white and black beaker with three dots&#10;&#10;Description automatically generated">
            <a:extLst>
              <a:ext uri="{FF2B5EF4-FFF2-40B4-BE49-F238E27FC236}">
                <a16:creationId xmlns:a16="http://schemas.microsoft.com/office/drawing/2014/main" id="{8BA15C3D-85DA-DCD9-308D-C36B2A6509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800" y="5178904"/>
            <a:ext cx="521768" cy="621517"/>
          </a:xfrm>
          <a:prstGeom prst="rect">
            <a:avLst/>
          </a:prstGeom>
        </p:spPr>
      </p:pic>
      <p:pic>
        <p:nvPicPr>
          <p:cNvPr id="6" name="Picture 5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4D2CE25C-E843-5B5A-EA3E-114AAB2F43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7" y="5175332"/>
            <a:ext cx="621517" cy="6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6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/>
              <a:t>Facilidad de mantenimiento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D42B17F-74E9-0BEE-C54C-ACEA318C16C5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Introducción de la SC550 al cliente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D4333-CCD2-63DF-EBCF-07C5849DF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463" y="220878"/>
            <a:ext cx="7004211" cy="61426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568932-B877-E0B6-EC8D-40135CAEE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64839-0FE9-6F4E-0578-F35DFB1AA7C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0A587DD-ACC0-2836-FE67-AD396B455857}"/>
              </a:ext>
            </a:extLst>
          </p:cNvPr>
          <p:cNvSpPr txBox="1"/>
          <p:nvPr/>
        </p:nvSpPr>
        <p:spPr>
          <a:xfrm>
            <a:off x="479426" y="2584450"/>
            <a:ext cx="2622590" cy="1701800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altLang="zh-CN" sz="1400" dirty="0">
                <a:latin typeface="+mj-lt"/>
              </a:rPr>
              <a:t>Robustez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s-ES" altLang="zh-CN" sz="1400" dirty="0"/>
              <a:t>Diseñada para soportar un uso constante, con piezas que están sujetas a un desgaste intenso fácilmente reemplazables, como bisagras y clips.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B894D138-FED7-7F45-4B7D-88F9C31CF735}"/>
              </a:ext>
            </a:extLst>
          </p:cNvPr>
          <p:cNvSpPr txBox="1"/>
          <p:nvPr/>
        </p:nvSpPr>
        <p:spPr>
          <a:xfrm>
            <a:off x="8993876" y="2584450"/>
            <a:ext cx="2476635" cy="217861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altLang="zh-CN" sz="1400">
                <a:latin typeface="+mj-lt"/>
              </a:rPr>
              <a:t>Mantenimiento sencillo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defRPr/>
            </a:pPr>
            <a:r>
              <a:rPr lang="es-ES" altLang="zh-CN" sz="1400"/>
              <a:t>Registros de errores fáciles de asimilar, facilidad de acceso </a:t>
            </a:r>
            <a:br>
              <a:rPr lang="es-ES" altLang="zh-CN" sz="1400"/>
            </a:br>
            <a:r>
              <a:rPr lang="es-ES" altLang="zh-CN" sz="1400"/>
              <a:t>a las piezas reparables.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defRPr/>
            </a:pPr>
            <a:r>
              <a:rPr lang="es-ES" altLang="zh-CN" sz="1400"/>
              <a:t>Orientación en caso de error.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defRPr/>
            </a:pPr>
            <a:r>
              <a:rPr lang="es-ES" altLang="zh-CN" sz="1400"/>
              <a:t>Manual de mantenimiento en </a:t>
            </a:r>
            <a:br>
              <a:rPr lang="es-ES" altLang="zh-CN" sz="1400"/>
            </a:br>
            <a:r>
              <a:rPr lang="es-ES" altLang="zh-CN" sz="1400"/>
              <a:t>la máquina.</a:t>
            </a:r>
          </a:p>
        </p:txBody>
      </p:sp>
    </p:spTree>
    <p:extLst>
      <p:ext uri="{BB962C8B-B14F-4D97-AF65-F5344CB8AC3E}">
        <p14:creationId xmlns:p14="http://schemas.microsoft.com/office/powerpoint/2010/main" val="15857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EDBF6-12B1-D225-0D37-895CE5EA2C96}"/>
              </a:ext>
            </a:extLst>
          </p:cNvPr>
          <p:cNvSpPr/>
          <p:nvPr/>
        </p:nvSpPr>
        <p:spPr>
          <a:xfrm>
            <a:off x="0" y="1"/>
            <a:ext cx="12192000" cy="6283324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2737-BD34-84FA-4C98-13946FCBFA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884" y="-3"/>
            <a:ext cx="10185020" cy="6283324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s-ES"/>
              <a:t>Funciones centradas en el usuario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0D1B09A-78A4-A1E4-365F-D4F46D7F01FB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Introducción de la SC550 al cliente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33FEF-5B03-293B-704A-5AFD6EE0D27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047E6-E293-2A16-BBEB-3F1A47E3DA3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EEC0193D-D899-75C6-273B-C46503AD257D}"/>
              </a:ext>
            </a:extLst>
          </p:cNvPr>
          <p:cNvSpPr txBox="1"/>
          <p:nvPr/>
        </p:nvSpPr>
        <p:spPr>
          <a:xfrm>
            <a:off x="475521" y="2584450"/>
            <a:ext cx="3239952" cy="1950974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altLang="zh-CN" sz="1400" dirty="0">
                <a:latin typeface="+mj-lt"/>
              </a:rPr>
              <a:t>Accesorio </a:t>
            </a:r>
            <a:r>
              <a:rPr lang="es-ES" altLang="zh-CN" sz="1400" dirty="0" err="1">
                <a:latin typeface="+mj-lt"/>
              </a:rPr>
              <a:t>caddy</a:t>
            </a:r>
            <a:endParaRPr lang="es-ES" altLang="zh-CN" sz="1400" dirty="0">
              <a:latin typeface="+mj-lt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defRPr/>
            </a:pPr>
            <a:r>
              <a:rPr lang="es-ES" altLang="zh-CN" sz="1400" dirty="0"/>
              <a:t>Con espacio para una botella de agua.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endParaRPr lang="en-US" altLang="zh-CN" sz="1400" dirty="0"/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altLang="zh-CN" sz="1400" dirty="0">
                <a:latin typeface="+mj-lt"/>
              </a:rPr>
              <a:t>Gancho para colgar la boquilla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defRPr/>
            </a:pPr>
            <a:r>
              <a:rPr lang="es-ES" altLang="zh-CN" sz="1400" dirty="0"/>
              <a:t>Orientado para volver a su lugar para evitar daños.</a:t>
            </a:r>
          </a:p>
        </p:txBody>
      </p:sp>
    </p:spTree>
    <p:extLst>
      <p:ext uri="{BB962C8B-B14F-4D97-AF65-F5344CB8AC3E}">
        <p14:creationId xmlns:p14="http://schemas.microsoft.com/office/powerpoint/2010/main" val="1037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74D39E-F03E-309B-E2EE-E8F2355FCEB5}"/>
              </a:ext>
            </a:extLst>
          </p:cNvPr>
          <p:cNvSpPr/>
          <p:nvPr/>
        </p:nvSpPr>
        <p:spPr>
          <a:xfrm>
            <a:off x="0" y="0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D74E67-5F81-D4CD-06BF-5860672F0E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471" y="-1"/>
            <a:ext cx="9317529" cy="6858001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F8212D2E-8231-C60E-4C72-86F08208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s-ES"/>
              <a:t>Funciones centradas en el usuario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545CC5-59BC-65DD-0808-23784CC1DDA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7A67E-04FC-58C1-333C-96BB942877C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0CCAD7-1727-2830-CF2D-6E553D97B5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7054" cy="376456"/>
          </a:xfrm>
        </p:spPr>
        <p:txBody>
          <a:bodyPr/>
          <a:lstStyle/>
          <a:p>
            <a:r>
              <a:rPr lang="es-ES"/>
              <a:t>Diseño final de la SC550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418BE045-521F-01D5-8FA3-D69637E0D840}"/>
              </a:ext>
            </a:extLst>
          </p:cNvPr>
          <p:cNvSpPr txBox="1"/>
          <p:nvPr/>
        </p:nvSpPr>
        <p:spPr>
          <a:xfrm>
            <a:off x="475521" y="2584450"/>
            <a:ext cx="4084904" cy="549275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zh-CN" sz="1400">
                <a:latin typeface="+mj-lt"/>
              </a:rPr>
              <a:t>Complemento compatible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s-ES" altLang="zh-CN" sz="1400"/>
              <a:t>Almacena todo lo que necesites en la máquina: reduce las visitas al armario de limpieza y aumenta la productividad.</a:t>
            </a:r>
          </a:p>
        </p:txBody>
      </p:sp>
    </p:spTree>
    <p:extLst>
      <p:ext uri="{BB962C8B-B14F-4D97-AF65-F5344CB8AC3E}">
        <p14:creationId xmlns:p14="http://schemas.microsoft.com/office/powerpoint/2010/main" val="14546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048389-E5AB-C9C3-1D2A-42C4B1ECA60F}"/>
              </a:ext>
            </a:extLst>
          </p:cNvPr>
          <p:cNvSpPr/>
          <p:nvPr/>
        </p:nvSpPr>
        <p:spPr>
          <a:xfrm>
            <a:off x="0" y="0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68CAF-A1F2-956A-BC8E-855E5E255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030" y="0"/>
            <a:ext cx="5433970" cy="6283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80647-E108-DF57-DCBE-57EE5A3B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94" y="-2"/>
            <a:ext cx="5729814" cy="628332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D998A-5F8D-F894-F672-E56B0305676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E2937-22D4-C91A-533C-553E21E13C1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07E58E28-6066-90E2-DD0A-9F95BB2C3E7B}"/>
              </a:ext>
            </a:extLst>
          </p:cNvPr>
          <p:cNvSpPr txBox="1"/>
          <p:nvPr/>
        </p:nvSpPr>
        <p:spPr>
          <a:xfrm>
            <a:off x="475521" y="1818779"/>
            <a:ext cx="2334354" cy="85820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sz="1400" dirty="0"/>
              <a:t>Manguera de extensión para llenado frontal</a:t>
            </a:r>
            <a:endParaRPr lang="es-ES" altLang="zh-CN" sz="1400" dirty="0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BF65FBCA-8A7E-EF55-8CBC-2C960E63C8D4}"/>
              </a:ext>
            </a:extLst>
          </p:cNvPr>
          <p:cNvSpPr txBox="1"/>
          <p:nvPr/>
        </p:nvSpPr>
        <p:spPr>
          <a:xfrm>
            <a:off x="6756080" y="1818779"/>
            <a:ext cx="2334354" cy="85820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defRPr/>
            </a:pPr>
            <a:r>
              <a:rPr lang="es-ES" sz="1400" dirty="0"/>
              <a:t>Accesorio automático para el llenado con manguera.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D6B7CCB6-921D-3376-0DDB-A293D820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3505835" cy="795089"/>
          </a:xfrm>
        </p:spPr>
        <p:txBody>
          <a:bodyPr>
            <a:spAutoFit/>
          </a:bodyPr>
          <a:lstStyle/>
          <a:p>
            <a:r>
              <a:rPr lang="es-ES"/>
              <a:t>Funciones centradas en el usuario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34DE714-23E5-A68F-90A8-966D77033EBB}"/>
              </a:ext>
            </a:extLst>
          </p:cNvPr>
          <p:cNvSpPr txBox="1">
            <a:spLocks/>
          </p:cNvSpPr>
          <p:nvPr/>
        </p:nvSpPr>
        <p:spPr>
          <a:xfrm>
            <a:off x="475488" y="1281959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Diseño final de la SC550</a:t>
            </a:r>
          </a:p>
        </p:txBody>
      </p:sp>
    </p:spTree>
    <p:extLst>
      <p:ext uri="{BB962C8B-B14F-4D97-AF65-F5344CB8AC3E}">
        <p14:creationId xmlns:p14="http://schemas.microsoft.com/office/powerpoint/2010/main" val="32190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035705BE-9B28-CB8E-6561-5D6DD8D713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43791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59" imgH="360" progId="TCLayout.ActiveDocument.1">
                  <p:embed/>
                </p:oleObj>
              </mc:Choice>
              <mc:Fallback>
                <p:oleObj name="Diapositiva think-cell" r:id="rId3" imgW="359" imgH="360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5705BE-9B28-CB8E-6561-5D6DD8D713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">
            <a:extLst>
              <a:ext uri="{FF2B5EF4-FFF2-40B4-BE49-F238E27FC236}">
                <a16:creationId xmlns:a16="http://schemas.microsoft.com/office/drawing/2014/main" id="{664FD7CB-191D-3BC5-D7F2-5043F20A796B}"/>
              </a:ext>
            </a:extLst>
          </p:cNvPr>
          <p:cNvSpPr/>
          <p:nvPr/>
        </p:nvSpPr>
        <p:spPr>
          <a:xfrm>
            <a:off x="0" y="0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6471F-83B2-3FCC-94B7-E508FF4119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218" y="1527580"/>
            <a:ext cx="5979358" cy="47386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D19751-8170-5394-E76B-465E17A0D593}"/>
              </a:ext>
            </a:extLst>
          </p:cNvPr>
          <p:cNvSpPr/>
          <p:nvPr/>
        </p:nvSpPr>
        <p:spPr>
          <a:xfrm>
            <a:off x="6566702" y="2231872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273F79-E532-6BF7-46C9-178C9D0D1D01}"/>
              </a:ext>
            </a:extLst>
          </p:cNvPr>
          <p:cNvSpPr/>
          <p:nvPr/>
        </p:nvSpPr>
        <p:spPr>
          <a:xfrm>
            <a:off x="6530449" y="1647343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F72B74-3C20-DB34-89F1-338B487D5516}"/>
              </a:ext>
            </a:extLst>
          </p:cNvPr>
          <p:cNvSpPr/>
          <p:nvPr/>
        </p:nvSpPr>
        <p:spPr>
          <a:xfrm>
            <a:off x="7298226" y="2701681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8CED0B-AF63-29CE-41A1-DEFEDB1BE4EE}"/>
              </a:ext>
            </a:extLst>
          </p:cNvPr>
          <p:cNvSpPr/>
          <p:nvPr/>
        </p:nvSpPr>
        <p:spPr>
          <a:xfrm>
            <a:off x="7518601" y="3327650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01ADB5-D3D5-4358-F05B-20C0F0D5C7E4}"/>
              </a:ext>
            </a:extLst>
          </p:cNvPr>
          <p:cNvSpPr/>
          <p:nvPr/>
        </p:nvSpPr>
        <p:spPr>
          <a:xfrm>
            <a:off x="7585963" y="4421823"/>
            <a:ext cx="546041" cy="54604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1EEA5-A42B-A96C-D715-4A52D98C04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453" y="996778"/>
            <a:ext cx="5455753" cy="55901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21DAE73-DC96-A320-ABB7-7E8A7780409B}"/>
              </a:ext>
            </a:extLst>
          </p:cNvPr>
          <p:cNvSpPr/>
          <p:nvPr/>
        </p:nvSpPr>
        <p:spPr>
          <a:xfrm>
            <a:off x="4699223" y="4999183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BA5B8A-553A-0D11-D8DB-9C259DA46949}"/>
              </a:ext>
            </a:extLst>
          </p:cNvPr>
          <p:cNvSpPr/>
          <p:nvPr/>
        </p:nvSpPr>
        <p:spPr>
          <a:xfrm>
            <a:off x="4930753" y="4876311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6A67D4-CD7D-5E01-DEF9-042AB1774E0C}"/>
              </a:ext>
            </a:extLst>
          </p:cNvPr>
          <p:cNvSpPr/>
          <p:nvPr/>
        </p:nvSpPr>
        <p:spPr>
          <a:xfrm>
            <a:off x="5276016" y="2003960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E4AFBB-8442-B994-E030-2C5AF920A236}"/>
              </a:ext>
            </a:extLst>
          </p:cNvPr>
          <p:cNvSpPr/>
          <p:nvPr/>
        </p:nvSpPr>
        <p:spPr>
          <a:xfrm>
            <a:off x="2592734" y="2387530"/>
            <a:ext cx="457201" cy="457201"/>
          </a:xfrm>
          <a:prstGeom prst="ellipse">
            <a:avLst/>
          </a:prstGeom>
          <a:noFill/>
          <a:ln w="12700">
            <a:solidFill>
              <a:srgbClr val="65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D0E7BFC8-6399-E911-F896-C068EBF24230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Puntos de contacto informativos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BDAE5B-0AA9-F2EF-7723-2CE75D2990E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0EC808-5410-E35D-3CA3-55022F45F5C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59DA709-3A25-152D-7BF3-3AEDFFC9F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7054" cy="376456"/>
          </a:xfrm>
        </p:spPr>
        <p:txBody>
          <a:bodyPr/>
          <a:lstStyle/>
          <a:p>
            <a:r>
              <a:rPr lang="es-ES" dirty="0"/>
              <a:t>Áreas destacadas de contacto.</a:t>
            </a:r>
          </a:p>
        </p:txBody>
      </p:sp>
    </p:spTree>
    <p:extLst>
      <p:ext uri="{BB962C8B-B14F-4D97-AF65-F5344CB8AC3E}">
        <p14:creationId xmlns:p14="http://schemas.microsoft.com/office/powerpoint/2010/main" val="40080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76171B-1D71-C399-A600-872989B93B0A}"/>
              </a:ext>
            </a:extLst>
          </p:cNvPr>
          <p:cNvSpPr/>
          <p:nvPr/>
        </p:nvSpPr>
        <p:spPr>
          <a:xfrm>
            <a:off x="0" y="0"/>
            <a:ext cx="12192000" cy="6283320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99A91-0C08-8C90-EBD9-E07273695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5045"/>
            <a:ext cx="9261817" cy="523827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8D5AA22A-DF71-09E9-711D-5DE3C8B4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/>
              <a:t>Interfaz de usuario optimizada</a:t>
            </a:r>
            <a:endParaRPr lang="en-US">
              <a:solidFill>
                <a:srgbClr val="10111C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E900DB19-D58A-2BEA-5549-E05E94F1A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GB"/>
              <a:t>SC550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4A216E-650C-007E-A02B-EBA20489440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70EEA-C04B-EAD0-86CF-0EDCD7039AC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803C877-83AE-5135-5853-FEBB31DB9AFC}"/>
              </a:ext>
            </a:extLst>
          </p:cNvPr>
          <p:cNvSpPr txBox="1">
            <a:spLocks/>
          </p:cNvSpPr>
          <p:nvPr/>
        </p:nvSpPr>
        <p:spPr>
          <a:xfrm>
            <a:off x="6841067" y="1412876"/>
            <a:ext cx="5003800" cy="487044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dirty="0"/>
              <a:t>Pantalla de alta calidad de 7".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dirty="0"/>
              <a:t>Entrada mediante teclado para reconocer a los usuarios </a:t>
            </a:r>
            <a:br>
              <a:rPr lang="es-ES" dirty="0"/>
            </a:br>
            <a:r>
              <a:rPr lang="es-ES" dirty="0"/>
              <a:t>y evitar la pérdida del mando o la llave.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dirty="0" err="1"/>
              <a:t>Preajustes</a:t>
            </a:r>
            <a:r>
              <a:rPr lang="es-ES" dirty="0"/>
              <a:t> programables en el menú de acceso del usuario.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dirty="0"/>
              <a:t>Diseñado para diferentes niveles de habilidad del usuario.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dirty="0"/>
              <a:t>Dial intuitivo y membrana táctil.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dirty="0"/>
              <a:t>Controles en pantalla ocultos hasta el momento de su uso para simplificar su utilización en diferentes variantes.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dirty="0"/>
              <a:t>Mando del limitador de velocidad con una sola mano.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ES" dirty="0"/>
              <a:t>Botón táctil para impulsos de potencia de limpieza.</a:t>
            </a:r>
          </a:p>
        </p:txBody>
      </p:sp>
    </p:spTree>
    <p:extLst>
      <p:ext uri="{BB962C8B-B14F-4D97-AF65-F5344CB8AC3E}">
        <p14:creationId xmlns:p14="http://schemas.microsoft.com/office/powerpoint/2010/main" val="25917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519C5C-C1AF-AD82-0709-770411D9F2DB}"/>
              </a:ext>
            </a:extLst>
          </p:cNvPr>
          <p:cNvSpPr/>
          <p:nvPr/>
        </p:nvSpPr>
        <p:spPr>
          <a:xfrm>
            <a:off x="-14110" y="-1"/>
            <a:ext cx="12214364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B3BFB-1D55-3345-F004-5728038FFB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"/>
          <a:stretch/>
        </p:blipFill>
        <p:spPr>
          <a:xfrm>
            <a:off x="-14110" y="882503"/>
            <a:ext cx="8045630" cy="5400817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4F4EAB9C-8152-877B-0F4C-6907B6F1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/>
              <a:t>Ayuda incorporada</a:t>
            </a:r>
            <a:endParaRPr lang="en-US">
              <a:solidFill>
                <a:srgbClr val="10111C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86AE70B-1DBA-BEAD-2531-166B84AB4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GB"/>
              <a:t>SC550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6667A0-3BA7-CE09-B02A-0494F605FC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F1B88-9B40-0BDA-D6AE-BE9FF060EF3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764082A-D05F-0492-759A-EB02C46E5521}"/>
              </a:ext>
            </a:extLst>
          </p:cNvPr>
          <p:cNvSpPr txBox="1">
            <a:spLocks/>
          </p:cNvSpPr>
          <p:nvPr/>
        </p:nvSpPr>
        <p:spPr>
          <a:xfrm>
            <a:off x="8045630" y="2668966"/>
            <a:ext cx="3070202" cy="1255334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>
                <a:latin typeface="+mj-lt"/>
              </a:rPr>
              <a:t>Ayuda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incorporada</a:t>
            </a:r>
            <a:endParaRPr lang="en-US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s-ES" dirty="0"/>
              <a:t>Guías paso a paso. Código QR para escanear y ver contenido de vídeos.</a:t>
            </a:r>
          </a:p>
        </p:txBody>
      </p:sp>
    </p:spTree>
    <p:extLst>
      <p:ext uri="{BB962C8B-B14F-4D97-AF65-F5344CB8AC3E}">
        <p14:creationId xmlns:p14="http://schemas.microsoft.com/office/powerpoint/2010/main" val="41348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47AFB9-0251-75C9-6EE5-263AE892AD94}"/>
              </a:ext>
            </a:extLst>
          </p:cNvPr>
          <p:cNvSpPr/>
          <p:nvPr/>
        </p:nvSpPr>
        <p:spPr>
          <a:xfrm>
            <a:off x="0" y="0"/>
            <a:ext cx="12192000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847A9-D64E-BF55-709C-BC7F134C69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176453" y="1092359"/>
            <a:ext cx="7817073" cy="5296439"/>
          </a:xfrm>
          <a:prstGeom prst="rect">
            <a:avLst/>
          </a:prstGeom>
        </p:spPr>
      </p:pic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AEA3E6F-C833-995E-0067-E2F7B29F13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995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5" imgW="359" imgH="360" progId="TCLayout.ActiveDocument.1">
                  <p:embed/>
                </p:oleObj>
              </mc:Choice>
              <mc:Fallback>
                <p:oleObj name="Diapositiva think-cell" r:id="rId5" imgW="359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AEA3E6F-C833-995E-0067-E2F7B29F1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 vert="horz"/>
          <a:lstStyle/>
          <a:p>
            <a:r>
              <a:rPr lang="en-GB"/>
              <a:t>Convertir perspectivas en excelentes resultados de experiencia</a:t>
            </a:r>
            <a:endParaRPr lang="en-US">
              <a:solidFill>
                <a:srgbClr val="10111C"/>
              </a:solidFill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AF43CA4-4B60-02B6-7096-7C3B060D2D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s-ES" dirty="0"/>
              <a:t>Implementar estrategias de diseño para experiencias físicas, digitales y centradas en el usuario.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7762E58-942F-9543-4B35-BA875F031C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9A7148-CC84-D492-F498-63E4F96E492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71A2C-DA37-DF3F-7ABA-F75DE93349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78" y="1460189"/>
            <a:ext cx="5335322" cy="52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1224C-41F1-53F2-6228-F34CF2446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28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631881D4-895D-D690-FCC3-56A196F4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Luces delanteras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EAA692-264B-3B85-F4F9-6E966334B2F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D879-AB66-EC4F-2972-0DCA48F863F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988EFE2-E52E-DCB0-3731-1335A6C9E0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7054" cy="376456"/>
          </a:xfrm>
        </p:spPr>
        <p:txBody>
          <a:bodyPr/>
          <a:lstStyle/>
          <a:p>
            <a:r>
              <a:rPr lang="es-ES">
                <a:solidFill>
                  <a:schemeClr val="bg1"/>
                </a:solidFill>
              </a:rPr>
              <a:t>Diseño final de la SC550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029965E-665A-C130-74E0-1F533517FFF4}"/>
              </a:ext>
            </a:extLst>
          </p:cNvPr>
          <p:cNvSpPr txBox="1">
            <a:spLocks/>
          </p:cNvSpPr>
          <p:nvPr/>
        </p:nvSpPr>
        <p:spPr>
          <a:xfrm>
            <a:off x="479426" y="1412876"/>
            <a:ext cx="4448174" cy="487044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Una característica de seguridad para mostrar la presencia de la máquina en </a:t>
            </a:r>
            <a:r>
              <a:rPr lang="es-ES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una zona</a:t>
            </a:r>
            <a:b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(no necesita funcionar como luz). 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Una representación de la marca, ya que es un formato que constituye parte del ADN de la marca. 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Una forma de ver el estado de </a:t>
            </a:r>
            <a:r>
              <a:rPr lang="es-E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la máquina (nivel de la batería, nivel de llenado del depósito, iluminación de seguridad).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Una forma de diferenciar </a:t>
            </a:r>
            <a:r>
              <a:rPr lang="es-E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entre las variantes </a:t>
            </a:r>
            <a:br>
              <a:rPr lang="es-ES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s-ES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Mid-Market</a:t>
            </a:r>
            <a:r>
              <a:rPr lang="es-E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y Premium. 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s-E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Permite componentes de tecnologías futuras.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endParaRPr lang="es-ES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2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E2C464-8233-43F7-8C4D-07C1D6B70485}"/>
              </a:ext>
            </a:extLst>
          </p:cNvPr>
          <p:cNvSpPr/>
          <p:nvPr/>
        </p:nvSpPr>
        <p:spPr>
          <a:xfrm>
            <a:off x="0" y="-1"/>
            <a:ext cx="12192000" cy="6283323"/>
          </a:xfrm>
          <a:prstGeom prst="rect">
            <a:avLst/>
          </a:prstGeom>
          <a:solidFill>
            <a:srgbClr val="1F2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5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88F6609-66FC-4C8B-8EA7-F38D7FD6E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151" r="14261"/>
          <a:stretch/>
        </p:blipFill>
        <p:spPr>
          <a:xfrm>
            <a:off x="3977438" y="999039"/>
            <a:ext cx="2250148" cy="4830986"/>
          </a:xfrm>
          <a:prstGeom prst="rect">
            <a:avLst/>
          </a:prstGeom>
        </p:spPr>
      </p:pic>
      <p:pic>
        <p:nvPicPr>
          <p:cNvPr id="38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2F241449-31C1-4A86-AE5E-741471A41C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9419" r="20963"/>
          <a:stretch/>
        </p:blipFill>
        <p:spPr>
          <a:xfrm>
            <a:off x="6234987" y="1005836"/>
            <a:ext cx="1772223" cy="4824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CE4A8-FBEA-4E05-B6D2-B21B50EE9B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245" y="1005836"/>
            <a:ext cx="1823230" cy="476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C0986-7081-46DA-A762-E5818BC847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039" y="1005836"/>
            <a:ext cx="2133355" cy="4762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E484E3-73B4-CF67-DFD0-A7F4682047F8}"/>
              </a:ext>
            </a:extLst>
          </p:cNvPr>
          <p:cNvSpPr txBox="1"/>
          <p:nvPr/>
        </p:nvSpPr>
        <p:spPr>
          <a:xfrm>
            <a:off x="5186172" y="6045983"/>
            <a:ext cx="18196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 panose="020B0604020202020204" pitchFamily="34" charset="0"/>
              </a:rPr>
              <a:t>Reproducir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 panose="020B0604020202020204" pitchFamily="34" charset="0"/>
              </a:rPr>
              <a:t>los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 panose="020B0604020202020204" pitchFamily="34" charset="0"/>
              </a:rPr>
              <a:t>vídeos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cs typeface="Arial" panose="020B0604020202020204" pitchFamily="34" charset="0"/>
              </a:rPr>
              <a:t>anteriores</a:t>
            </a:r>
            <a:endParaRPr kumimoji="0" lang="en-GB" sz="1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30E9D8AF-B90A-BB4E-28C0-ADE998656A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63260" y="6399074"/>
            <a:ext cx="276999" cy="276999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093CF6F-CA15-CBF2-2FBB-BC7639E651DA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11300998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Diseño final de la SC550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2973F4C1-BF07-AA23-35B0-C3B265C6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s-ES">
                <a:solidFill>
                  <a:schemeClr val="bg1"/>
                </a:solidFill>
              </a:rPr>
              <a:t>Función de luz delantera </a:t>
            </a:r>
            <a:r>
              <a:rPr lang="en-US">
                <a:solidFill>
                  <a:schemeClr val="bg1"/>
                </a:solidFill>
              </a:rPr>
              <a:t>–</a:t>
            </a:r>
            <a:r>
              <a:rPr lang="es-ES">
                <a:solidFill>
                  <a:schemeClr val="bg1"/>
                </a:solidFill>
              </a:rPr>
              <a:t> Avanzado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64660-DB61-0E1C-72B8-C85B4E2A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29CF7F-2F2C-9187-C27C-3213896F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EA67-8916-45A7-810F-00E9AF0CF9BA}" type="slidenum">
              <a:rPr lang="en-GB" smtClean="0"/>
              <a:t>21</a:t>
            </a:fld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7B44E2-6764-DB68-A451-1A181F23093F}"/>
              </a:ext>
            </a:extLst>
          </p:cNvPr>
          <p:cNvSpPr txBox="1"/>
          <p:nvPr/>
        </p:nvSpPr>
        <p:spPr>
          <a:xfrm>
            <a:off x="2251429" y="5551790"/>
            <a:ext cx="18196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Uso general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389CCB-C731-F0BB-9AA4-A98DD7511BC4}"/>
              </a:ext>
            </a:extLst>
          </p:cNvPr>
          <p:cNvSpPr txBox="1"/>
          <p:nvPr/>
        </p:nvSpPr>
        <p:spPr>
          <a:xfrm>
            <a:off x="6190801" y="5551790"/>
            <a:ext cx="18196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Nivel de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llenado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C91768-ADC9-7278-2E8A-0F4494328D12}"/>
              </a:ext>
            </a:extLst>
          </p:cNvPr>
          <p:cNvSpPr txBox="1"/>
          <p:nvPr/>
        </p:nvSpPr>
        <p:spPr>
          <a:xfrm>
            <a:off x="8045210" y="5547994"/>
            <a:ext cx="1961299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Error de la máquina</a:t>
            </a:r>
          </a:p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necesidad de mantenimiento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10A869-FAF9-5D97-16F7-8858B3E1B0D8}"/>
              </a:ext>
            </a:extLst>
          </p:cNvPr>
          <p:cNvSpPr txBox="1"/>
          <p:nvPr/>
        </p:nvSpPr>
        <p:spPr>
          <a:xfrm>
            <a:off x="4212828" y="5564892"/>
            <a:ext cx="18196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Cargando</a:t>
            </a:r>
          </a:p>
        </p:txBody>
      </p:sp>
    </p:spTree>
    <p:extLst>
      <p:ext uri="{BB962C8B-B14F-4D97-AF65-F5344CB8AC3E}">
        <p14:creationId xmlns:p14="http://schemas.microsoft.com/office/powerpoint/2010/main" val="38140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289"/>
    </mc:Choice>
    <mc:Fallback xmlns="">
      <p:transition advTm="2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0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>
              <p:cMediaNode vol="2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B57AEA0E-1F97-7CB1-76D4-5D87794C0D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2544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47" imgH="348" progId="TCLayout.ActiveDocument.1">
                  <p:embed/>
                </p:oleObj>
              </mc:Choice>
              <mc:Fallback>
                <p:oleObj name="Diapositiva think-cell" r:id="rId3" imgW="347" imgH="348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7AEA0E-1F97-7CB1-76D4-5D87794C0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57E0C75-6F46-7ACC-9D44-617DBF96EBCF}"/>
              </a:ext>
            </a:extLst>
          </p:cNvPr>
          <p:cNvSpPr/>
          <p:nvPr/>
        </p:nvSpPr>
        <p:spPr>
          <a:xfrm>
            <a:off x="0" y="1"/>
            <a:ext cx="12192000" cy="6283326"/>
          </a:xfrm>
          <a:prstGeom prst="rect">
            <a:avLst/>
          </a:prstGeom>
          <a:solidFill>
            <a:srgbClr val="D5D6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C1EEB1E4-5AA1-70D1-D992-5CD49B24D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920" y="1"/>
            <a:ext cx="5974080" cy="62833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B4B96F-3DFA-06C2-E8BB-11E64BD08280}"/>
              </a:ext>
            </a:extLst>
          </p:cNvPr>
          <p:cNvGrpSpPr/>
          <p:nvPr/>
        </p:nvGrpSpPr>
        <p:grpSpPr>
          <a:xfrm>
            <a:off x="300777" y="3862865"/>
            <a:ext cx="7695296" cy="2409532"/>
            <a:chOff x="873166" y="4223384"/>
            <a:chExt cx="6899234" cy="2160271"/>
          </a:xfrm>
        </p:grpSpPr>
        <p:pic>
          <p:nvPicPr>
            <p:cNvPr id="7" name="Picture 6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3F565E0B-67B5-FD0C-5130-69BB8A55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166" y="4458789"/>
              <a:ext cx="3614058" cy="1663337"/>
            </a:xfrm>
            <a:prstGeom prst="rect">
              <a:avLst/>
            </a:prstGeom>
          </p:spPr>
        </p:pic>
        <p:pic>
          <p:nvPicPr>
            <p:cNvPr id="8" name="Picture 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79DF90A4-6DC5-B5DE-5E92-8BEAC0AA1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371" y="4776781"/>
              <a:ext cx="797318" cy="766352"/>
            </a:xfrm>
            <a:prstGeom prst="rect">
              <a:avLst/>
            </a:prstGeom>
          </p:spPr>
        </p:pic>
        <p:pic>
          <p:nvPicPr>
            <p:cNvPr id="9" name="Picture 8" descr="A picture containing projector&#10;&#10;Description automatically generated">
              <a:extLst>
                <a:ext uri="{FF2B5EF4-FFF2-40B4-BE49-F238E27FC236}">
                  <a16:creationId xmlns:a16="http://schemas.microsoft.com/office/drawing/2014/main" id="{872FB382-36CB-C013-CFA7-B2F709FEE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0390" y="4223384"/>
              <a:ext cx="2412010" cy="2160271"/>
            </a:xfrm>
            <a:prstGeom prst="rect">
              <a:avLst/>
            </a:prstGeom>
          </p:spPr>
        </p:pic>
      </p:grpSp>
      <p:sp>
        <p:nvSpPr>
          <p:cNvPr id="10" name="Title 7">
            <a:extLst>
              <a:ext uri="{FF2B5EF4-FFF2-40B4-BE49-F238E27FC236}">
                <a16:creationId xmlns:a16="http://schemas.microsoft.com/office/drawing/2014/main" id="{116802E6-4D3A-960A-1256-A389F6C9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 vert="horz"/>
          <a:lstStyle/>
          <a:p>
            <a:r>
              <a:rPr lang="en-GB"/>
              <a:t>Control de acceso</a:t>
            </a:r>
            <a:endParaRPr lang="en-US" dirty="0">
              <a:solidFill>
                <a:srgbClr val="FF0000"/>
              </a:solidFill>
              <a:ea typeface="Roboto Bold"/>
              <a:cs typeface="Roboto Bold"/>
            </a:endParaRP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747DA21-B2E1-4F97-40E1-6A42CAA030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n-GB"/>
              <a:t>Extra opcional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2383F-5CDA-26B0-54C4-1E96CBB624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D0E50D-D055-A74E-922E-D454742341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7226B00C-1610-2ADF-63E2-759DD87B9F4A}"/>
              </a:ext>
            </a:extLst>
          </p:cNvPr>
          <p:cNvSpPr txBox="1">
            <a:spLocks/>
          </p:cNvSpPr>
          <p:nvPr/>
        </p:nvSpPr>
        <p:spPr>
          <a:xfrm>
            <a:off x="479426" y="2316572"/>
            <a:ext cx="4826329" cy="854777"/>
          </a:xfrm>
          <a:prstGeom prst="rect">
            <a:avLst/>
          </a:prstGeom>
        </p:spPr>
        <p:txBody>
          <a:bodyPr lIns="0" tIns="0" rIns="0" bIns="0" anchor="t" anchorCtr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>
                <a:latin typeface="+mj-lt"/>
              </a:rPr>
              <a:t>Acceso rápido sin llave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/>
              <a:t>Sin necesidad de guardar la llave en la máquina. </a:t>
            </a:r>
            <a:br>
              <a:rPr lang="es-ES"/>
            </a:br>
            <a:r>
              <a:rPr lang="es-ES"/>
              <a:t>Forma compacta y cómoda para guardar en el bolsillo.</a:t>
            </a:r>
          </a:p>
        </p:txBody>
      </p:sp>
    </p:spTree>
    <p:extLst>
      <p:ext uri="{BB962C8B-B14F-4D97-AF65-F5344CB8AC3E}">
        <p14:creationId xmlns:p14="http://schemas.microsoft.com/office/powerpoint/2010/main" val="38405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03B592-DDBA-4E54-B79B-0BEAFE605D4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8314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6E7803AC-B422-41AD-90F6-63F8F138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12" y="2619513"/>
            <a:ext cx="4758375" cy="16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8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15E5CFB-2FB8-451E-24EA-D6D1256BA8B2}"/>
              </a:ext>
            </a:extLst>
          </p:cNvPr>
          <p:cNvSpPr/>
          <p:nvPr/>
        </p:nvSpPr>
        <p:spPr>
          <a:xfrm>
            <a:off x="0" y="0"/>
            <a:ext cx="12192000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3E042-520D-B44B-D9E3-55A191621B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/>
              <a:t>Introducción de la SC550 al cliente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C36A27-6BCF-3FDB-9635-62892F5C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Cuatro configuraciones de plataforma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0AD80-1D11-C174-924F-635FB1858B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DD082-976F-6387-4D30-E4DFC28AD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F0F568B8-7454-5C43-D138-C97B9A9536A6}"/>
              </a:ext>
            </a:extLst>
          </p:cNvPr>
          <p:cNvSpPr txBox="1"/>
          <p:nvPr/>
        </p:nvSpPr>
        <p:spPr>
          <a:xfrm>
            <a:off x="6128225" y="4812650"/>
            <a:ext cx="2468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cap="none">
                <a:solidFill>
                  <a:srgbClr val="28313F"/>
                </a:solidFill>
                <a:effectLst/>
                <a:latin typeface="Roboto Bold"/>
                <a:cs typeface="+mn-cs"/>
              </a:rPr>
              <a:t>Plataforma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3</a:t>
            </a:r>
          </a:p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Cilíndrica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A3B40C9-4FCB-8408-0DB8-B018B934DB70}"/>
              </a:ext>
            </a:extLst>
          </p:cNvPr>
          <p:cNvSpPr txBox="1"/>
          <p:nvPr/>
        </p:nvSpPr>
        <p:spPr>
          <a:xfrm>
            <a:off x="3293796" y="4812650"/>
            <a:ext cx="2468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Plataforma 2</a:t>
            </a:r>
          </a:p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Doble disco</a:t>
            </a: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E0D14522-9D93-68BA-2232-3314CFCF72F5}"/>
              </a:ext>
            </a:extLst>
          </p:cNvPr>
          <p:cNvSpPr txBox="1"/>
          <p:nvPr/>
        </p:nvSpPr>
        <p:spPr>
          <a:xfrm>
            <a:off x="8914628" y="4812650"/>
            <a:ext cx="2468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cap="none">
                <a:solidFill>
                  <a:srgbClr val="28313F"/>
                </a:solidFill>
                <a:effectLst/>
                <a:latin typeface="Roboto Bold"/>
                <a:cs typeface="+mn-cs"/>
              </a:rPr>
              <a:t>Plataforma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4</a:t>
            </a:r>
          </a:p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468F8-7A84-9B35-3A6E-2CABED4A4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096" y="1670213"/>
            <a:ext cx="3843566" cy="3157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CD9075A-EB02-0CF2-4B7F-DDD7F862F3AC}"/>
              </a:ext>
            </a:extLst>
          </p:cNvPr>
          <p:cNvGrpSpPr/>
          <p:nvPr/>
        </p:nvGrpSpPr>
        <p:grpSpPr>
          <a:xfrm>
            <a:off x="292203" y="1723602"/>
            <a:ext cx="2958287" cy="3643046"/>
            <a:chOff x="292203" y="1723602"/>
            <a:chExt cx="2958287" cy="3643046"/>
          </a:xfrm>
        </p:grpSpPr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B9AB5A1B-B24B-D7A7-7C74-E0E7E58A64B8}"/>
                </a:ext>
              </a:extLst>
            </p:cNvPr>
            <p:cNvSpPr txBox="1"/>
            <p:nvPr/>
          </p:nvSpPr>
          <p:spPr>
            <a:xfrm>
              <a:off x="486648" y="4812650"/>
              <a:ext cx="246888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u="none" strike="noStrike" cap="none">
                  <a:solidFill>
                    <a:srgbClr val="28313F"/>
                  </a:solidFill>
                  <a:effectLst/>
                  <a:latin typeface="Roboto Bold"/>
                  <a:cs typeface="+mn-cs"/>
                </a:rPr>
                <a:t>Plataforma</a:t>
              </a: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Bold"/>
                  <a:ea typeface="+mn-ea"/>
                  <a:cs typeface="+mn-cs"/>
                </a:rPr>
                <a:t> 1</a:t>
              </a:r>
            </a:p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Monodisco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A824AF-C219-FCC2-D923-3F55D0CAB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203" y="1723602"/>
              <a:ext cx="2958287" cy="311664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44B0EBE-BAFD-CC50-B451-6AAFAC1511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859" y="1673122"/>
            <a:ext cx="3356130" cy="3157056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F6528384-C366-EBCE-022D-2E46841E87BF}"/>
              </a:ext>
            </a:extLst>
          </p:cNvPr>
          <p:cNvSpPr/>
          <p:nvPr/>
        </p:nvSpPr>
        <p:spPr>
          <a:xfrm>
            <a:off x="8518524" y="491189"/>
            <a:ext cx="1740385" cy="1740385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r>
              <a:rPr kumimoji="0" lang="es-ES" altLang="zh-CN" sz="11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El panel frontal inferior desmontable permite el mantenimiento y la configuración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6B44C-EE8C-6CD1-7AEA-CBBA38CD18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2676" y="1994956"/>
            <a:ext cx="2849376" cy="28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CBAC04-2296-8B20-2DD4-EB2179DA6F1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5521" y="1521020"/>
            <a:ext cx="2586038" cy="4594372"/>
          </a:xfrm>
        </p:spPr>
        <p:txBody>
          <a:bodyPr tIns="137160"/>
          <a:lstStyle/>
          <a:p>
            <a:pPr marL="0" indent="0">
              <a:lnSpc>
                <a:spcPct val="120000"/>
              </a:lnSpc>
              <a:buNone/>
            </a:pPr>
            <a:r>
              <a:rPr lang="es-ES" sz="1100">
                <a:latin typeface="+mj-lt"/>
              </a:rPr>
              <a:t>Puntos de contacto informativos </a:t>
            </a:r>
            <a:br>
              <a:rPr lang="es-ES" sz="1100">
                <a:latin typeface="+mj-lt"/>
              </a:rPr>
            </a:br>
            <a:r>
              <a:rPr lang="es-ES" sz="1100">
                <a:latin typeface="+mj-lt"/>
              </a:rPr>
              <a:t>y en color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189D1-1506-C11A-D457-87DD4C3966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317" y="2308298"/>
            <a:ext cx="2589942" cy="3807094"/>
          </a:xfrm>
          <a:prstGeom prst="rect">
            <a:avLst/>
          </a:prstGeom>
          <a:solidFill>
            <a:srgbClr val="D5D7D6"/>
          </a:solidFill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D1B1A-400C-10A5-C7AA-3FAD0A5C708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57543" y="1521020"/>
            <a:ext cx="2586038" cy="4594372"/>
          </a:xfrm>
        </p:spPr>
        <p:txBody>
          <a:bodyPr tIns="137160"/>
          <a:lstStyle/>
          <a:p>
            <a:pPr marL="0" indent="0">
              <a:lnSpc>
                <a:spcPct val="120000"/>
              </a:lnSpc>
              <a:buNone/>
            </a:pPr>
            <a:r>
              <a:rPr lang="es-ES" sz="1100" dirty="0">
                <a:latin typeface="+mj-lt"/>
              </a:rPr>
              <a:t>Ergonomía mejorada para una comodidad y un ajuste óptimos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DB500-3EE4-2237-1B97-F23FDA257C3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0865" y="1521020"/>
            <a:ext cx="2586038" cy="4594372"/>
          </a:xfrm>
        </p:spPr>
        <p:txBody>
          <a:bodyPr tIns="137160"/>
          <a:lstStyle/>
          <a:p>
            <a:pPr marL="0" indent="0">
              <a:lnSpc>
                <a:spcPct val="120000"/>
              </a:lnSpc>
              <a:buNone/>
            </a:pPr>
            <a:r>
              <a:rPr lang="nb-NO" sz="1100" dirty="0">
                <a:latin typeface="+mj-lt"/>
              </a:rPr>
              <a:t>Interfaz de usuario optimizada </a:t>
            </a:r>
            <a:r>
              <a:rPr lang="nb-NO" sz="1100" spc="-20" dirty="0">
                <a:latin typeface="+mj-lt"/>
              </a:rPr>
              <a:t>para diferentes niveles de habilidad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19B0D9-3D17-F47E-61E5-39E4EF4D4EC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1585" y="1521020"/>
            <a:ext cx="2586038" cy="4594372"/>
          </a:xfrm>
        </p:spPr>
        <p:txBody>
          <a:bodyPr tIns="137160"/>
          <a:lstStyle/>
          <a:p>
            <a:pPr marL="0" indent="0">
              <a:lnSpc>
                <a:spcPct val="120000"/>
              </a:lnSpc>
              <a:buNone/>
            </a:pPr>
            <a:r>
              <a:rPr lang="es-ES" sz="1100">
                <a:latin typeface="+mj-lt"/>
              </a:rPr>
              <a:t>Funciones centradas en el usuario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FCE1E27-1A57-E2A7-922E-00AB93E5AB3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E6DAA8C-9FDC-E19B-310B-1FF4C290C55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B2D643-09D1-B9BD-A17C-96BF285BFC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Introducción de la SC550 al cliente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53505EE-1904-652D-74DE-0B80ECCC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Convertir perspectivas en excelentes resultados de experiencia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0186CD-1931-053E-DACE-688A383A7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1584" y="2311488"/>
            <a:ext cx="2586037" cy="3803904"/>
          </a:xfrm>
          <a:prstGeom prst="rect">
            <a:avLst/>
          </a:prstGeom>
          <a:solidFill>
            <a:srgbClr val="D5D7D6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74A4EA-B1EB-03A9-517E-A10F274745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1"/>
          <a:stretch/>
        </p:blipFill>
        <p:spPr>
          <a:xfrm>
            <a:off x="3357543" y="2311488"/>
            <a:ext cx="2586038" cy="3803904"/>
          </a:xfrm>
          <a:prstGeom prst="rect">
            <a:avLst/>
          </a:prstGeom>
          <a:solidFill>
            <a:srgbClr val="D5D7D6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17B60D-2CED-69BA-2C7F-85121C49C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823"/>
          <a:stretch/>
        </p:blipFill>
        <p:spPr>
          <a:xfrm>
            <a:off x="6240865" y="2311488"/>
            <a:ext cx="2586038" cy="3803904"/>
          </a:xfrm>
          <a:prstGeom prst="rect">
            <a:avLst/>
          </a:prstGeom>
          <a:solidFill>
            <a:srgbClr val="D5D7D6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70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13689-8367-5416-3789-2C169B34D984}"/>
              </a:ext>
            </a:extLst>
          </p:cNvPr>
          <p:cNvSpPr/>
          <p:nvPr/>
        </p:nvSpPr>
        <p:spPr>
          <a:xfrm>
            <a:off x="-1" y="-1"/>
            <a:ext cx="12192000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s-ES"/>
              <a:t>Diferentes niveles de acceso de usuario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A97FB13-0662-4966-3808-EFE6599A5937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3592610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Introducción de la SC550 al cliente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A6667F-19A6-84C6-0B4B-8ACED47DE0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93FF07-FB3F-EC1F-C8B3-943CEA3A712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D5685-AA59-3C14-0A3A-12D7B2FCFB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982"/>
          <a:stretch/>
        </p:blipFill>
        <p:spPr>
          <a:xfrm>
            <a:off x="23838" y="1313663"/>
            <a:ext cx="9712573" cy="4906327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FCE164F8-82E4-CC31-609B-7CEAF0F369BD}"/>
              </a:ext>
            </a:extLst>
          </p:cNvPr>
          <p:cNvSpPr txBox="1"/>
          <p:nvPr/>
        </p:nvSpPr>
        <p:spPr>
          <a:xfrm>
            <a:off x="6335711" y="1313663"/>
            <a:ext cx="5240034" cy="4870445"/>
          </a:xfrm>
          <a:prstGeom prst="rect">
            <a:avLst/>
          </a:prstGeom>
          <a:noFill/>
        </p:spPr>
        <p:txBody>
          <a:bodyPr wrap="square" lIns="1463040" tIns="91440" rIns="91440" bIns="9144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altLang="zh-CN" sz="1400" dirty="0">
                <a:latin typeface="+mj-lt"/>
              </a:rPr>
              <a:t>Pin de inicio de sesión para </a:t>
            </a:r>
            <a:br>
              <a:rPr lang="es-ES" altLang="zh-CN" sz="1400" dirty="0">
                <a:latin typeface="+mj-lt"/>
              </a:rPr>
            </a:br>
            <a:r>
              <a:rPr lang="es-ES" altLang="zh-CN" sz="1400" dirty="0">
                <a:latin typeface="+mj-lt"/>
              </a:rPr>
              <a:t>adaptar la interfaz de usuario </a:t>
            </a:r>
          </a:p>
          <a:p>
            <a:pPr marL="199105" marR="0" lvl="0" indent="-199105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zh-CN" sz="1400" dirty="0"/>
              <a:t>Idioma</a:t>
            </a:r>
          </a:p>
          <a:p>
            <a:pPr marL="199105" marR="0" lvl="0" indent="-199105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zh-CN" sz="1400" dirty="0" err="1"/>
              <a:t>Preajustes</a:t>
            </a:r>
            <a:r>
              <a:rPr lang="es-ES" altLang="zh-CN" sz="1400" dirty="0"/>
              <a:t> relevantes</a:t>
            </a:r>
          </a:p>
          <a:p>
            <a:pPr marL="199105" marR="0" lvl="0" indent="-199105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zh-CN" sz="1400" dirty="0"/>
              <a:t>Configuración relevante</a:t>
            </a:r>
          </a:p>
          <a:p>
            <a:pPr marL="199105" marR="0" lvl="0" indent="-199105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zh-CN" sz="1400" dirty="0"/>
              <a:t>Nivel de competencia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29520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3CA202-F0E4-06CD-72E6-A6741570DB0A}"/>
              </a:ext>
            </a:extLst>
          </p:cNvPr>
          <p:cNvSpPr/>
          <p:nvPr/>
        </p:nvSpPr>
        <p:spPr>
          <a:xfrm>
            <a:off x="-2" y="-55813"/>
            <a:ext cx="12192001" cy="6339134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C747CE-D0D8-228A-6104-D016C117620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C4505-FEF6-428F-9ED7-4D12CEA3A5B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564B936-9279-9E04-2524-AE4E041A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Diferentes niveles de acceso de usuario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D4131-F645-A745-4478-D14DDDFA8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621360"/>
            <a:ext cx="4706114" cy="26619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484250E-532C-6F94-B812-749DC160E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s-ES" dirty="0"/>
              <a:t>Introducción de la SC550 al cliente</a:t>
            </a:r>
          </a:p>
        </p:txBody>
      </p:sp>
      <p:pic>
        <p:nvPicPr>
          <p:cNvPr id="21" name="Picture 20" descr="A screen shot of a device&#10;&#10;Description automatically generated">
            <a:extLst>
              <a:ext uri="{FF2B5EF4-FFF2-40B4-BE49-F238E27FC236}">
                <a16:creationId xmlns:a16="http://schemas.microsoft.com/office/drawing/2014/main" id="{1661B5C2-3E34-914B-6441-0E6423FBCD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61" y="1804821"/>
            <a:ext cx="2923034" cy="17127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D88237-5C0B-AD8A-D118-6AFC299739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336" y="1804821"/>
            <a:ext cx="2923032" cy="17127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0B7673-4E62-471A-7D7C-F6038BA672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062" y="4420036"/>
            <a:ext cx="2923033" cy="17127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6CFF77-8A43-806D-90B4-4B39F3EC39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336" y="4420036"/>
            <a:ext cx="2923032" cy="17127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624E56-9537-412D-E35A-96AC64D19F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21" y="1804821"/>
            <a:ext cx="2923033" cy="1712715"/>
          </a:xfrm>
          <a:prstGeom prst="rect">
            <a:avLst/>
          </a:prstGeom>
        </p:spPr>
      </p:pic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F2C8DB6E-AF5E-7451-9921-F49F50B3D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36352"/>
              </p:ext>
            </p:extLst>
          </p:nvPr>
        </p:nvGraphicFramePr>
        <p:xfrm>
          <a:off x="475521" y="1357584"/>
          <a:ext cx="2926080" cy="35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30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Operario en formación</a:t>
                      </a:r>
                    </a:p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E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Guía para el uso de la máquina.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A708584-02F5-4FC8-6F34-EBB86F359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426597"/>
              </p:ext>
            </p:extLst>
          </p:nvPr>
        </p:nvGraphicFramePr>
        <p:xfrm>
          <a:off x="2381250" y="1357584"/>
          <a:ext cx="1020351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0351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de entrada 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59861969-2C49-341B-B748-49898E5B4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194576"/>
              </p:ext>
            </p:extLst>
          </p:nvPr>
        </p:nvGraphicFramePr>
        <p:xfrm>
          <a:off x="4384015" y="1357584"/>
          <a:ext cx="2926080" cy="35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3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Operario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básico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E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al menú básico.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DD35FA7-C264-4035-C263-278A39362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712358"/>
              </p:ext>
            </p:extLst>
          </p:nvPr>
        </p:nvGraphicFramePr>
        <p:xfrm>
          <a:off x="6289744" y="1357584"/>
          <a:ext cx="1020351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0351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de entrada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6AE461-4678-00DF-B759-A3E0E365B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67707"/>
              </p:ext>
            </p:extLst>
          </p:nvPr>
        </p:nvGraphicFramePr>
        <p:xfrm>
          <a:off x="8274288" y="1357584"/>
          <a:ext cx="2926080" cy="35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3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Operario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avanzado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r>
                        <a:rPr lang="es-ES" sz="1000" dirty="0"/>
                        <a:t>Acceso al menú avanzado.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D362ECE7-BE39-779E-5121-49E67024F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893984"/>
              </p:ext>
            </p:extLst>
          </p:nvPr>
        </p:nvGraphicFramePr>
        <p:xfrm>
          <a:off x="10180017" y="1357584"/>
          <a:ext cx="1020351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0351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de entrada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5C26B096-937F-017D-BCAD-14473EDFF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471485"/>
              </p:ext>
            </p:extLst>
          </p:nvPr>
        </p:nvGraphicFramePr>
        <p:xfrm>
          <a:off x="4384015" y="3820452"/>
          <a:ext cx="2926080" cy="502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Supervisor</a:t>
                      </a:r>
                    </a:p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E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a la configuración de usuarios y a  todos los ajustes de la máquina.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8CFA7A4-A820-55E6-0009-97989E139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715624"/>
              </p:ext>
            </p:extLst>
          </p:nvPr>
        </p:nvGraphicFramePr>
        <p:xfrm>
          <a:off x="8274288" y="3820452"/>
          <a:ext cx="2926080" cy="4506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4506270">
                <a:tc>
                  <a:txBody>
                    <a:bodyPr/>
                    <a:lstStyle/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3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Menú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3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Servicios</a:t>
                      </a:r>
                      <a:endParaRPr lang="en-US" sz="13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E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Acceso al menú de mantenimiento, configuración, pruebas, etc.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CBBD0F1B-8283-64CB-15E9-CC95D1567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055233"/>
              </p:ext>
            </p:extLst>
          </p:nvPr>
        </p:nvGraphicFramePr>
        <p:xfrm>
          <a:off x="10180017" y="3820452"/>
          <a:ext cx="1020351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0351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de entrada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B14AC1AA-CE7D-AEFD-D69A-97C51D8C7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08512"/>
              </p:ext>
            </p:extLst>
          </p:nvPr>
        </p:nvGraphicFramePr>
        <p:xfrm>
          <a:off x="6289744" y="3820452"/>
          <a:ext cx="1020351" cy="323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0351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</a:tblGrid>
              <a:tr h="323595">
                <a:tc>
                  <a:txBody>
                    <a:bodyPr/>
                    <a:lstStyle/>
                    <a:p>
                      <a:pPr marL="0" indent="0" algn="r" defTabSz="1023967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 de entrada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972175"/>
                  </a:ext>
                </a:extLst>
              </a:tr>
            </a:tbl>
          </a:graphicData>
        </a:graphic>
      </p:graphicFrame>
      <p:sp>
        <p:nvSpPr>
          <p:cNvPr id="30" name="[Key Object Highlight]">
            <a:extLst>
              <a:ext uri="{FF2B5EF4-FFF2-40B4-BE49-F238E27FC236}">
                <a16:creationId xmlns:a16="http://schemas.microsoft.com/office/drawing/2014/main" id="{157DF509-7339-49DD-0593-55E20A49A9FC}"/>
              </a:ext>
            </a:extLst>
          </p:cNvPr>
          <p:cNvSpPr/>
          <p:nvPr/>
        </p:nvSpPr>
        <p:spPr>
          <a:xfrm>
            <a:off x="4384015" y="3820452"/>
            <a:ext cx="2926080" cy="5029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5D7DC8-335C-943A-737E-F37D7606995C}"/>
              </a:ext>
            </a:extLst>
          </p:cNvPr>
          <p:cNvSpPr/>
          <p:nvPr/>
        </p:nvSpPr>
        <p:spPr>
          <a:xfrm>
            <a:off x="-2" y="-55813"/>
            <a:ext cx="12192001" cy="6339134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" name="Picture 3" descr="A blue circle with a blue border with a planet earth and white symbols&#10;&#10;Description automatically generated">
            <a:extLst>
              <a:ext uri="{FF2B5EF4-FFF2-40B4-BE49-F238E27FC236}">
                <a16:creationId xmlns:a16="http://schemas.microsoft.com/office/drawing/2014/main" id="{BC0DDCFE-317F-147C-7802-45C1DA5E57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177" y="574675"/>
            <a:ext cx="5437643" cy="5266955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A534CF95-4C76-9091-E765-A37BABE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US"/>
              <a:t>Sostenibilidad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F7932BC-3DA9-EF17-6EE7-96E5B1F8BE73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5510974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Introducción de la SC550 al cliente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1F85C-F007-448F-3E9F-548B11C8A8A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F28F1-4561-856F-43D3-0BA523500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E9539B2-29A3-A5A9-D762-B955C8F0C82C}"/>
              </a:ext>
            </a:extLst>
          </p:cNvPr>
          <p:cNvSpPr txBox="1">
            <a:spLocks/>
          </p:cNvSpPr>
          <p:nvPr/>
        </p:nvSpPr>
        <p:spPr>
          <a:xfrm>
            <a:off x="475488" y="1858699"/>
            <a:ext cx="3108960" cy="1057469"/>
          </a:xfrm>
          <a:prstGeom prst="rect">
            <a:avLst/>
          </a:prstGeom>
        </p:spPr>
        <p:txBody>
          <a:bodyPr wrap="square" lIns="0" tIns="0" rIns="36576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dirty="0">
                <a:latin typeface="+mj-lt"/>
              </a:rPr>
              <a:t>Diseñada para adaptarse </a:t>
            </a:r>
            <a:br>
              <a:rPr lang="es-ES" dirty="0">
                <a:latin typeface="+mj-lt"/>
              </a:rPr>
            </a:br>
            <a:r>
              <a:rPr lang="es-ES" dirty="0">
                <a:latin typeface="+mj-lt"/>
              </a:rPr>
              <a:t>a materiales reciclados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/>
              <a:t>Hasta un 30 % de plástico reciclado en 2025.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0B3D5C7D-A3C2-408A-3929-B6E6D945A52A}"/>
              </a:ext>
            </a:extLst>
          </p:cNvPr>
          <p:cNvSpPr txBox="1">
            <a:spLocks/>
          </p:cNvSpPr>
          <p:nvPr/>
        </p:nvSpPr>
        <p:spPr>
          <a:xfrm>
            <a:off x="475488" y="2868543"/>
            <a:ext cx="3094561" cy="2313197"/>
          </a:xfrm>
          <a:prstGeom prst="rect">
            <a:avLst/>
          </a:prstGeom>
        </p:spPr>
        <p:txBody>
          <a:bodyPr wrap="square" lIns="0" tIns="731520" rIns="36576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dirty="0">
                <a:latin typeface="+mj-lt"/>
              </a:rPr>
              <a:t>Los </a:t>
            </a:r>
            <a:r>
              <a:rPr lang="es-ES" dirty="0" err="1">
                <a:latin typeface="+mj-lt"/>
              </a:rPr>
              <a:t>preajustes</a:t>
            </a:r>
            <a:r>
              <a:rPr lang="es-ES" dirty="0">
                <a:latin typeface="+mj-lt"/>
              </a:rPr>
              <a:t> inteligentes reducen los errores del operario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/>
              <a:t>Se garantiza la simplicidad para los operarios básicos y se les </a:t>
            </a:r>
            <a:br>
              <a:rPr lang="es-ES" dirty="0"/>
            </a:br>
            <a:r>
              <a:rPr lang="es-ES" dirty="0"/>
              <a:t>dota de los ajustes adecuados para el trabajo.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AF6A9ACF-33C6-6528-D1D7-61C9C09D688A}"/>
              </a:ext>
            </a:extLst>
          </p:cNvPr>
          <p:cNvSpPr txBox="1">
            <a:spLocks/>
          </p:cNvSpPr>
          <p:nvPr/>
        </p:nvSpPr>
        <p:spPr>
          <a:xfrm>
            <a:off x="8621952" y="1858699"/>
            <a:ext cx="3110076" cy="1057469"/>
          </a:xfrm>
          <a:prstGeom prst="rect">
            <a:avLst/>
          </a:prstGeom>
        </p:spPr>
        <p:txBody>
          <a:bodyPr wrap="square" lIns="54864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dirty="0">
                <a:latin typeface="+mj-lt"/>
              </a:rPr>
              <a:t>Motor de bajo consumo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/>
              <a:t>Hasta un 27 % menos de energía en comparación con los modelos anteriores.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979581B1-D756-E5F1-4E29-E171CB73058A}"/>
              </a:ext>
            </a:extLst>
          </p:cNvPr>
          <p:cNvSpPr txBox="1">
            <a:spLocks/>
          </p:cNvSpPr>
          <p:nvPr/>
        </p:nvSpPr>
        <p:spPr>
          <a:xfrm>
            <a:off x="8621952" y="2868543"/>
            <a:ext cx="3110076" cy="2313197"/>
          </a:xfrm>
          <a:prstGeom prst="rect">
            <a:avLst/>
          </a:prstGeom>
        </p:spPr>
        <p:txBody>
          <a:bodyPr wrap="square" lIns="548640" tIns="73152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dirty="0" err="1">
                <a:latin typeface="+mj-lt"/>
              </a:rPr>
              <a:t>EcoFlex</a:t>
            </a:r>
            <a:r>
              <a:rPr lang="es-ES" dirty="0">
                <a:latin typeface="+mj-lt"/>
              </a:rPr>
              <a:t>™ y </a:t>
            </a:r>
            <a:r>
              <a:rPr lang="es-ES" dirty="0" err="1">
                <a:latin typeface="+mj-lt"/>
              </a:rPr>
              <a:t>SmartFlow</a:t>
            </a:r>
            <a:endParaRPr lang="es-ES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s-ES" dirty="0"/>
              <a:t>la SC550 utiliza hasta un 40 % menos de agua y un 60 % menos de detergente, en comparación con máquinas </a:t>
            </a:r>
            <a:br>
              <a:rPr lang="es-ES" dirty="0"/>
            </a:br>
            <a:r>
              <a:rPr lang="es-ES" dirty="0"/>
              <a:t>sin tecnología similar.</a:t>
            </a:r>
          </a:p>
        </p:txBody>
      </p:sp>
    </p:spTree>
    <p:extLst>
      <p:ext uri="{BB962C8B-B14F-4D97-AF65-F5344CB8AC3E}">
        <p14:creationId xmlns:p14="http://schemas.microsoft.com/office/powerpoint/2010/main" val="10020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A13689-8367-5416-3789-2C169B34D984}"/>
              </a:ext>
            </a:extLst>
          </p:cNvPr>
          <p:cNvSpPr/>
          <p:nvPr/>
        </p:nvSpPr>
        <p:spPr>
          <a:xfrm>
            <a:off x="0" y="0"/>
            <a:ext cx="12192000" cy="6283321"/>
          </a:xfrm>
          <a:prstGeom prst="rect">
            <a:avLst/>
          </a:prstGeom>
          <a:solidFill>
            <a:srgbClr val="D5D7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61D370-8084-190F-55AB-A7D4785AE9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6296"/>
            <a:ext cx="6964326" cy="5377029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0EF4B6B-2B0E-811A-30FB-0F16DD54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94490"/>
            <a:ext cx="11712575" cy="388013"/>
          </a:xfrm>
        </p:spPr>
        <p:txBody>
          <a:bodyPr/>
          <a:lstStyle/>
          <a:p>
            <a:r>
              <a:rPr lang="en-GB"/>
              <a:t>Ajuste de la dirección</a:t>
            </a:r>
            <a:endParaRPr lang="en-US" dirty="0">
              <a:solidFill>
                <a:srgbClr val="10111C"/>
              </a:solidFill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A97FB13-0662-4966-3808-EFE6599A5937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11237088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Introducción de la SC550 al cliente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A6667F-19A6-84C6-0B4B-8ACED47DE0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93FF07-FB3F-EC1F-C8B3-943CEA3A712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BF64DA2C-C2D9-2FDC-C3BD-9ADF86102F83}"/>
              </a:ext>
            </a:extLst>
          </p:cNvPr>
          <p:cNvSpPr txBox="1"/>
          <p:nvPr/>
        </p:nvSpPr>
        <p:spPr>
          <a:xfrm>
            <a:off x="6472542" y="1412875"/>
            <a:ext cx="4283690" cy="4870445"/>
          </a:xfrm>
          <a:prstGeom prst="rect">
            <a:avLst/>
          </a:prstGeom>
          <a:noFill/>
        </p:spPr>
        <p:txBody>
          <a:bodyPr wrap="square" lIns="1463040" tIns="91440" rIns="91440" bIns="9144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zh-CN" sz="1400" dirty="0" err="1">
                <a:latin typeface="+mj-lt"/>
              </a:rPr>
              <a:t>Ergonomía</a:t>
            </a:r>
            <a:r>
              <a:rPr lang="en-US" altLang="zh-CN" sz="1400" dirty="0">
                <a:latin typeface="+mj-lt"/>
              </a:rPr>
              <a:t> </a:t>
            </a:r>
            <a:r>
              <a:rPr lang="en-US" altLang="zh-CN" sz="1400" dirty="0" err="1">
                <a:latin typeface="+mj-lt"/>
              </a:rPr>
              <a:t>mejorada</a:t>
            </a:r>
            <a:endParaRPr lang="en-US" altLang="zh-CN" sz="1400" dirty="0">
              <a:latin typeface="+mj-lt"/>
            </a:endParaRP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s-ES" altLang="zh-CN" sz="1400" dirty="0"/>
              <a:t>Dirección ajustable al ángulo de </a:t>
            </a:r>
            <a:br>
              <a:rPr lang="es-ES" altLang="zh-CN" sz="1400" dirty="0"/>
            </a:br>
            <a:r>
              <a:rPr lang="es-ES" altLang="zh-CN" sz="1400" dirty="0"/>
              <a:t>la pantalla y del asa para corregir </a:t>
            </a:r>
            <a:br>
              <a:rPr lang="es-ES" altLang="zh-CN" sz="1400" dirty="0"/>
            </a:br>
            <a:r>
              <a:rPr lang="es-ES" altLang="zh-CN" sz="1400" dirty="0"/>
              <a:t>la altura para una amplia gama </a:t>
            </a:r>
            <a:br>
              <a:rPr lang="es-ES" altLang="zh-CN" sz="1400" dirty="0"/>
            </a:br>
            <a:r>
              <a:rPr lang="es-ES" altLang="zh-CN" sz="1400" dirty="0"/>
              <a:t>de usuarios.</a:t>
            </a:r>
          </a:p>
        </p:txBody>
      </p:sp>
    </p:spTree>
    <p:extLst>
      <p:ext uri="{BB962C8B-B14F-4D97-AF65-F5344CB8AC3E}">
        <p14:creationId xmlns:p14="http://schemas.microsoft.com/office/powerpoint/2010/main" val="5046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9A6C69-4738-F31A-367C-93CC8395D509}"/>
              </a:ext>
            </a:extLst>
          </p:cNvPr>
          <p:cNvSpPr/>
          <p:nvPr/>
        </p:nvSpPr>
        <p:spPr>
          <a:xfrm>
            <a:off x="0" y="1"/>
            <a:ext cx="12192000" cy="6283320"/>
          </a:xfrm>
          <a:prstGeom prst="rect">
            <a:avLst/>
          </a:prstGeom>
          <a:solidFill>
            <a:srgbClr val="D6D7D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" name="Immagine 2" descr="Immagine che contiene giocattolo, automobile, proiettore&#10;&#10;Descrizione generata automaticamente">
            <a:extLst>
              <a:ext uri="{FF2B5EF4-FFF2-40B4-BE49-F238E27FC236}">
                <a16:creationId xmlns:a16="http://schemas.microsoft.com/office/drawing/2014/main" id="{B75C820B-B243-F630-CA66-A07323E9A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3428"/>
            <a:ext cx="6823675" cy="5529893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79BD5C3-60B4-C266-FF38-34F47730852B}"/>
              </a:ext>
            </a:extLst>
          </p:cNvPr>
          <p:cNvSpPr txBox="1">
            <a:spLocks/>
          </p:cNvSpPr>
          <p:nvPr/>
        </p:nvSpPr>
        <p:spPr>
          <a:xfrm>
            <a:off x="475488" y="873877"/>
            <a:ext cx="11300998" cy="376456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Introducción de la SC550 al cliente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36646C2E-5DCF-8B00-FFE6-862DF4E8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s-ES"/>
              <a:t>Funciones centradas en el usuario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2367E6-AF23-574D-A0F3-B01D8299343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COMPANY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B1BA7-96E1-C83F-2B64-C98CA4478C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A0D1BBA8-5362-7AAD-4CC2-16F69EE54A71}"/>
              </a:ext>
            </a:extLst>
          </p:cNvPr>
          <p:cNvSpPr txBox="1"/>
          <p:nvPr/>
        </p:nvSpPr>
        <p:spPr>
          <a:xfrm>
            <a:off x="7261977" y="1693861"/>
            <a:ext cx="4135030" cy="1134179"/>
          </a:xfrm>
          <a:prstGeom prst="rect">
            <a:avLst/>
          </a:prstGeom>
          <a:noFill/>
        </p:spPr>
        <p:txBody>
          <a:bodyPr wrap="square" lIns="1097280" tIns="0" rIns="0" bIns="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altLang="zh-CN" sz="1400" dirty="0">
                <a:latin typeface="+mj-lt"/>
              </a:rPr>
              <a:t>Parada de emergencia optimizada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defRPr/>
            </a:pPr>
            <a:r>
              <a:rPr lang="es-ES" sz="1400" dirty="0"/>
              <a:t>Está ubicada para facilitar el acceso, evitando al mismo tiempo pulsaciones accidentales</a:t>
            </a:r>
            <a:endParaRPr lang="es-ES" altLang="zh-CN" sz="1400" dirty="0"/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CEDB1A33-FE4F-B9D6-BAA0-003ACEB47E14}"/>
              </a:ext>
            </a:extLst>
          </p:cNvPr>
          <p:cNvSpPr txBox="1"/>
          <p:nvPr/>
        </p:nvSpPr>
        <p:spPr>
          <a:xfrm>
            <a:off x="7261976" y="3668709"/>
            <a:ext cx="4254834" cy="920750"/>
          </a:xfrm>
          <a:prstGeom prst="rect">
            <a:avLst/>
          </a:prstGeom>
          <a:noFill/>
        </p:spPr>
        <p:txBody>
          <a:bodyPr wrap="square" lIns="1097280" tIns="0" rIns="0" bIns="0" anchor="ctr" anchorCtr="0">
            <a:noAutofit/>
          </a:bodyPr>
          <a:lstStyle/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s-ES" altLang="zh-CN" sz="1400" dirty="0">
                <a:latin typeface="+mj-lt"/>
              </a:rPr>
              <a:t>Carga y almacenamiento de dispositivos personales</a:t>
            </a:r>
          </a:p>
          <a:p>
            <a:pPr marR="0" lvl="0" fontAlgn="auto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s-ES" altLang="zh-CN" sz="1400" dirty="0"/>
              <a:t>Carga USB y USB-C con espacio </a:t>
            </a:r>
            <a:br>
              <a:rPr lang="es-ES" altLang="zh-CN" sz="1400" dirty="0"/>
            </a:br>
            <a:r>
              <a:rPr lang="es-ES" altLang="zh-CN" sz="1400" dirty="0"/>
              <a:t>de almacenamiento cómodo.</a:t>
            </a:r>
          </a:p>
        </p:txBody>
      </p:sp>
    </p:spTree>
    <p:extLst>
      <p:ext uri="{BB962C8B-B14F-4D97-AF65-F5344CB8AC3E}">
        <p14:creationId xmlns:p14="http://schemas.microsoft.com/office/powerpoint/2010/main" val="35061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6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2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3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4.xml><?xml version="1.0" encoding="utf-8"?>
<a:theme xmlns:a="http://schemas.openxmlformats.org/drawingml/2006/main" name="34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03b321-3545-4bfc-b111-7702843b6d40">
      <Terms xmlns="http://schemas.microsoft.com/office/infopath/2007/PartnerControls"/>
    </lcf76f155ced4ddcb4097134ff3c332f>
    <TaxCatchAll xmlns="c56df868-51cc-4d63-9bd1-3347174802f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6ACC8E258210344A9FE922C0D29B270" ma:contentTypeVersion="15" ma:contentTypeDescription="Crear nuevo documento." ma:contentTypeScope="" ma:versionID="826294b1d43caf0ba846623293373ada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66852e10410c086ae2f135cc15f2687e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B1EEB0-75BC-47C2-9F17-50813340DDD3}">
  <ds:schemaRefs>
    <ds:schemaRef ds:uri="c56df868-51cc-4d63-9bd1-3347174802f5"/>
    <ds:schemaRef ds:uri="http://purl.org/dc/dcmitype/"/>
    <ds:schemaRef ds:uri="6903b321-3545-4bfc-b111-7702843b6d40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184CAC-F065-4044-9110-0829121A4C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B72FFE-A82A-4C57-B7B2-8A90A574A8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1010</Words>
  <Application>Microsoft Office PowerPoint</Application>
  <PresentationFormat>Widescreen</PresentationFormat>
  <Paragraphs>180</Paragraphs>
  <Slides>23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Courier New</vt:lpstr>
      <vt:lpstr>Roboto Black</vt:lpstr>
      <vt:lpstr>Roboto Bold</vt:lpstr>
      <vt:lpstr>Roboto Light</vt:lpstr>
      <vt:lpstr>Wingdings</vt:lpstr>
      <vt:lpstr>16_Nilfisk Toolbox_Standard_4-3</vt:lpstr>
      <vt:lpstr>22_Nilfisk Toolbox_Standard_4-3</vt:lpstr>
      <vt:lpstr>32_Nilfisk Toolbox_Standard_4-3</vt:lpstr>
      <vt:lpstr>34_Nilfisk Toolbox_Standard_4-3</vt:lpstr>
      <vt:lpstr>Diapositiva think-cell</vt:lpstr>
      <vt:lpstr>PowerPoint Presentation</vt:lpstr>
      <vt:lpstr>Convertir perspectivas en excelentes resultados de experiencia</vt:lpstr>
      <vt:lpstr>Cuatro configuraciones de plataforma</vt:lpstr>
      <vt:lpstr>Convertir perspectivas en excelentes resultados de experiencia </vt:lpstr>
      <vt:lpstr>Diferentes niveles de acceso de usuario</vt:lpstr>
      <vt:lpstr>Diferentes niveles de acceso de usuario</vt:lpstr>
      <vt:lpstr>Sostenibilidad</vt:lpstr>
      <vt:lpstr>Ajuste de la dirección</vt:lpstr>
      <vt:lpstr>Funciones centradas en el usuario</vt:lpstr>
      <vt:lpstr>Funciones centradas en el usuario</vt:lpstr>
      <vt:lpstr>Funciones centradas en el usuario</vt:lpstr>
      <vt:lpstr>Funciones centradas en el usuario</vt:lpstr>
      <vt:lpstr>Facilidad de mantenimiento</vt:lpstr>
      <vt:lpstr>Funciones centradas en el usuario</vt:lpstr>
      <vt:lpstr>Funciones centradas en el usuario</vt:lpstr>
      <vt:lpstr>Funciones centradas en el usuario</vt:lpstr>
      <vt:lpstr>PowerPoint Presentation</vt:lpstr>
      <vt:lpstr>Interfaz de usuario optimizada</vt:lpstr>
      <vt:lpstr>Ayuda incorporada</vt:lpstr>
      <vt:lpstr>Luces delanteras</vt:lpstr>
      <vt:lpstr>Función de luz delantera – Avanzado</vt:lpstr>
      <vt:lpstr>Control de acceso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&amp; Design</dc:title>
  <dc:subject/>
  <dc:creator>Ian Buckle</dc:creator>
  <cp:keywords/>
  <dc:description/>
  <cp:lastModifiedBy>Đặng Dương</cp:lastModifiedBy>
  <cp:revision>120</cp:revision>
  <dcterms:created xsi:type="dcterms:W3CDTF">2023-02-08T22:45:22Z</dcterms:created>
  <dcterms:modified xsi:type="dcterms:W3CDTF">2024-11-04T04:00:53Z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0x01010066ACC8E258210344A9FE922C0D29B270</vt:lpwstr>
  </property>
  <property fmtid="{D5CDD505-2E9C-101B-9397-08002B2CF9AE}" pid="3" name="MSIP_Label_c1c1fc1b-71f6-4e55-b88d-a4d9044b10bf_Enabled">
    <vt:lpwstr>true</vt:lpwstr>
  </property>
  <property fmtid="{D5CDD505-2E9C-101B-9397-08002B2CF9AE}" pid="4" name="MSIP_Label_c1c1fc1b-71f6-4e55-b88d-a4d9044b10bf_SetDate">
    <vt:lpwstr>2024-04-10T13:55:14Z</vt:lpwstr>
  </property>
  <property fmtid="{D5CDD505-2E9C-101B-9397-08002B2CF9AE}" pid="5" name="MSIP_Label_c1c1fc1b-71f6-4e55-b88d-a4d9044b10bf_Method">
    <vt:lpwstr>Privileged</vt:lpwstr>
  </property>
  <property fmtid="{D5CDD505-2E9C-101B-9397-08002B2CF9AE}" pid="6" name="MSIP_Label_c1c1fc1b-71f6-4e55-b88d-a4d9044b10bf_Name">
    <vt:lpwstr>Nilfisk secret</vt:lpwstr>
  </property>
  <property fmtid="{D5CDD505-2E9C-101B-9397-08002B2CF9AE}" pid="7" name="MSIP_Label_c1c1fc1b-71f6-4e55-b88d-a4d9044b10bf_SiteId">
    <vt:lpwstr>753c5d99-05be-4237-b4c5-fdb2e6b32ab2</vt:lpwstr>
  </property>
  <property fmtid="{D5CDD505-2E9C-101B-9397-08002B2CF9AE}" pid="8" name="MSIP_Label_c1c1fc1b-71f6-4e55-b88d-a4d9044b10bf_ActionId">
    <vt:lpwstr>ff919f2e-97fe-4fe7-a73f-dc052910ba46</vt:lpwstr>
  </property>
  <property fmtid="{D5CDD505-2E9C-101B-9397-08002B2CF9AE}" pid="9" name="MSIP_Label_c1c1fc1b-71f6-4e55-b88d-a4d9044b10bf_ContentBits">
    <vt:lpwstr>2</vt:lpwstr>
  </property>
  <property fmtid="{D5CDD505-2E9C-101B-9397-08002B2CF9AE}" pid="10" name="ClassificationContentMarkingFooterLocations">
    <vt:lpwstr>Nilfisk Toolbox_Standard_4-3:10\3_Nilfisk Toolbox_Standard_4-3:10\1_Nilfisk Toolbox_Standard_4-3:10\2_Nilfisk Toolbox_Standard_4-3:10\4_Nilfisk Toolbox_Standard_4-3:10\5_Nilfisk Toolbox_Standard_4-3:10\6_Nilfisk Toolbox_Standard_4-3:10\10_Nilfisk Toolbox_Standard_4-3:10\7_Nilfisk Toolbox_Standard_4-3:10\8_Nilfisk Toolbox_Standard_4-3:10\9_Nilfisk Toolbox_Standard_4-3:13\11_Nilfisk Toolbox_Standard_4-3:13\12_Nilfisk Toolbox_Standard_4-3:10\13_Nilfisk Toolbox_Standard_4-3:13\14_Nilfisk Toolbox_Standard_4-3:10\15_Nilfisk Toolbox_Standard_4-3:10\16_Nilfisk Toolbox_Standard_4-3:10\17_Nilfisk Toolbox_Standard_4-3:10\18_Nilfisk Toolbox_Standard_4-3:10\19_Nilfisk Toolbox_Standard_4-3:10\20_Nilfisk Toolbox_Standard_4-3:10\21_Nilfisk Toolbox_Standard_4-3:13\22_Nilfisk Toolbox_Standard_4-3:10\23_Nilfisk Toolbox_Standard_4-3:10\24_Nilfisk Toolbox_Standard_4-3:10\25_Nilfisk Toolbox_Standard_4-3:10\26_Nilfisk Toolbox_Standard_4-3:10\27_Nilfisk Toolbox_Standard_4-3:10\28_Nilfisk Toolbox_Standard_4-3:10\29_Nilfisk Toolbox_Standard_4-3:10\30_Nilfisk Toolbox_Standard_4-3:10\31_Nilfisk Toolbox_Standard_4-3:13\32_Nilfisk Toolbox_Standard_4-3:10\33_Nilfisk Toolbox_Standard_4-3:11\34_Nilfisk Toolbox_Standard_4-3:10\37_Nilfisk Toolbox_Standard_4-3:10</vt:lpwstr>
  </property>
  <property fmtid="{D5CDD505-2E9C-101B-9397-08002B2CF9AE}" pid="11" name="ClassificationContentMarkingFooterText">
    <vt:lpwstr>CONFIDENTIAL AND PROPRIETARY</vt:lpwstr>
  </property>
  <property fmtid="{D5CDD505-2E9C-101B-9397-08002B2CF9AE}" pid="12" name="MediaServiceImageTags">
    <vt:lpwstr/>
  </property>
</Properties>
</file>